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73" r:id="rId2"/>
    <p:sldId id="279" r:id="rId3"/>
    <p:sldId id="274" r:id="rId4"/>
    <p:sldId id="275" r:id="rId5"/>
    <p:sldId id="276" r:id="rId6"/>
    <p:sldId id="277" r:id="rId7"/>
    <p:sldId id="280" r:id="rId8"/>
    <p:sldId id="278" r:id="rId9"/>
    <p:sldId id="26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EF"/>
    <a:srgbClr val="E2AC00"/>
    <a:srgbClr val="FFF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57" autoAdjust="0"/>
  </p:normalViewPr>
  <p:slideViewPr>
    <p:cSldViewPr>
      <p:cViewPr varScale="1">
        <p:scale>
          <a:sx n="89" d="100"/>
          <a:sy n="89" d="100"/>
        </p:scale>
        <p:origin x="216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15860-0C0A-45CB-A72F-C71D587D6BD2}" type="doc">
      <dgm:prSet loTypeId="urn:microsoft.com/office/officeart/2005/8/layout/hProcess9" loCatId="process" qsTypeId="urn:microsoft.com/office/officeart/2005/8/quickstyle/simple1" qsCatId="simple" csTypeId="urn:microsoft.com/office/officeart/2005/8/colors/colorful1" csCatId="colorful" phldr="1"/>
      <dgm:spPr/>
    </dgm:pt>
    <dgm:pt modelId="{CB7E4E57-9B41-4A84-B9E7-7DB95EED4F45}">
      <dgm:prSet phldrT="[Text]"/>
      <dgm:spPr/>
      <dgm:t>
        <a:bodyPr/>
        <a:lstStyle/>
        <a:p>
          <a:r>
            <a:rPr lang="en-US" dirty="0"/>
            <a:t>Update MIS custom views and tables (data from external sources, crosswalk tables)</a:t>
          </a:r>
        </a:p>
      </dgm:t>
    </dgm:pt>
    <dgm:pt modelId="{C4CF5CF5-12FE-4666-8931-8C2C309C3F3A}" type="parTrans" cxnId="{60B22504-D3FA-4801-9AA0-81A69137A70C}">
      <dgm:prSet/>
      <dgm:spPr/>
      <dgm:t>
        <a:bodyPr/>
        <a:lstStyle/>
        <a:p>
          <a:endParaRPr lang="en-US"/>
        </a:p>
      </dgm:t>
    </dgm:pt>
    <dgm:pt modelId="{E38CE1E0-45C9-4D74-8E5D-73B0984EA93F}" type="sibTrans" cxnId="{60B22504-D3FA-4801-9AA0-81A69137A70C}">
      <dgm:prSet/>
      <dgm:spPr/>
      <dgm:t>
        <a:bodyPr/>
        <a:lstStyle/>
        <a:p>
          <a:endParaRPr lang="en-US"/>
        </a:p>
      </dgm:t>
    </dgm:pt>
    <dgm:pt modelId="{563775F2-CC18-4E4F-AB81-7365EBAD2C67}">
      <dgm:prSet phldrT="[Text]"/>
      <dgm:spPr/>
      <dgm:t>
        <a:bodyPr/>
        <a:lstStyle/>
        <a:p>
          <a:r>
            <a:rPr lang="en-US" dirty="0"/>
            <a:t>Schedule data cleanup reports (Argos), which will be emailed to data custodians at least once a week during the data cleanup cycle (about four weeks prior submission date).</a:t>
          </a:r>
        </a:p>
      </dgm:t>
    </dgm:pt>
    <dgm:pt modelId="{9E81EA62-0BCB-4050-A4C3-4F4AC6A0BBED}" type="parTrans" cxnId="{7AE13377-2630-4FEF-9D2B-CC6CED62225C}">
      <dgm:prSet/>
      <dgm:spPr/>
      <dgm:t>
        <a:bodyPr/>
        <a:lstStyle/>
        <a:p>
          <a:endParaRPr lang="en-US"/>
        </a:p>
      </dgm:t>
    </dgm:pt>
    <dgm:pt modelId="{FB936F8B-ED7D-4892-B6FB-F1DEFB369159}" type="sibTrans" cxnId="{7AE13377-2630-4FEF-9D2B-CC6CED62225C}">
      <dgm:prSet/>
      <dgm:spPr/>
      <dgm:t>
        <a:bodyPr/>
        <a:lstStyle/>
        <a:p>
          <a:endParaRPr lang="en-US"/>
        </a:p>
      </dgm:t>
    </dgm:pt>
    <dgm:pt modelId="{866EF4D6-C71E-4BCB-A442-16A70E723DEA}">
      <dgm:prSet phldrT="[Text]"/>
      <dgm:spPr>
        <a:solidFill>
          <a:schemeClr val="accent4">
            <a:lumMod val="50000"/>
          </a:schemeClr>
        </a:solidFill>
      </dgm:spPr>
      <dgm:t>
        <a:bodyPr/>
        <a:lstStyle/>
        <a:p>
          <a:r>
            <a:rPr lang="en-US" dirty="0"/>
            <a:t>Submit data: data for all categorical programs and some special population groups needs to be reviewed/confirmed by the program coordinator at the college prior submission date.</a:t>
          </a:r>
        </a:p>
      </dgm:t>
    </dgm:pt>
    <dgm:pt modelId="{7E7E0BFC-6F1A-4F2F-8B75-E8B9F0B197B9}" type="parTrans" cxnId="{18F65D58-E60C-4E10-8E3A-A18563F7F329}">
      <dgm:prSet/>
      <dgm:spPr/>
      <dgm:t>
        <a:bodyPr/>
        <a:lstStyle/>
        <a:p>
          <a:endParaRPr lang="en-US"/>
        </a:p>
      </dgm:t>
    </dgm:pt>
    <dgm:pt modelId="{747C23FD-8D49-4AB0-8DB1-97934AF477B0}" type="sibTrans" cxnId="{18F65D58-E60C-4E10-8E3A-A18563F7F329}">
      <dgm:prSet/>
      <dgm:spPr/>
      <dgm:t>
        <a:bodyPr/>
        <a:lstStyle/>
        <a:p>
          <a:endParaRPr lang="en-US"/>
        </a:p>
      </dgm:t>
    </dgm:pt>
    <dgm:pt modelId="{FCCDC7AC-DB1A-4F13-97EB-AE722DE4CB22}">
      <dgm:prSet/>
      <dgm:spPr>
        <a:solidFill>
          <a:schemeClr val="accent1"/>
        </a:solidFill>
      </dgm:spPr>
      <dgm:t>
        <a:bodyPr/>
        <a:lstStyle/>
        <a:p>
          <a:r>
            <a:rPr lang="en-US" dirty="0"/>
            <a:t>Publish submission report in website to document pending issues to be resolved prior resubmission date. Email all data custodians about the data submission status.</a:t>
          </a:r>
        </a:p>
      </dgm:t>
    </dgm:pt>
    <dgm:pt modelId="{74E78C8B-BF77-497A-A908-B4F5B24CCC93}" type="parTrans" cxnId="{6AB28908-1868-40EF-A618-F2F3946B86DB}">
      <dgm:prSet/>
      <dgm:spPr/>
      <dgm:t>
        <a:bodyPr/>
        <a:lstStyle/>
        <a:p>
          <a:endParaRPr lang="en-US"/>
        </a:p>
      </dgm:t>
    </dgm:pt>
    <dgm:pt modelId="{7F0719F9-301A-43BB-BC84-DDEAD3CC8368}" type="sibTrans" cxnId="{6AB28908-1868-40EF-A618-F2F3946B86DB}">
      <dgm:prSet/>
      <dgm:spPr/>
      <dgm:t>
        <a:bodyPr/>
        <a:lstStyle/>
        <a:p>
          <a:endParaRPr lang="en-US"/>
        </a:p>
      </dgm:t>
    </dgm:pt>
    <dgm:pt modelId="{C3F89136-0B92-45B7-9FF6-6650B20C2577}">
      <dgm:prSet/>
      <dgm:spPr/>
      <dgm:t>
        <a:bodyPr/>
        <a:lstStyle/>
        <a:p>
          <a:r>
            <a:rPr lang="en-US" dirty="0"/>
            <a:t>Resubmit data: quarterly reports and academic programs are always resubmitted at the end of the year.</a:t>
          </a:r>
        </a:p>
      </dgm:t>
    </dgm:pt>
    <dgm:pt modelId="{D37A9108-0727-4E0B-BE02-6123A19B7E09}" type="parTrans" cxnId="{0C9E251C-3914-475F-96AC-0C4203A0E22D}">
      <dgm:prSet/>
      <dgm:spPr/>
      <dgm:t>
        <a:bodyPr/>
        <a:lstStyle/>
        <a:p>
          <a:endParaRPr lang="en-US"/>
        </a:p>
      </dgm:t>
    </dgm:pt>
    <dgm:pt modelId="{BAD217EF-BF20-4435-94F6-CD6CFE54D6CF}" type="sibTrans" cxnId="{0C9E251C-3914-475F-96AC-0C4203A0E22D}">
      <dgm:prSet/>
      <dgm:spPr/>
      <dgm:t>
        <a:bodyPr/>
        <a:lstStyle/>
        <a:p>
          <a:endParaRPr lang="en-US"/>
        </a:p>
      </dgm:t>
    </dgm:pt>
    <dgm:pt modelId="{84F81CB1-798F-46E4-B2B6-189BDD447535}" type="pres">
      <dgm:prSet presAssocID="{2C915860-0C0A-45CB-A72F-C71D587D6BD2}" presName="CompostProcess" presStyleCnt="0">
        <dgm:presLayoutVars>
          <dgm:dir/>
          <dgm:resizeHandles val="exact"/>
        </dgm:presLayoutVars>
      </dgm:prSet>
      <dgm:spPr/>
    </dgm:pt>
    <dgm:pt modelId="{FFBA0DCA-1E91-40BD-BCB2-C0EEC8E5ADA0}" type="pres">
      <dgm:prSet presAssocID="{2C915860-0C0A-45CB-A72F-C71D587D6BD2}" presName="arrow" presStyleLbl="bgShp" presStyleIdx="0" presStyleCnt="1"/>
      <dgm:spPr>
        <a:solidFill>
          <a:schemeClr val="accent4">
            <a:lumMod val="40000"/>
            <a:lumOff val="60000"/>
          </a:schemeClr>
        </a:solidFill>
      </dgm:spPr>
    </dgm:pt>
    <dgm:pt modelId="{ACC01E35-F378-423D-9430-6DBF6FE79AE2}" type="pres">
      <dgm:prSet presAssocID="{2C915860-0C0A-45CB-A72F-C71D587D6BD2}" presName="linearProcess" presStyleCnt="0"/>
      <dgm:spPr/>
    </dgm:pt>
    <dgm:pt modelId="{D068FC0F-005C-4F91-9F3A-AE7C76B82F4E}" type="pres">
      <dgm:prSet presAssocID="{CB7E4E57-9B41-4A84-B9E7-7DB95EED4F45}" presName="textNode" presStyleLbl="node1" presStyleIdx="0" presStyleCnt="5">
        <dgm:presLayoutVars>
          <dgm:bulletEnabled val="1"/>
        </dgm:presLayoutVars>
      </dgm:prSet>
      <dgm:spPr/>
    </dgm:pt>
    <dgm:pt modelId="{FB74CDD1-02B7-480F-ACF2-5D3E2ADE201A}" type="pres">
      <dgm:prSet presAssocID="{E38CE1E0-45C9-4D74-8E5D-73B0984EA93F}" presName="sibTrans" presStyleCnt="0"/>
      <dgm:spPr/>
    </dgm:pt>
    <dgm:pt modelId="{8BEDFCB7-4630-4CF5-869D-B9008F35912C}" type="pres">
      <dgm:prSet presAssocID="{563775F2-CC18-4E4F-AB81-7365EBAD2C67}" presName="textNode" presStyleLbl="node1" presStyleIdx="1" presStyleCnt="5">
        <dgm:presLayoutVars>
          <dgm:bulletEnabled val="1"/>
        </dgm:presLayoutVars>
      </dgm:prSet>
      <dgm:spPr/>
    </dgm:pt>
    <dgm:pt modelId="{8528F6F3-5473-44B3-86D2-26CA679D8E79}" type="pres">
      <dgm:prSet presAssocID="{FB936F8B-ED7D-4892-B6FB-F1DEFB369159}" presName="sibTrans" presStyleCnt="0"/>
      <dgm:spPr/>
    </dgm:pt>
    <dgm:pt modelId="{BACEE1B4-20AF-4142-9E34-2BCCB9E0AFED}" type="pres">
      <dgm:prSet presAssocID="{866EF4D6-C71E-4BCB-A442-16A70E723DEA}" presName="textNode" presStyleLbl="node1" presStyleIdx="2" presStyleCnt="5">
        <dgm:presLayoutVars>
          <dgm:bulletEnabled val="1"/>
        </dgm:presLayoutVars>
      </dgm:prSet>
      <dgm:spPr/>
    </dgm:pt>
    <dgm:pt modelId="{95FA5AAF-E5FB-4CA1-AA22-3B549E4EC40E}" type="pres">
      <dgm:prSet presAssocID="{747C23FD-8D49-4AB0-8DB1-97934AF477B0}" presName="sibTrans" presStyleCnt="0"/>
      <dgm:spPr/>
    </dgm:pt>
    <dgm:pt modelId="{A65518A2-8EB5-4569-9AA2-D2193EF19B12}" type="pres">
      <dgm:prSet presAssocID="{FCCDC7AC-DB1A-4F13-97EB-AE722DE4CB22}" presName="textNode" presStyleLbl="node1" presStyleIdx="3" presStyleCnt="5">
        <dgm:presLayoutVars>
          <dgm:bulletEnabled val="1"/>
        </dgm:presLayoutVars>
      </dgm:prSet>
      <dgm:spPr/>
    </dgm:pt>
    <dgm:pt modelId="{0E8559FD-A5A2-4FDE-9C4A-505820AA3F3E}" type="pres">
      <dgm:prSet presAssocID="{7F0719F9-301A-43BB-BC84-DDEAD3CC8368}" presName="sibTrans" presStyleCnt="0"/>
      <dgm:spPr/>
    </dgm:pt>
    <dgm:pt modelId="{FB97CFB5-45FC-4A11-97A2-0DE65B2379EF}" type="pres">
      <dgm:prSet presAssocID="{C3F89136-0B92-45B7-9FF6-6650B20C2577}" presName="textNode" presStyleLbl="node1" presStyleIdx="4" presStyleCnt="5">
        <dgm:presLayoutVars>
          <dgm:bulletEnabled val="1"/>
        </dgm:presLayoutVars>
      </dgm:prSet>
      <dgm:spPr/>
    </dgm:pt>
  </dgm:ptLst>
  <dgm:cxnLst>
    <dgm:cxn modelId="{60B22504-D3FA-4801-9AA0-81A69137A70C}" srcId="{2C915860-0C0A-45CB-A72F-C71D587D6BD2}" destId="{CB7E4E57-9B41-4A84-B9E7-7DB95EED4F45}" srcOrd="0" destOrd="0" parTransId="{C4CF5CF5-12FE-4666-8931-8C2C309C3F3A}" sibTransId="{E38CE1E0-45C9-4D74-8E5D-73B0984EA93F}"/>
    <dgm:cxn modelId="{6AB28908-1868-40EF-A618-F2F3946B86DB}" srcId="{2C915860-0C0A-45CB-A72F-C71D587D6BD2}" destId="{FCCDC7AC-DB1A-4F13-97EB-AE722DE4CB22}" srcOrd="3" destOrd="0" parTransId="{74E78C8B-BF77-497A-A908-B4F5B24CCC93}" sibTransId="{7F0719F9-301A-43BB-BC84-DDEAD3CC8368}"/>
    <dgm:cxn modelId="{0C9E251C-3914-475F-96AC-0C4203A0E22D}" srcId="{2C915860-0C0A-45CB-A72F-C71D587D6BD2}" destId="{C3F89136-0B92-45B7-9FF6-6650B20C2577}" srcOrd="4" destOrd="0" parTransId="{D37A9108-0727-4E0B-BE02-6123A19B7E09}" sibTransId="{BAD217EF-BF20-4435-94F6-CD6CFE54D6CF}"/>
    <dgm:cxn modelId="{DDD11D1D-FF31-46E4-B3CB-0CA4568C10DF}" type="presOf" srcId="{CB7E4E57-9B41-4A84-B9E7-7DB95EED4F45}" destId="{D068FC0F-005C-4F91-9F3A-AE7C76B82F4E}" srcOrd="0" destOrd="0" presId="urn:microsoft.com/office/officeart/2005/8/layout/hProcess9"/>
    <dgm:cxn modelId="{0A442E2D-498A-4375-8642-570342F3B930}" type="presOf" srcId="{563775F2-CC18-4E4F-AB81-7365EBAD2C67}" destId="{8BEDFCB7-4630-4CF5-869D-B9008F35912C}" srcOrd="0" destOrd="0" presId="urn:microsoft.com/office/officeart/2005/8/layout/hProcess9"/>
    <dgm:cxn modelId="{7AE13377-2630-4FEF-9D2B-CC6CED62225C}" srcId="{2C915860-0C0A-45CB-A72F-C71D587D6BD2}" destId="{563775F2-CC18-4E4F-AB81-7365EBAD2C67}" srcOrd="1" destOrd="0" parTransId="{9E81EA62-0BCB-4050-A4C3-4F4AC6A0BBED}" sibTransId="{FB936F8B-ED7D-4892-B6FB-F1DEFB369159}"/>
    <dgm:cxn modelId="{18F65D58-E60C-4E10-8E3A-A18563F7F329}" srcId="{2C915860-0C0A-45CB-A72F-C71D587D6BD2}" destId="{866EF4D6-C71E-4BCB-A442-16A70E723DEA}" srcOrd="2" destOrd="0" parTransId="{7E7E0BFC-6F1A-4F2F-8B75-E8B9F0B197B9}" sibTransId="{747C23FD-8D49-4AB0-8DB1-97934AF477B0}"/>
    <dgm:cxn modelId="{C02B4359-BDC8-4C45-8303-3742C8ACA00C}" type="presOf" srcId="{2C915860-0C0A-45CB-A72F-C71D587D6BD2}" destId="{84F81CB1-798F-46E4-B2B6-189BDD447535}" srcOrd="0" destOrd="0" presId="urn:microsoft.com/office/officeart/2005/8/layout/hProcess9"/>
    <dgm:cxn modelId="{95E18F59-C9B9-403C-9FB5-DB997F0F5185}" type="presOf" srcId="{C3F89136-0B92-45B7-9FF6-6650B20C2577}" destId="{FB97CFB5-45FC-4A11-97A2-0DE65B2379EF}" srcOrd="0" destOrd="0" presId="urn:microsoft.com/office/officeart/2005/8/layout/hProcess9"/>
    <dgm:cxn modelId="{07F2EC8C-A3C0-475A-8BD5-D01471D587D1}" type="presOf" srcId="{FCCDC7AC-DB1A-4F13-97EB-AE722DE4CB22}" destId="{A65518A2-8EB5-4569-9AA2-D2193EF19B12}" srcOrd="0" destOrd="0" presId="urn:microsoft.com/office/officeart/2005/8/layout/hProcess9"/>
    <dgm:cxn modelId="{A3EB0CE1-425A-448C-81F9-19D834809FBE}" type="presOf" srcId="{866EF4D6-C71E-4BCB-A442-16A70E723DEA}" destId="{BACEE1B4-20AF-4142-9E34-2BCCB9E0AFED}" srcOrd="0" destOrd="0" presId="urn:microsoft.com/office/officeart/2005/8/layout/hProcess9"/>
    <dgm:cxn modelId="{F277D1EE-AB77-4C4D-B0C0-B8E26D82612C}" type="presParOf" srcId="{84F81CB1-798F-46E4-B2B6-189BDD447535}" destId="{FFBA0DCA-1E91-40BD-BCB2-C0EEC8E5ADA0}" srcOrd="0" destOrd="0" presId="urn:microsoft.com/office/officeart/2005/8/layout/hProcess9"/>
    <dgm:cxn modelId="{8677932C-C6E2-440F-92C9-BD7D01BDD12F}" type="presParOf" srcId="{84F81CB1-798F-46E4-B2B6-189BDD447535}" destId="{ACC01E35-F378-423D-9430-6DBF6FE79AE2}" srcOrd="1" destOrd="0" presId="urn:microsoft.com/office/officeart/2005/8/layout/hProcess9"/>
    <dgm:cxn modelId="{E941F6B8-A905-4FD0-8FDE-5748F8F4E226}" type="presParOf" srcId="{ACC01E35-F378-423D-9430-6DBF6FE79AE2}" destId="{D068FC0F-005C-4F91-9F3A-AE7C76B82F4E}" srcOrd="0" destOrd="0" presId="urn:microsoft.com/office/officeart/2005/8/layout/hProcess9"/>
    <dgm:cxn modelId="{804E58EB-0C35-47E5-AD7D-89A6AC4C5BB1}" type="presParOf" srcId="{ACC01E35-F378-423D-9430-6DBF6FE79AE2}" destId="{FB74CDD1-02B7-480F-ACF2-5D3E2ADE201A}" srcOrd="1" destOrd="0" presId="urn:microsoft.com/office/officeart/2005/8/layout/hProcess9"/>
    <dgm:cxn modelId="{E78BC309-BA2F-4F44-948B-1AF05C5AB2C2}" type="presParOf" srcId="{ACC01E35-F378-423D-9430-6DBF6FE79AE2}" destId="{8BEDFCB7-4630-4CF5-869D-B9008F35912C}" srcOrd="2" destOrd="0" presId="urn:microsoft.com/office/officeart/2005/8/layout/hProcess9"/>
    <dgm:cxn modelId="{41A49224-8E56-4601-A543-CB7FE751D805}" type="presParOf" srcId="{ACC01E35-F378-423D-9430-6DBF6FE79AE2}" destId="{8528F6F3-5473-44B3-86D2-26CA679D8E79}" srcOrd="3" destOrd="0" presId="urn:microsoft.com/office/officeart/2005/8/layout/hProcess9"/>
    <dgm:cxn modelId="{179BBB5F-2188-470A-AACD-4639DB946FFD}" type="presParOf" srcId="{ACC01E35-F378-423D-9430-6DBF6FE79AE2}" destId="{BACEE1B4-20AF-4142-9E34-2BCCB9E0AFED}" srcOrd="4" destOrd="0" presId="urn:microsoft.com/office/officeart/2005/8/layout/hProcess9"/>
    <dgm:cxn modelId="{FC00FDD5-053A-4EED-9C31-6EBD50111A43}" type="presParOf" srcId="{ACC01E35-F378-423D-9430-6DBF6FE79AE2}" destId="{95FA5AAF-E5FB-4CA1-AA22-3B549E4EC40E}" srcOrd="5" destOrd="0" presId="urn:microsoft.com/office/officeart/2005/8/layout/hProcess9"/>
    <dgm:cxn modelId="{935BF335-D487-428B-A341-F1CB730B1B51}" type="presParOf" srcId="{ACC01E35-F378-423D-9430-6DBF6FE79AE2}" destId="{A65518A2-8EB5-4569-9AA2-D2193EF19B12}" srcOrd="6" destOrd="0" presId="urn:microsoft.com/office/officeart/2005/8/layout/hProcess9"/>
    <dgm:cxn modelId="{8E6C5DA7-F398-45EE-8AA2-57DA8A7A74F6}" type="presParOf" srcId="{ACC01E35-F378-423D-9430-6DBF6FE79AE2}" destId="{0E8559FD-A5A2-4FDE-9C4A-505820AA3F3E}" srcOrd="7" destOrd="0" presId="urn:microsoft.com/office/officeart/2005/8/layout/hProcess9"/>
    <dgm:cxn modelId="{648C72FB-707E-4109-96EF-D76C3AE966FA}" type="presParOf" srcId="{ACC01E35-F378-423D-9430-6DBF6FE79AE2}" destId="{FB97CFB5-45FC-4A11-97A2-0DE65B2379EF}"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A0DCA-1E91-40BD-BCB2-C0EEC8E5ADA0}">
      <dsp:nvSpPr>
        <dsp:cNvPr id="0" name=""/>
        <dsp:cNvSpPr/>
      </dsp:nvSpPr>
      <dsp:spPr>
        <a:xfrm>
          <a:off x="594359" y="0"/>
          <a:ext cx="6736080" cy="5029199"/>
        </a:xfrm>
        <a:prstGeom prst="rightArrow">
          <a:avLst/>
        </a:prstGeom>
        <a:solidFill>
          <a:schemeClr val="accent4">
            <a:lumMod val="40000"/>
            <a:lumOff val="60000"/>
          </a:schemeClr>
        </a:solidFill>
        <a:ln>
          <a:noFill/>
        </a:ln>
        <a:effectLst/>
      </dsp:spPr>
      <dsp:style>
        <a:lnRef idx="0">
          <a:scrgbClr r="0" g="0" b="0"/>
        </a:lnRef>
        <a:fillRef idx="1">
          <a:scrgbClr r="0" g="0" b="0"/>
        </a:fillRef>
        <a:effectRef idx="0">
          <a:scrgbClr r="0" g="0" b="0"/>
        </a:effectRef>
        <a:fontRef idx="minor"/>
      </dsp:style>
    </dsp:sp>
    <dsp:sp modelId="{D068FC0F-005C-4F91-9F3A-AE7C76B82F4E}">
      <dsp:nvSpPr>
        <dsp:cNvPr id="0" name=""/>
        <dsp:cNvSpPr/>
      </dsp:nvSpPr>
      <dsp:spPr>
        <a:xfrm>
          <a:off x="3482" y="1508759"/>
          <a:ext cx="1522660" cy="20116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Update MIS custom views and tables (data from external sources, crosswalk tables)</a:t>
          </a:r>
        </a:p>
      </dsp:txBody>
      <dsp:txXfrm>
        <a:off x="77812" y="1583089"/>
        <a:ext cx="1374000" cy="1863020"/>
      </dsp:txXfrm>
    </dsp:sp>
    <dsp:sp modelId="{8BEDFCB7-4630-4CF5-869D-B9008F35912C}">
      <dsp:nvSpPr>
        <dsp:cNvPr id="0" name=""/>
        <dsp:cNvSpPr/>
      </dsp:nvSpPr>
      <dsp:spPr>
        <a:xfrm>
          <a:off x="1602276" y="1508759"/>
          <a:ext cx="1522660" cy="20116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Schedule data cleanup reports (Argos), which will be emailed to data custodians at least once a week during the data cleanup cycle (about four weeks prior submission date).</a:t>
          </a:r>
        </a:p>
      </dsp:txBody>
      <dsp:txXfrm>
        <a:off x="1676606" y="1583089"/>
        <a:ext cx="1374000" cy="1863020"/>
      </dsp:txXfrm>
    </dsp:sp>
    <dsp:sp modelId="{BACEE1B4-20AF-4142-9E34-2BCCB9E0AFED}">
      <dsp:nvSpPr>
        <dsp:cNvPr id="0" name=""/>
        <dsp:cNvSpPr/>
      </dsp:nvSpPr>
      <dsp:spPr>
        <a:xfrm>
          <a:off x="3201069" y="1508759"/>
          <a:ext cx="1522660" cy="2011680"/>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Submit data: data for all categorical programs and some special population groups needs to be reviewed/confirmed by the program coordinator at the college prior submission date.</a:t>
          </a:r>
        </a:p>
      </dsp:txBody>
      <dsp:txXfrm>
        <a:off x="3275399" y="1583089"/>
        <a:ext cx="1374000" cy="1863020"/>
      </dsp:txXfrm>
    </dsp:sp>
    <dsp:sp modelId="{A65518A2-8EB5-4569-9AA2-D2193EF19B12}">
      <dsp:nvSpPr>
        <dsp:cNvPr id="0" name=""/>
        <dsp:cNvSpPr/>
      </dsp:nvSpPr>
      <dsp:spPr>
        <a:xfrm>
          <a:off x="4799863" y="1508759"/>
          <a:ext cx="1522660" cy="2011680"/>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Publish submission report in website to document pending issues to be resolved prior resubmission date. Email all data custodians about the data submission status.</a:t>
          </a:r>
        </a:p>
      </dsp:txBody>
      <dsp:txXfrm>
        <a:off x="4874193" y="1583089"/>
        <a:ext cx="1374000" cy="1863020"/>
      </dsp:txXfrm>
    </dsp:sp>
    <dsp:sp modelId="{FB97CFB5-45FC-4A11-97A2-0DE65B2379EF}">
      <dsp:nvSpPr>
        <dsp:cNvPr id="0" name=""/>
        <dsp:cNvSpPr/>
      </dsp:nvSpPr>
      <dsp:spPr>
        <a:xfrm>
          <a:off x="6398656" y="1508759"/>
          <a:ext cx="1522660" cy="201168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Resubmit data: quarterly reports and academic programs are always resubmitted at the end of the year.</a:t>
          </a:r>
        </a:p>
      </dsp:txBody>
      <dsp:txXfrm>
        <a:off x="6472986" y="1583089"/>
        <a:ext cx="1374000" cy="186302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E123A-184F-4292-9463-90D3E4B0F544}" type="datetimeFigureOut">
              <a:rPr lang="en-US" smtClean="0"/>
              <a:t>3/8/2024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B2419-FB41-48C3-A102-46A0FA1EF43C}" type="slidenum">
              <a:rPr lang="en-US" smtClean="0"/>
              <a:t>‹#›</a:t>
            </a:fld>
            <a:endParaRPr lang="en-US" dirty="0"/>
          </a:p>
        </p:txBody>
      </p:sp>
    </p:spTree>
    <p:extLst>
      <p:ext uri="{BB962C8B-B14F-4D97-AF65-F5344CB8AC3E}">
        <p14:creationId xmlns:p14="http://schemas.microsoft.com/office/powerpoint/2010/main" val="3633108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1</a:t>
            </a:fld>
            <a:endParaRPr lang="en-US" dirty="0"/>
          </a:p>
        </p:txBody>
      </p:sp>
    </p:spTree>
    <p:extLst>
      <p:ext uri="{BB962C8B-B14F-4D97-AF65-F5344CB8AC3E}">
        <p14:creationId xmlns:p14="http://schemas.microsoft.com/office/powerpoint/2010/main" val="204172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2</a:t>
            </a:fld>
            <a:endParaRPr lang="en-US" dirty="0"/>
          </a:p>
        </p:txBody>
      </p:sp>
    </p:spTree>
    <p:extLst>
      <p:ext uri="{BB962C8B-B14F-4D97-AF65-F5344CB8AC3E}">
        <p14:creationId xmlns:p14="http://schemas.microsoft.com/office/powerpoint/2010/main" val="279292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3</a:t>
            </a:fld>
            <a:endParaRPr lang="en-US" dirty="0"/>
          </a:p>
        </p:txBody>
      </p:sp>
    </p:spTree>
    <p:extLst>
      <p:ext uri="{BB962C8B-B14F-4D97-AF65-F5344CB8AC3E}">
        <p14:creationId xmlns:p14="http://schemas.microsoft.com/office/powerpoint/2010/main" val="1590169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4</a:t>
            </a:fld>
            <a:endParaRPr lang="en-US" dirty="0"/>
          </a:p>
        </p:txBody>
      </p:sp>
    </p:spTree>
    <p:extLst>
      <p:ext uri="{BB962C8B-B14F-4D97-AF65-F5344CB8AC3E}">
        <p14:creationId xmlns:p14="http://schemas.microsoft.com/office/powerpoint/2010/main" val="3337970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5</a:t>
            </a:fld>
            <a:endParaRPr lang="en-US" dirty="0"/>
          </a:p>
        </p:txBody>
      </p:sp>
    </p:spTree>
    <p:extLst>
      <p:ext uri="{BB962C8B-B14F-4D97-AF65-F5344CB8AC3E}">
        <p14:creationId xmlns:p14="http://schemas.microsoft.com/office/powerpoint/2010/main" val="3209966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6</a:t>
            </a:fld>
            <a:endParaRPr lang="en-US" dirty="0"/>
          </a:p>
        </p:txBody>
      </p:sp>
    </p:spTree>
    <p:extLst>
      <p:ext uri="{BB962C8B-B14F-4D97-AF65-F5344CB8AC3E}">
        <p14:creationId xmlns:p14="http://schemas.microsoft.com/office/powerpoint/2010/main" val="68419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8</a:t>
            </a:fld>
            <a:endParaRPr lang="en-US" dirty="0"/>
          </a:p>
        </p:txBody>
      </p:sp>
    </p:spTree>
    <p:extLst>
      <p:ext uri="{BB962C8B-B14F-4D97-AF65-F5344CB8AC3E}">
        <p14:creationId xmlns:p14="http://schemas.microsoft.com/office/powerpoint/2010/main" val="161166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9</a:t>
            </a:fld>
            <a:endParaRPr lang="en-US" dirty="0"/>
          </a:p>
        </p:txBody>
      </p:sp>
    </p:spTree>
    <p:extLst>
      <p:ext uri="{BB962C8B-B14F-4D97-AF65-F5344CB8AC3E}">
        <p14:creationId xmlns:p14="http://schemas.microsoft.com/office/powerpoint/2010/main" val="3642140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B2419-FB41-48C3-A102-46A0FA1EF43C}" type="slidenum">
              <a:rPr lang="en-US" smtClean="0"/>
              <a:t>10</a:t>
            </a:fld>
            <a:endParaRPr lang="en-US" dirty="0"/>
          </a:p>
        </p:txBody>
      </p:sp>
    </p:spTree>
    <p:extLst>
      <p:ext uri="{BB962C8B-B14F-4D97-AF65-F5344CB8AC3E}">
        <p14:creationId xmlns:p14="http://schemas.microsoft.com/office/powerpoint/2010/main" val="301287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D868D-6E1E-45D0-AD91-52AA83F905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4AB885D-E188-45A0-BD11-820A24EED1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285F138-7B40-4443-9228-59BF29C54FDF}"/>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5" name="Footer Placeholder 4">
            <a:extLst>
              <a:ext uri="{FF2B5EF4-FFF2-40B4-BE49-F238E27FC236}">
                <a16:creationId xmlns:a16="http://schemas.microsoft.com/office/drawing/2014/main" id="{76B6D3CE-1D97-4A57-8BBC-C2408E3D93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7B54DD-9050-4FAD-A4D4-F38195D22388}"/>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77774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8EB4-3E40-4B6C-B6BD-428DF771FA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6FB363-7E23-4124-82E1-5F44C481B2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523B3-EFD0-4724-B083-EBE3E7C999AB}"/>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5" name="Footer Placeholder 4">
            <a:extLst>
              <a:ext uri="{FF2B5EF4-FFF2-40B4-BE49-F238E27FC236}">
                <a16:creationId xmlns:a16="http://schemas.microsoft.com/office/drawing/2014/main" id="{C0E07E58-DB35-412F-98B6-359792CEEF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C3145-802A-4DCA-A0B0-D27BB1DBA612}"/>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246810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C6A616-DCB1-48C0-B8A3-E028DC62BEE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42C9D-7144-4C69-BBC0-768CA3F57504}"/>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498BE-FB46-4561-8BDE-4F8394DBFD55}"/>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5" name="Footer Placeholder 4">
            <a:extLst>
              <a:ext uri="{FF2B5EF4-FFF2-40B4-BE49-F238E27FC236}">
                <a16:creationId xmlns:a16="http://schemas.microsoft.com/office/drawing/2014/main" id="{DBB0F277-1FBF-47C8-82AE-23C04AA724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89AB0D-3545-4878-9FBE-67CFB4ABDF79}"/>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399784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5F3D-9182-4331-95AF-284A0A278A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FE8D0-E45E-446E-8396-1332A02C01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3737C-EDAB-4674-80C5-FB889CEB2150}"/>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5" name="Footer Placeholder 4">
            <a:extLst>
              <a:ext uri="{FF2B5EF4-FFF2-40B4-BE49-F238E27FC236}">
                <a16:creationId xmlns:a16="http://schemas.microsoft.com/office/drawing/2014/main" id="{109E638F-D9B1-4ECC-B463-3BECD05892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E4DB95A-D987-4410-B4CD-83936B6B8D8E}"/>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344676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8FA6A-077A-498C-A000-893C80A2FC9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EC40E82-935F-448A-8415-08A1CB2E2F8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4492BA-A719-43CF-BE45-FD44D5B894E8}"/>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5" name="Footer Placeholder 4">
            <a:extLst>
              <a:ext uri="{FF2B5EF4-FFF2-40B4-BE49-F238E27FC236}">
                <a16:creationId xmlns:a16="http://schemas.microsoft.com/office/drawing/2014/main" id="{30646CC1-0BDE-4181-9CD9-AFB961F140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BD6-726D-464D-9EC9-AAFB6753EA78}"/>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1380204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28E1B-02CA-4A6A-9BE2-BB947134C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0548A-DB5D-490A-9DF3-7F78C367A85F}"/>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F42B60-4BAE-431C-9A33-082A25C98871}"/>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BBE387-9DB3-40B0-90A2-57430CEF9A52}"/>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6" name="Footer Placeholder 5">
            <a:extLst>
              <a:ext uri="{FF2B5EF4-FFF2-40B4-BE49-F238E27FC236}">
                <a16:creationId xmlns:a16="http://schemas.microsoft.com/office/drawing/2014/main" id="{EDE0A5E6-F714-4704-B076-18FF9188C4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A8BC8E-75AF-4926-9F21-19CBD72689A1}"/>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2049499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B7A16-2A2C-4310-A454-E44D54FE2FD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85C78-CC65-459A-B6B3-20F3FC8F4E8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B4BE739A-E867-4033-872F-ABF2FAA1967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DF22D1-929A-497A-BA22-3C01F9E0852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8898BAB-869B-469C-84CB-BB12FC0E4FBB}"/>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6475EF-7AEB-4BE3-A5E5-05FDDB10669C}"/>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8" name="Footer Placeholder 7">
            <a:extLst>
              <a:ext uri="{FF2B5EF4-FFF2-40B4-BE49-F238E27FC236}">
                <a16:creationId xmlns:a16="http://schemas.microsoft.com/office/drawing/2014/main" id="{C2D76F91-7BA2-4EDC-B4BF-F57DC256744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1629BF2-F9FE-4301-980B-C8A1D9F27880}"/>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19960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3B19-B785-42C4-A2CD-1D2FDA59DC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1EE946-12DF-4207-B379-6939CE71AC52}"/>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4" name="Footer Placeholder 3">
            <a:extLst>
              <a:ext uri="{FF2B5EF4-FFF2-40B4-BE49-F238E27FC236}">
                <a16:creationId xmlns:a16="http://schemas.microsoft.com/office/drawing/2014/main" id="{CD1874F4-B162-42CF-8E01-FCF976E5B94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07A34AF-80A2-4F79-BFFD-591BB79012DA}"/>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63824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824159-F7B9-450D-AAC4-C670C2796F28}"/>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3" name="Footer Placeholder 2">
            <a:extLst>
              <a:ext uri="{FF2B5EF4-FFF2-40B4-BE49-F238E27FC236}">
                <a16:creationId xmlns:a16="http://schemas.microsoft.com/office/drawing/2014/main" id="{5D0E42A1-C511-4B85-A6F8-19636DB9129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CFEEC5B-0998-4D2D-B41E-927BCC12C741}"/>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110587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E4BC8-CE8D-4102-AEF7-E98DE7C6AAA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F9A4A72-C24D-462D-8353-486DA6EFEAD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9BD201-7332-45A6-873D-DDD1B6EB924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2E6F00D-87BE-4CD8-B2AD-1A57A2755490}"/>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6" name="Footer Placeholder 5">
            <a:extLst>
              <a:ext uri="{FF2B5EF4-FFF2-40B4-BE49-F238E27FC236}">
                <a16:creationId xmlns:a16="http://schemas.microsoft.com/office/drawing/2014/main" id="{38A14BF1-7298-47C2-AB73-72816F77D5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D36B524-45E6-4747-AFAB-DF64CC2AA67D}"/>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393180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641-1614-44F7-9046-34EE8FE1119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6B978F0-D8CF-4AE2-8343-79FCC8583EC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BBD6CCA-AA80-4AC1-BB9A-1F88ED0F0D2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5E5EC83-FFBF-40BF-A16D-AB3ED6B8D514}"/>
              </a:ext>
            </a:extLst>
          </p:cNvPr>
          <p:cNvSpPr>
            <a:spLocks noGrp="1"/>
          </p:cNvSpPr>
          <p:nvPr>
            <p:ph type="dt" sz="half" idx="10"/>
          </p:nvPr>
        </p:nvSpPr>
        <p:spPr/>
        <p:txBody>
          <a:bodyPr/>
          <a:lstStyle/>
          <a:p>
            <a:fld id="{262D5783-BC4D-41F0-ACBA-11E6E478EF25}" type="datetimeFigureOut">
              <a:rPr lang="en-US" smtClean="0"/>
              <a:t>3/8/2024</a:t>
            </a:fld>
            <a:endParaRPr lang="en-US" dirty="0"/>
          </a:p>
        </p:txBody>
      </p:sp>
      <p:sp>
        <p:nvSpPr>
          <p:cNvPr id="6" name="Footer Placeholder 5">
            <a:extLst>
              <a:ext uri="{FF2B5EF4-FFF2-40B4-BE49-F238E27FC236}">
                <a16:creationId xmlns:a16="http://schemas.microsoft.com/office/drawing/2014/main" id="{E22F35F0-A90F-420B-A253-D145DD3942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61814E-9E3E-4C51-B12A-72265C0BB2B8}"/>
              </a:ext>
            </a:extLst>
          </p:cNvPr>
          <p:cNvSpPr>
            <a:spLocks noGrp="1"/>
          </p:cNvSpPr>
          <p:nvPr>
            <p:ph type="sldNum" sz="quarter" idx="12"/>
          </p:nvPr>
        </p:nvSpPr>
        <p:spPr/>
        <p:txBody>
          <a:bodyPr/>
          <a:lstStyle/>
          <a:p>
            <a:fld id="{3069C7A0-D4AC-410A-8C9A-97100B6EA234}" type="slidenum">
              <a:rPr lang="en-US" smtClean="0"/>
              <a:t>‹#›</a:t>
            </a:fld>
            <a:endParaRPr lang="en-US" dirty="0"/>
          </a:p>
        </p:txBody>
      </p:sp>
    </p:spTree>
    <p:extLst>
      <p:ext uri="{BB962C8B-B14F-4D97-AF65-F5344CB8AC3E}">
        <p14:creationId xmlns:p14="http://schemas.microsoft.com/office/powerpoint/2010/main" val="425099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6F4E8B-0F4C-466D-8158-409EE4F5FEE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705B21-D7AA-4EB5-A5A6-3AC4CE640CF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C04F9-BAA9-42C1-AD91-37731F9E8FD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2D5783-BC4D-41F0-ACBA-11E6E478EF25}" type="datetimeFigureOut">
              <a:rPr lang="en-US" smtClean="0"/>
              <a:t>3/8/2024</a:t>
            </a:fld>
            <a:endParaRPr lang="en-US" dirty="0"/>
          </a:p>
        </p:txBody>
      </p:sp>
      <p:sp>
        <p:nvSpPr>
          <p:cNvPr id="5" name="Footer Placeholder 4">
            <a:extLst>
              <a:ext uri="{FF2B5EF4-FFF2-40B4-BE49-F238E27FC236}">
                <a16:creationId xmlns:a16="http://schemas.microsoft.com/office/drawing/2014/main" id="{2479366E-44CC-4F7D-9653-33F69B67020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45118C1-FD0F-4CFA-9C6C-47F82187448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69C7A0-D4AC-410A-8C9A-97100B6EA234}" type="slidenum">
              <a:rPr lang="en-US" smtClean="0"/>
              <a:t>‹#›</a:t>
            </a:fld>
            <a:endParaRPr lang="en-US" dirty="0"/>
          </a:p>
        </p:txBody>
      </p:sp>
    </p:spTree>
    <p:extLst>
      <p:ext uri="{BB962C8B-B14F-4D97-AF65-F5344CB8AC3E}">
        <p14:creationId xmlns:p14="http://schemas.microsoft.com/office/powerpoint/2010/main" val="9110334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BEF"/>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4853D-20A5-47BD-9646-38C7487CB7D3}"/>
              </a:ext>
            </a:extLst>
          </p:cNvPr>
          <p:cNvSpPr>
            <a:spLocks noGrp="1"/>
          </p:cNvSpPr>
          <p:nvPr>
            <p:ph type="ctrTitle"/>
          </p:nvPr>
        </p:nvSpPr>
        <p:spPr>
          <a:xfrm>
            <a:off x="1260752" y="1216518"/>
            <a:ext cx="6858000" cy="2118547"/>
          </a:xfrm>
        </p:spPr>
        <p:txBody>
          <a:bodyPr>
            <a:normAutofit/>
          </a:bodyPr>
          <a:lstStyle/>
          <a:p>
            <a:r>
              <a:rPr lang="en-US" dirty="0">
                <a:latin typeface="Britannic Bold" panose="020B0903060703020204" pitchFamily="34" charset="0"/>
              </a:rPr>
              <a:t>MIS at FHDA</a:t>
            </a:r>
            <a:br>
              <a:rPr lang="en-US" dirty="0"/>
            </a:br>
            <a:endParaRPr lang="en-US" dirty="0"/>
          </a:p>
        </p:txBody>
      </p:sp>
      <p:sp>
        <p:nvSpPr>
          <p:cNvPr id="3" name="Subtitle 2">
            <a:extLst>
              <a:ext uri="{FF2B5EF4-FFF2-40B4-BE49-F238E27FC236}">
                <a16:creationId xmlns:a16="http://schemas.microsoft.com/office/drawing/2014/main" id="{6CDCCE68-E2A7-425F-B0BC-58B626F30DC6}"/>
              </a:ext>
            </a:extLst>
          </p:cNvPr>
          <p:cNvSpPr>
            <a:spLocks noGrp="1"/>
          </p:cNvSpPr>
          <p:nvPr>
            <p:ph type="subTitle" idx="1"/>
          </p:nvPr>
        </p:nvSpPr>
        <p:spPr>
          <a:xfrm>
            <a:off x="1397283" y="3054989"/>
            <a:ext cx="6477000" cy="1655762"/>
          </a:xfrm>
        </p:spPr>
        <p:txBody>
          <a:bodyPr>
            <a:normAutofit/>
          </a:bodyPr>
          <a:lstStyle/>
          <a:p>
            <a:r>
              <a:rPr lang="en-US" sz="2400" dirty="0"/>
              <a:t>Overview of methods and procedures used for data submission by the FHDA CCD to the California Community Colleges Chancellor’s Office Management Information Systems</a:t>
            </a:r>
          </a:p>
        </p:txBody>
      </p:sp>
      <p:grpSp>
        <p:nvGrpSpPr>
          <p:cNvPr id="4" name="Group 3">
            <a:extLst>
              <a:ext uri="{FF2B5EF4-FFF2-40B4-BE49-F238E27FC236}">
                <a16:creationId xmlns:a16="http://schemas.microsoft.com/office/drawing/2014/main" id="{3D1A4FE9-7387-41DE-AFBF-D7388F105665}"/>
              </a:ext>
            </a:extLst>
          </p:cNvPr>
          <p:cNvGrpSpPr/>
          <p:nvPr/>
        </p:nvGrpSpPr>
        <p:grpSpPr>
          <a:xfrm>
            <a:off x="2987398" y="1930449"/>
            <a:ext cx="3314700" cy="76200"/>
            <a:chOff x="2914650" y="1447800"/>
            <a:chExt cx="3314700" cy="76200"/>
          </a:xfrm>
        </p:grpSpPr>
        <p:cxnSp>
          <p:nvCxnSpPr>
            <p:cNvPr id="6" name="Straight Connector 5">
              <a:extLst>
                <a:ext uri="{FF2B5EF4-FFF2-40B4-BE49-F238E27FC236}">
                  <a16:creationId xmlns:a16="http://schemas.microsoft.com/office/drawing/2014/main" id="{81AAC54F-CAD1-4650-A661-D0F1E4F1C3D1}"/>
                </a:ext>
              </a:extLst>
            </p:cNvPr>
            <p:cNvCxnSpPr>
              <a:cxnSpLocks/>
            </p:cNvCxnSpPr>
            <p:nvPr/>
          </p:nvCxnSpPr>
          <p:spPr>
            <a:xfrm>
              <a:off x="2914650" y="1447800"/>
              <a:ext cx="3314700" cy="0"/>
            </a:xfrm>
            <a:prstGeom prst="line">
              <a:avLst/>
            </a:prstGeom>
            <a:ln w="34925" cmpd="tri"/>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85DF9A-3A6C-4F9C-8F6B-CFB807169133}"/>
                </a:ext>
              </a:extLst>
            </p:cNvPr>
            <p:cNvCxnSpPr>
              <a:cxnSpLocks/>
            </p:cNvCxnSpPr>
            <p:nvPr/>
          </p:nvCxnSpPr>
          <p:spPr>
            <a:xfrm>
              <a:off x="2914650" y="1524000"/>
              <a:ext cx="3314700" cy="0"/>
            </a:xfrm>
            <a:prstGeom prst="line">
              <a:avLst/>
            </a:prstGeom>
            <a:ln w="28575" cmpd="tri">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4" name="Subtitle 2">
            <a:extLst>
              <a:ext uri="{FF2B5EF4-FFF2-40B4-BE49-F238E27FC236}">
                <a16:creationId xmlns:a16="http://schemas.microsoft.com/office/drawing/2014/main" id="{3F3DC5FC-02F0-4563-AEAD-7ACBFD78B29D}"/>
              </a:ext>
            </a:extLst>
          </p:cNvPr>
          <p:cNvSpPr txBox="1">
            <a:spLocks/>
          </p:cNvSpPr>
          <p:nvPr/>
        </p:nvSpPr>
        <p:spPr>
          <a:xfrm>
            <a:off x="3314700" y="5465335"/>
            <a:ext cx="2514600" cy="567467"/>
          </a:xfrm>
          <a:prstGeom prst="rect">
            <a:avLst/>
          </a:prstGeom>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200" i="1" dirty="0"/>
              <a:t>Lourdes del Rio-Parent, PhD</a:t>
            </a:r>
          </a:p>
          <a:p>
            <a:pPr>
              <a:lnSpc>
                <a:spcPct val="100000"/>
              </a:lnSpc>
              <a:spcBef>
                <a:spcPts val="0"/>
              </a:spcBef>
            </a:pPr>
            <a:r>
              <a:rPr lang="en-US" sz="1200" i="1" dirty="0"/>
              <a:t>March 2024</a:t>
            </a:r>
          </a:p>
          <a:p>
            <a:endParaRPr lang="en-US" sz="1600" b="1" dirty="0">
              <a:solidFill>
                <a:schemeClr val="accent4">
                  <a:lumMod val="50000"/>
                </a:schemeClr>
              </a:solidFill>
            </a:endParaRPr>
          </a:p>
        </p:txBody>
      </p:sp>
      <p:grpSp>
        <p:nvGrpSpPr>
          <p:cNvPr id="11" name="Group 10">
            <a:extLst>
              <a:ext uri="{FF2B5EF4-FFF2-40B4-BE49-F238E27FC236}">
                <a16:creationId xmlns:a16="http://schemas.microsoft.com/office/drawing/2014/main" id="{6AB81ECA-2B73-407A-B9C0-E66CAFE47876}"/>
              </a:ext>
            </a:extLst>
          </p:cNvPr>
          <p:cNvGrpSpPr/>
          <p:nvPr/>
        </p:nvGrpSpPr>
        <p:grpSpPr>
          <a:xfrm>
            <a:off x="762000" y="556027"/>
            <a:ext cx="1524000" cy="1196573"/>
            <a:chOff x="847725" y="483079"/>
            <a:chExt cx="2250815" cy="1937493"/>
          </a:xfrm>
        </p:grpSpPr>
        <p:sp>
          <p:nvSpPr>
            <p:cNvPr id="12" name="Moon 11">
              <a:extLst>
                <a:ext uri="{FF2B5EF4-FFF2-40B4-BE49-F238E27FC236}">
                  <a16:creationId xmlns:a16="http://schemas.microsoft.com/office/drawing/2014/main" id="{2B47A8D9-025C-4EAD-9EEB-FD1802081AA3}"/>
                </a:ext>
              </a:extLst>
            </p:cNvPr>
            <p:cNvSpPr/>
            <p:nvPr/>
          </p:nvSpPr>
          <p:spPr>
            <a:xfrm flipH="1">
              <a:off x="2184230" y="571500"/>
              <a:ext cx="914310" cy="1639522"/>
            </a:xfrm>
            <a:prstGeom prst="moon">
              <a:avLst>
                <a:gd name="adj" fmla="val 17041"/>
              </a:avLst>
            </a:prstGeom>
            <a:solidFill>
              <a:srgbClr val="D7E7F2"/>
            </a:solidFill>
            <a:ln>
              <a:solidFill>
                <a:srgbClr val="E7EFF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reflection blurRad="6350" stA="50000" endA="300" endPos="50000" dist="60007" dir="5400000" sy="-100000" algn="bl" rotWithShape="0"/>
                </a:effectLst>
              </a:endParaRPr>
            </a:p>
          </p:txBody>
        </p:sp>
        <p:grpSp>
          <p:nvGrpSpPr>
            <p:cNvPr id="13" name="Group 12">
              <a:extLst>
                <a:ext uri="{FF2B5EF4-FFF2-40B4-BE49-F238E27FC236}">
                  <a16:creationId xmlns:a16="http://schemas.microsoft.com/office/drawing/2014/main" id="{07357C8F-501E-4EC3-B7E7-9C3ABDFA77B8}"/>
                </a:ext>
              </a:extLst>
            </p:cNvPr>
            <p:cNvGrpSpPr/>
            <p:nvPr/>
          </p:nvGrpSpPr>
          <p:grpSpPr>
            <a:xfrm>
              <a:off x="847725" y="483079"/>
              <a:ext cx="1763605" cy="1937493"/>
              <a:chOff x="4720987" y="2674189"/>
              <a:chExt cx="1763605" cy="1937493"/>
            </a:xfrm>
          </p:grpSpPr>
          <p:pic>
            <p:nvPicPr>
              <p:cNvPr id="17" name="Picture 16">
                <a:extLst>
                  <a:ext uri="{FF2B5EF4-FFF2-40B4-BE49-F238E27FC236}">
                    <a16:creationId xmlns:a16="http://schemas.microsoft.com/office/drawing/2014/main" id="{3E83ACE3-0010-4882-8BAD-5AAF27D20211}"/>
                  </a:ext>
                </a:extLst>
              </p:cNvPr>
              <p:cNvPicPr>
                <a:picLocks noChangeAspect="1"/>
              </p:cNvPicPr>
              <p:nvPr/>
            </p:nvPicPr>
            <p:blipFill>
              <a:blip r:embed="rId3"/>
              <a:stretch>
                <a:fillRect/>
              </a:stretch>
            </p:blipFill>
            <p:spPr>
              <a:xfrm>
                <a:off x="4720987" y="2674189"/>
                <a:ext cx="1306451" cy="1116528"/>
              </a:xfrm>
              <a:prstGeom prst="rect">
                <a:avLst/>
              </a:prstGeom>
              <a:effectLst>
                <a:outerShdw blurRad="50800" dist="38100" dir="2700000" algn="tl" rotWithShape="0">
                  <a:prstClr val="black">
                    <a:alpha val="40000"/>
                  </a:prstClr>
                </a:outerShdw>
              </a:effectLst>
            </p:spPr>
          </p:pic>
          <p:pic>
            <p:nvPicPr>
              <p:cNvPr id="18" name="Picture 17">
                <a:extLst>
                  <a:ext uri="{FF2B5EF4-FFF2-40B4-BE49-F238E27FC236}">
                    <a16:creationId xmlns:a16="http://schemas.microsoft.com/office/drawing/2014/main" id="{AEFADE54-9DA2-46E5-846A-90893D2A45F6}"/>
                  </a:ext>
                </a:extLst>
              </p:cNvPr>
              <p:cNvPicPr>
                <a:picLocks noChangeAspect="1"/>
              </p:cNvPicPr>
              <p:nvPr/>
            </p:nvPicPr>
            <p:blipFill>
              <a:blip r:embed="rId4"/>
              <a:stretch>
                <a:fillRect/>
              </a:stretch>
            </p:blipFill>
            <p:spPr>
              <a:xfrm>
                <a:off x="5570283" y="3364896"/>
                <a:ext cx="914309" cy="1246786"/>
              </a:xfrm>
              <a:prstGeom prst="rect">
                <a:avLst/>
              </a:prstGeom>
              <a:effectLst>
                <a:outerShdw blurRad="50800" dist="38100" dir="2700000" algn="tl" rotWithShape="0">
                  <a:prstClr val="black">
                    <a:alpha val="40000"/>
                  </a:prstClr>
                </a:outerShdw>
              </a:effectLst>
            </p:spPr>
          </p:pic>
        </p:grpSp>
      </p:grpSp>
    </p:spTree>
    <p:extLst>
      <p:ext uri="{BB962C8B-B14F-4D97-AF65-F5344CB8AC3E}">
        <p14:creationId xmlns:p14="http://schemas.microsoft.com/office/powerpoint/2010/main" val="159470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BEF"/>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24841010-B6B6-45B2-9EAE-DB0566C24267}"/>
              </a:ext>
            </a:extLst>
          </p:cNvPr>
          <p:cNvGrpSpPr/>
          <p:nvPr/>
        </p:nvGrpSpPr>
        <p:grpSpPr>
          <a:xfrm>
            <a:off x="762000" y="838200"/>
            <a:ext cx="7620000" cy="76200"/>
            <a:chOff x="762000" y="838200"/>
            <a:chExt cx="7620000" cy="76200"/>
          </a:xfrm>
        </p:grpSpPr>
        <p:cxnSp>
          <p:nvCxnSpPr>
            <p:cNvPr id="6" name="Straight Connector 5">
              <a:extLst>
                <a:ext uri="{FF2B5EF4-FFF2-40B4-BE49-F238E27FC236}">
                  <a16:creationId xmlns:a16="http://schemas.microsoft.com/office/drawing/2014/main" id="{81AAC54F-CAD1-4650-A661-D0F1E4F1C3D1}"/>
                </a:ext>
              </a:extLst>
            </p:cNvPr>
            <p:cNvCxnSpPr>
              <a:cxnSpLocks/>
            </p:cNvCxnSpPr>
            <p:nvPr/>
          </p:nvCxnSpPr>
          <p:spPr>
            <a:xfrm>
              <a:off x="762000" y="838200"/>
              <a:ext cx="7620000" cy="0"/>
            </a:xfrm>
            <a:prstGeom prst="line">
              <a:avLst/>
            </a:prstGeom>
            <a:ln w="38100" cmpd="tri"/>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85DF9A-3A6C-4F9C-8F6B-CFB807169133}"/>
                </a:ext>
              </a:extLst>
            </p:cNvPr>
            <p:cNvCxnSpPr>
              <a:cxnSpLocks/>
            </p:cNvCxnSpPr>
            <p:nvPr/>
          </p:nvCxnSpPr>
          <p:spPr>
            <a:xfrm>
              <a:off x="762000" y="914400"/>
              <a:ext cx="7620000" cy="0"/>
            </a:xfrm>
            <a:prstGeom prst="line">
              <a:avLst/>
            </a:prstGeom>
            <a:ln w="34925" cmpd="tri">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35646152-6BEA-4FDE-8DE2-C3ED9A81098A}"/>
              </a:ext>
            </a:extLst>
          </p:cNvPr>
          <p:cNvSpPr txBox="1">
            <a:spLocks/>
          </p:cNvSpPr>
          <p:nvPr/>
        </p:nvSpPr>
        <p:spPr>
          <a:xfrm>
            <a:off x="727038" y="83192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Submission Reports</a:t>
            </a:r>
          </a:p>
        </p:txBody>
      </p:sp>
      <p:sp>
        <p:nvSpPr>
          <p:cNvPr id="20" name="Content Placeholder 2">
            <a:extLst>
              <a:ext uri="{FF2B5EF4-FFF2-40B4-BE49-F238E27FC236}">
                <a16:creationId xmlns:a16="http://schemas.microsoft.com/office/drawing/2014/main" id="{9B52375B-E237-40E6-9097-D4751BDDEE80}"/>
              </a:ext>
            </a:extLst>
          </p:cNvPr>
          <p:cNvSpPr txBox="1">
            <a:spLocks/>
          </p:cNvSpPr>
          <p:nvPr/>
        </p:nvSpPr>
        <p:spPr>
          <a:xfrm>
            <a:off x="628650" y="1700735"/>
            <a:ext cx="7753350" cy="435133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1" algn="l"/>
            <a:r>
              <a:rPr lang="en-US" sz="1600" dirty="0"/>
              <a:t>Submission reports are designed to help data custodians and administrators across the District identify threats to the validity of the data submitted (for example, issues still pending as shown by the latest Argos data cleanup reports, records rejected by the MIS system, data for categorical program not confirmed-not submitted, or missing data).</a:t>
            </a:r>
          </a:p>
          <a:p>
            <a:pPr lvl="1" algn="l"/>
            <a:r>
              <a:rPr lang="en-US" sz="1600" dirty="0"/>
              <a:t>The reports also include summary statistics for the data submitted and compare these to related statistics for the prior academic period to identify unexpected or significant changes that may indicate issues that need to be addressed prior resubmission at the end of the year. Submission reports and information on method and procedure for each report can be found at the FHDA IRP MIS website: </a:t>
            </a:r>
          </a:p>
          <a:p>
            <a:pPr marL="628650" lvl="1" indent="-285750" algn="l">
              <a:buFont typeface="Arial" panose="020B0604020202020204" pitchFamily="34" charset="0"/>
              <a:buChar char="•"/>
            </a:pPr>
            <a:r>
              <a:rPr lang="en-US" sz="1600" dirty="0"/>
              <a:t>Quarterly reports, https://research.fhda.edu/mis_reports/</a:t>
            </a:r>
          </a:p>
          <a:p>
            <a:pPr marL="628650" lvl="1" indent="-285750" algn="l">
              <a:buFont typeface="Arial" panose="020B0604020202020204" pitchFamily="34" charset="0"/>
              <a:buChar char="•"/>
            </a:pPr>
            <a:r>
              <a:rPr lang="en-US" sz="1600" dirty="0"/>
              <a:t>Financial aid, https://research.fhda.edu/mis_reports/mis_financial_aid/</a:t>
            </a:r>
          </a:p>
          <a:p>
            <a:pPr marL="628650" lvl="1" indent="-285750" algn="l">
              <a:buFont typeface="Arial" panose="020B0604020202020204" pitchFamily="34" charset="0"/>
              <a:buChar char="•"/>
            </a:pPr>
            <a:r>
              <a:rPr lang="en-US" sz="1600" dirty="0"/>
              <a:t>Programs awards, https://research.fhda.edu/mis_reports/mis_sp_program_awards/</a:t>
            </a:r>
          </a:p>
          <a:p>
            <a:pPr marL="628650" lvl="1" indent="-285750" algn="l">
              <a:buFont typeface="Arial" panose="020B0604020202020204" pitchFamily="34" charset="0"/>
              <a:buChar char="•"/>
            </a:pPr>
            <a:r>
              <a:rPr lang="en-US" sz="1600" dirty="0"/>
              <a:t>Employee reports, https://research.fhda.edu/mis_reports/mis_employee_reports/</a:t>
            </a:r>
          </a:p>
          <a:p>
            <a:pPr marL="628650" lvl="1" indent="-285750" algn="l">
              <a:buFont typeface="Arial" panose="020B0604020202020204" pitchFamily="34" charset="0"/>
              <a:buChar char="•"/>
            </a:pPr>
            <a:r>
              <a:rPr lang="en-US" sz="1600" dirty="0"/>
              <a:t>Student placement, https://research.fhda.edu/mis_reports/mis_sl_student_placement/</a:t>
            </a:r>
          </a:p>
          <a:p>
            <a:pPr marL="628650" lvl="1" indent="-285750" algn="l">
              <a:buFont typeface="Arial" panose="020B0604020202020204" pitchFamily="34" charset="0"/>
              <a:buChar char="•"/>
            </a:pPr>
            <a:r>
              <a:rPr lang="en-US" sz="1600" dirty="0"/>
              <a:t>Student assessment, https://research.fhda.edu/mis_reports/mis_sa_student_assessment/</a:t>
            </a:r>
          </a:p>
          <a:p>
            <a:pPr lvl="1" algn="l"/>
            <a:endParaRPr lang="en-US" sz="1600" dirty="0"/>
          </a:p>
          <a:p>
            <a:pPr lvl="1"/>
            <a:endParaRPr lang="en-US" dirty="0"/>
          </a:p>
        </p:txBody>
      </p:sp>
    </p:spTree>
    <p:extLst>
      <p:ext uri="{BB962C8B-B14F-4D97-AF65-F5344CB8AC3E}">
        <p14:creationId xmlns:p14="http://schemas.microsoft.com/office/powerpoint/2010/main" val="114480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AE93B6F6-D621-4E25-9358-1E44B5FB97F1}"/>
              </a:ext>
            </a:extLst>
          </p:cNvPr>
          <p:cNvPicPr>
            <a:picLocks noChangeAspect="1"/>
          </p:cNvPicPr>
          <p:nvPr/>
        </p:nvPicPr>
        <p:blipFill>
          <a:blip r:embed="rId3"/>
          <a:stretch>
            <a:fillRect/>
          </a:stretch>
        </p:blipFill>
        <p:spPr>
          <a:xfrm>
            <a:off x="304800" y="609600"/>
            <a:ext cx="8534400" cy="4593923"/>
          </a:xfrm>
          <a:prstGeom prst="rect">
            <a:avLst/>
          </a:prstGeom>
        </p:spPr>
      </p:pic>
    </p:spTree>
    <p:extLst>
      <p:ext uri="{BB962C8B-B14F-4D97-AF65-F5344CB8AC3E}">
        <p14:creationId xmlns:p14="http://schemas.microsoft.com/office/powerpoint/2010/main" val="9333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BEF"/>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24841010-B6B6-45B2-9EAE-DB0566C24267}"/>
              </a:ext>
            </a:extLst>
          </p:cNvPr>
          <p:cNvGrpSpPr/>
          <p:nvPr/>
        </p:nvGrpSpPr>
        <p:grpSpPr>
          <a:xfrm>
            <a:off x="762000" y="838200"/>
            <a:ext cx="7620000" cy="76200"/>
            <a:chOff x="762000" y="838200"/>
            <a:chExt cx="7620000" cy="76200"/>
          </a:xfrm>
        </p:grpSpPr>
        <p:cxnSp>
          <p:nvCxnSpPr>
            <p:cNvPr id="6" name="Straight Connector 5">
              <a:extLst>
                <a:ext uri="{FF2B5EF4-FFF2-40B4-BE49-F238E27FC236}">
                  <a16:creationId xmlns:a16="http://schemas.microsoft.com/office/drawing/2014/main" id="{81AAC54F-CAD1-4650-A661-D0F1E4F1C3D1}"/>
                </a:ext>
              </a:extLst>
            </p:cNvPr>
            <p:cNvCxnSpPr>
              <a:cxnSpLocks/>
            </p:cNvCxnSpPr>
            <p:nvPr/>
          </p:nvCxnSpPr>
          <p:spPr>
            <a:xfrm>
              <a:off x="762000" y="838200"/>
              <a:ext cx="7620000" cy="0"/>
            </a:xfrm>
            <a:prstGeom prst="line">
              <a:avLst/>
            </a:prstGeom>
            <a:ln w="38100" cmpd="tri"/>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85DF9A-3A6C-4F9C-8F6B-CFB807169133}"/>
                </a:ext>
              </a:extLst>
            </p:cNvPr>
            <p:cNvCxnSpPr>
              <a:cxnSpLocks/>
            </p:cNvCxnSpPr>
            <p:nvPr/>
          </p:nvCxnSpPr>
          <p:spPr>
            <a:xfrm>
              <a:off x="762000" y="914400"/>
              <a:ext cx="7620000" cy="0"/>
            </a:xfrm>
            <a:prstGeom prst="line">
              <a:avLst/>
            </a:prstGeom>
            <a:ln w="34925" cmpd="tri">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35646152-6BEA-4FDE-8DE2-C3ED9A81098A}"/>
              </a:ext>
            </a:extLst>
          </p:cNvPr>
          <p:cNvSpPr txBox="1">
            <a:spLocks/>
          </p:cNvSpPr>
          <p:nvPr/>
        </p:nvSpPr>
        <p:spPr>
          <a:xfrm>
            <a:off x="727038" y="83192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Overview</a:t>
            </a:r>
          </a:p>
        </p:txBody>
      </p:sp>
      <p:sp>
        <p:nvSpPr>
          <p:cNvPr id="20" name="Content Placeholder 2">
            <a:extLst>
              <a:ext uri="{FF2B5EF4-FFF2-40B4-BE49-F238E27FC236}">
                <a16:creationId xmlns:a16="http://schemas.microsoft.com/office/drawing/2014/main" id="{9B52375B-E237-40E6-9097-D4751BDDEE80}"/>
              </a:ext>
            </a:extLst>
          </p:cNvPr>
          <p:cNvSpPr txBox="1">
            <a:spLocks/>
          </p:cNvSpPr>
          <p:nvPr/>
        </p:nvSpPr>
        <p:spPr>
          <a:xfrm>
            <a:off x="628650" y="1700735"/>
            <a:ext cx="7886700" cy="435133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685800" lvl="1" indent="-342900" algn="l">
              <a:buFont typeface="Wingdings" panose="05000000000000000000" pitchFamily="2" charset="2"/>
              <a:buChar char="§"/>
            </a:pPr>
            <a:r>
              <a:rPr lang="en-US" sz="2400" dirty="0"/>
              <a:t>Data validity: degree of confidence on the data to reach conclusions or make meaningful decisions</a:t>
            </a:r>
          </a:p>
          <a:p>
            <a:pPr marL="1028700" lvl="2" indent="-342900" algn="l">
              <a:buFont typeface="Courier New" panose="02070309020205020404" pitchFamily="49" charset="0"/>
              <a:buChar char="o"/>
            </a:pPr>
            <a:r>
              <a:rPr lang="en-US" sz="2250" dirty="0"/>
              <a:t>Degree of confidence is related to the degree to which we can identify and eliminate threats of the validity of the data</a:t>
            </a:r>
          </a:p>
          <a:p>
            <a:pPr marL="685800" lvl="1" indent="-342900" algn="l">
              <a:buFont typeface="Wingdings" panose="05000000000000000000" pitchFamily="2" charset="2"/>
              <a:buChar char="§"/>
            </a:pPr>
            <a:r>
              <a:rPr lang="en-US" sz="2400" dirty="0"/>
              <a:t>Technology: set of tools or means to an end</a:t>
            </a:r>
          </a:p>
          <a:p>
            <a:pPr marL="1028700" lvl="2" indent="-342900" algn="l">
              <a:buFont typeface="Courier New" panose="02070309020205020404" pitchFamily="49" charset="0"/>
              <a:buChar char="o"/>
            </a:pPr>
            <a:r>
              <a:rPr lang="en-US" sz="2250" dirty="0"/>
              <a:t>Technology is what allows us to efficiently assess and monitor data quality</a:t>
            </a:r>
          </a:p>
          <a:p>
            <a:pPr marL="1028700" lvl="2" indent="-342900" algn="l">
              <a:buFont typeface="Courier New" panose="02070309020205020404" pitchFamily="49" charset="0"/>
              <a:buChar char="o"/>
            </a:pPr>
            <a:r>
              <a:rPr lang="en-US" sz="2250" dirty="0"/>
              <a:t>Research and data analysis drive the selection and use of technology</a:t>
            </a:r>
          </a:p>
          <a:p>
            <a:pPr lvl="1" algn="l"/>
            <a:endParaRPr lang="en-US" sz="2400" dirty="0"/>
          </a:p>
          <a:p>
            <a:pPr marL="457200" lvl="1"/>
            <a:endParaRPr lang="en-US" dirty="0"/>
          </a:p>
          <a:p>
            <a:pPr lvl="1"/>
            <a:endParaRPr lang="en-US" dirty="0"/>
          </a:p>
        </p:txBody>
      </p:sp>
    </p:spTree>
    <p:extLst>
      <p:ext uri="{BB962C8B-B14F-4D97-AF65-F5344CB8AC3E}">
        <p14:creationId xmlns:p14="http://schemas.microsoft.com/office/powerpoint/2010/main" val="210440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BEF"/>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24841010-B6B6-45B2-9EAE-DB0566C24267}"/>
              </a:ext>
            </a:extLst>
          </p:cNvPr>
          <p:cNvGrpSpPr/>
          <p:nvPr/>
        </p:nvGrpSpPr>
        <p:grpSpPr>
          <a:xfrm>
            <a:off x="762000" y="838200"/>
            <a:ext cx="7620000" cy="76200"/>
            <a:chOff x="762000" y="838200"/>
            <a:chExt cx="7620000" cy="76200"/>
          </a:xfrm>
        </p:grpSpPr>
        <p:cxnSp>
          <p:nvCxnSpPr>
            <p:cNvPr id="6" name="Straight Connector 5">
              <a:extLst>
                <a:ext uri="{FF2B5EF4-FFF2-40B4-BE49-F238E27FC236}">
                  <a16:creationId xmlns:a16="http://schemas.microsoft.com/office/drawing/2014/main" id="{81AAC54F-CAD1-4650-A661-D0F1E4F1C3D1}"/>
                </a:ext>
              </a:extLst>
            </p:cNvPr>
            <p:cNvCxnSpPr>
              <a:cxnSpLocks/>
            </p:cNvCxnSpPr>
            <p:nvPr/>
          </p:nvCxnSpPr>
          <p:spPr>
            <a:xfrm>
              <a:off x="762000" y="838200"/>
              <a:ext cx="7620000" cy="0"/>
            </a:xfrm>
            <a:prstGeom prst="line">
              <a:avLst/>
            </a:prstGeom>
            <a:ln w="38100" cmpd="tri"/>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85DF9A-3A6C-4F9C-8F6B-CFB807169133}"/>
                </a:ext>
              </a:extLst>
            </p:cNvPr>
            <p:cNvCxnSpPr>
              <a:cxnSpLocks/>
            </p:cNvCxnSpPr>
            <p:nvPr/>
          </p:nvCxnSpPr>
          <p:spPr>
            <a:xfrm>
              <a:off x="762000" y="914400"/>
              <a:ext cx="7620000" cy="0"/>
            </a:xfrm>
            <a:prstGeom prst="line">
              <a:avLst/>
            </a:prstGeom>
            <a:ln w="34925" cmpd="tri">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35646152-6BEA-4FDE-8DE2-C3ED9A81098A}"/>
              </a:ext>
            </a:extLst>
          </p:cNvPr>
          <p:cNvSpPr txBox="1">
            <a:spLocks/>
          </p:cNvSpPr>
          <p:nvPr/>
        </p:nvSpPr>
        <p:spPr>
          <a:xfrm>
            <a:off x="727038" y="83192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Overview (cont.)</a:t>
            </a:r>
          </a:p>
        </p:txBody>
      </p:sp>
      <p:sp>
        <p:nvSpPr>
          <p:cNvPr id="20" name="Content Placeholder 2">
            <a:extLst>
              <a:ext uri="{FF2B5EF4-FFF2-40B4-BE49-F238E27FC236}">
                <a16:creationId xmlns:a16="http://schemas.microsoft.com/office/drawing/2014/main" id="{9B52375B-E237-40E6-9097-D4751BDDEE80}"/>
              </a:ext>
            </a:extLst>
          </p:cNvPr>
          <p:cNvSpPr txBox="1">
            <a:spLocks/>
          </p:cNvSpPr>
          <p:nvPr/>
        </p:nvSpPr>
        <p:spPr>
          <a:xfrm>
            <a:off x="628650" y="1700735"/>
            <a:ext cx="7886700" cy="435133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685800" lvl="1" indent="-342900" algn="l">
              <a:buFont typeface="Wingdings" panose="05000000000000000000" pitchFamily="2" charset="2"/>
              <a:buChar char="§"/>
            </a:pPr>
            <a:r>
              <a:rPr lang="en-US" sz="2400" dirty="0"/>
              <a:t>MIS data validation processes are designed to assess and improve the data quality in the information systems at the District.</a:t>
            </a:r>
            <a:endParaRPr lang="en-US" sz="2250" dirty="0"/>
          </a:p>
          <a:p>
            <a:pPr marL="1028700" lvl="2" indent="-342900" algn="l">
              <a:buFont typeface="Courier New" panose="02070309020205020404" pitchFamily="49" charset="0"/>
              <a:buChar char="o"/>
            </a:pPr>
            <a:r>
              <a:rPr lang="en-US" sz="2250" dirty="0"/>
              <a:t>Improving the data quality at the main sources (e.g., Banner, </a:t>
            </a:r>
            <a:r>
              <a:rPr lang="en-US" sz="2250" dirty="0" err="1"/>
              <a:t>ClockWork</a:t>
            </a:r>
            <a:r>
              <a:rPr lang="en-US" sz="2250" dirty="0"/>
              <a:t>) helps others at the District who work with these data.</a:t>
            </a:r>
          </a:p>
          <a:p>
            <a:pPr marL="685800" lvl="1" indent="-342900" algn="l">
              <a:buFont typeface="Wingdings" panose="05000000000000000000" pitchFamily="2" charset="2"/>
              <a:buChar char="§"/>
            </a:pPr>
            <a:r>
              <a:rPr lang="en-US" sz="2400" dirty="0"/>
              <a:t>Data custodians (i.e., persons designated by a program or department to be in charge of the data cleanup) play a critical role in data validation processes, including the design of reports to be used during the data cleanup cycle. </a:t>
            </a:r>
          </a:p>
          <a:p>
            <a:pPr marL="685800" lvl="1" indent="-342900" algn="l">
              <a:buFont typeface="Courier New" panose="02070309020205020404" pitchFamily="49" charset="0"/>
              <a:buChar char="o"/>
            </a:pPr>
            <a:endParaRPr lang="en-US" sz="2400" dirty="0"/>
          </a:p>
          <a:p>
            <a:pPr marL="685800" lvl="1" indent="-342900" algn="l">
              <a:buFont typeface="Courier New" panose="02070309020205020404" pitchFamily="49" charset="0"/>
              <a:buChar char="o"/>
            </a:pPr>
            <a:endParaRPr lang="en-US" sz="2400" dirty="0"/>
          </a:p>
          <a:p>
            <a:pPr marL="457200" lvl="1"/>
            <a:endParaRPr lang="en-US" dirty="0"/>
          </a:p>
          <a:p>
            <a:pPr lvl="1"/>
            <a:endParaRPr lang="en-US" dirty="0"/>
          </a:p>
        </p:txBody>
      </p:sp>
    </p:spTree>
    <p:extLst>
      <p:ext uri="{BB962C8B-B14F-4D97-AF65-F5344CB8AC3E}">
        <p14:creationId xmlns:p14="http://schemas.microsoft.com/office/powerpoint/2010/main" val="152844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BEF"/>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24841010-B6B6-45B2-9EAE-DB0566C24267}"/>
              </a:ext>
            </a:extLst>
          </p:cNvPr>
          <p:cNvGrpSpPr/>
          <p:nvPr/>
        </p:nvGrpSpPr>
        <p:grpSpPr>
          <a:xfrm>
            <a:off x="762000" y="838200"/>
            <a:ext cx="7620000" cy="76200"/>
            <a:chOff x="762000" y="838200"/>
            <a:chExt cx="7620000" cy="76200"/>
          </a:xfrm>
        </p:grpSpPr>
        <p:cxnSp>
          <p:nvCxnSpPr>
            <p:cNvPr id="6" name="Straight Connector 5">
              <a:extLst>
                <a:ext uri="{FF2B5EF4-FFF2-40B4-BE49-F238E27FC236}">
                  <a16:creationId xmlns:a16="http://schemas.microsoft.com/office/drawing/2014/main" id="{81AAC54F-CAD1-4650-A661-D0F1E4F1C3D1}"/>
                </a:ext>
              </a:extLst>
            </p:cNvPr>
            <p:cNvCxnSpPr>
              <a:cxnSpLocks/>
            </p:cNvCxnSpPr>
            <p:nvPr/>
          </p:nvCxnSpPr>
          <p:spPr>
            <a:xfrm>
              <a:off x="762000" y="838200"/>
              <a:ext cx="7620000" cy="0"/>
            </a:xfrm>
            <a:prstGeom prst="line">
              <a:avLst/>
            </a:prstGeom>
            <a:ln w="38100" cmpd="tri"/>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85DF9A-3A6C-4F9C-8F6B-CFB807169133}"/>
                </a:ext>
              </a:extLst>
            </p:cNvPr>
            <p:cNvCxnSpPr>
              <a:cxnSpLocks/>
            </p:cNvCxnSpPr>
            <p:nvPr/>
          </p:nvCxnSpPr>
          <p:spPr>
            <a:xfrm>
              <a:off x="762000" y="914400"/>
              <a:ext cx="7620000" cy="0"/>
            </a:xfrm>
            <a:prstGeom prst="line">
              <a:avLst/>
            </a:prstGeom>
            <a:ln w="34925" cmpd="tri">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35646152-6BEA-4FDE-8DE2-C3ED9A81098A}"/>
              </a:ext>
            </a:extLst>
          </p:cNvPr>
          <p:cNvSpPr txBox="1">
            <a:spLocks/>
          </p:cNvSpPr>
          <p:nvPr/>
        </p:nvSpPr>
        <p:spPr>
          <a:xfrm>
            <a:off x="727038" y="83192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Overview (cont.)</a:t>
            </a:r>
          </a:p>
        </p:txBody>
      </p:sp>
      <p:sp>
        <p:nvSpPr>
          <p:cNvPr id="20" name="Content Placeholder 2">
            <a:extLst>
              <a:ext uri="{FF2B5EF4-FFF2-40B4-BE49-F238E27FC236}">
                <a16:creationId xmlns:a16="http://schemas.microsoft.com/office/drawing/2014/main" id="{9B52375B-E237-40E6-9097-D4751BDDEE80}"/>
              </a:ext>
            </a:extLst>
          </p:cNvPr>
          <p:cNvSpPr txBox="1">
            <a:spLocks/>
          </p:cNvSpPr>
          <p:nvPr/>
        </p:nvSpPr>
        <p:spPr>
          <a:xfrm>
            <a:off x="628650" y="1700735"/>
            <a:ext cx="7886700" cy="435133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685800" lvl="1" indent="-342900" algn="l">
              <a:buFont typeface="Wingdings" panose="05000000000000000000" pitchFamily="2" charset="2"/>
              <a:buChar char="§"/>
            </a:pPr>
            <a:r>
              <a:rPr lang="en-US" sz="2400" dirty="0"/>
              <a:t>Annual and quarterly MIS reports follow the same general process for data cleanup, which consists of the following basic procedures:</a:t>
            </a:r>
          </a:p>
          <a:p>
            <a:pPr marL="1028700" lvl="2" indent="-342900" algn="l">
              <a:buFont typeface="Courier New" panose="02070309020205020404" pitchFamily="49" charset="0"/>
              <a:buChar char="o"/>
            </a:pPr>
            <a:r>
              <a:rPr lang="en-US" sz="2250" dirty="0"/>
              <a:t>Update custom tables and views; these include tables that store data extracts from sources such as Degree Works, SARS, </a:t>
            </a:r>
            <a:r>
              <a:rPr lang="en-US" sz="2250" dirty="0" err="1"/>
              <a:t>ClockWork</a:t>
            </a:r>
            <a:r>
              <a:rPr lang="en-US" sz="2250" dirty="0"/>
              <a:t>, National Student Clearinghouse, CCC data warehouse, CCC Curriculum Inventory and others.</a:t>
            </a:r>
          </a:p>
          <a:p>
            <a:pPr marL="1028700" lvl="2" indent="-342900" algn="l">
              <a:buFont typeface="Courier New" panose="02070309020205020404" pitchFamily="49" charset="0"/>
              <a:buChar char="o"/>
            </a:pPr>
            <a:r>
              <a:rPr lang="en-US" sz="2250" dirty="0"/>
              <a:t>Schedule and run data cleanup reports for the reporting academic period; these reports will run until submission date, unless all errors are cleared or data is confirmed as accurate by the program coordinator or data custodian. </a:t>
            </a:r>
          </a:p>
          <a:p>
            <a:pPr marL="685800" lvl="1" indent="-342900" algn="l">
              <a:buFont typeface="Courier New" panose="02070309020205020404" pitchFamily="49" charset="0"/>
              <a:buChar char="o"/>
            </a:pPr>
            <a:endParaRPr lang="en-US" sz="2400" dirty="0"/>
          </a:p>
          <a:p>
            <a:pPr marL="685800" lvl="1" indent="-342900" algn="l">
              <a:buFont typeface="Courier New" panose="02070309020205020404" pitchFamily="49" charset="0"/>
              <a:buChar char="o"/>
            </a:pPr>
            <a:endParaRPr lang="en-US" sz="2400" dirty="0"/>
          </a:p>
          <a:p>
            <a:pPr marL="457200" lvl="1"/>
            <a:endParaRPr lang="en-US" dirty="0"/>
          </a:p>
          <a:p>
            <a:pPr lvl="1"/>
            <a:endParaRPr lang="en-US" dirty="0"/>
          </a:p>
        </p:txBody>
      </p:sp>
    </p:spTree>
    <p:extLst>
      <p:ext uri="{BB962C8B-B14F-4D97-AF65-F5344CB8AC3E}">
        <p14:creationId xmlns:p14="http://schemas.microsoft.com/office/powerpoint/2010/main" val="147035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BEF"/>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24841010-B6B6-45B2-9EAE-DB0566C24267}"/>
              </a:ext>
            </a:extLst>
          </p:cNvPr>
          <p:cNvGrpSpPr/>
          <p:nvPr/>
        </p:nvGrpSpPr>
        <p:grpSpPr>
          <a:xfrm>
            <a:off x="762000" y="838200"/>
            <a:ext cx="7620000" cy="76200"/>
            <a:chOff x="762000" y="838200"/>
            <a:chExt cx="7620000" cy="76200"/>
          </a:xfrm>
        </p:grpSpPr>
        <p:cxnSp>
          <p:nvCxnSpPr>
            <p:cNvPr id="6" name="Straight Connector 5">
              <a:extLst>
                <a:ext uri="{FF2B5EF4-FFF2-40B4-BE49-F238E27FC236}">
                  <a16:creationId xmlns:a16="http://schemas.microsoft.com/office/drawing/2014/main" id="{81AAC54F-CAD1-4650-A661-D0F1E4F1C3D1}"/>
                </a:ext>
              </a:extLst>
            </p:cNvPr>
            <p:cNvCxnSpPr>
              <a:cxnSpLocks/>
            </p:cNvCxnSpPr>
            <p:nvPr/>
          </p:nvCxnSpPr>
          <p:spPr>
            <a:xfrm>
              <a:off x="762000" y="838200"/>
              <a:ext cx="7620000" cy="0"/>
            </a:xfrm>
            <a:prstGeom prst="line">
              <a:avLst/>
            </a:prstGeom>
            <a:ln w="38100" cmpd="tri"/>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85DF9A-3A6C-4F9C-8F6B-CFB807169133}"/>
                </a:ext>
              </a:extLst>
            </p:cNvPr>
            <p:cNvCxnSpPr>
              <a:cxnSpLocks/>
            </p:cNvCxnSpPr>
            <p:nvPr/>
          </p:nvCxnSpPr>
          <p:spPr>
            <a:xfrm>
              <a:off x="762000" y="914400"/>
              <a:ext cx="7620000" cy="0"/>
            </a:xfrm>
            <a:prstGeom prst="line">
              <a:avLst/>
            </a:prstGeom>
            <a:ln w="34925" cmpd="tri">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35646152-6BEA-4FDE-8DE2-C3ED9A81098A}"/>
              </a:ext>
            </a:extLst>
          </p:cNvPr>
          <p:cNvSpPr txBox="1">
            <a:spLocks/>
          </p:cNvSpPr>
          <p:nvPr/>
        </p:nvSpPr>
        <p:spPr>
          <a:xfrm>
            <a:off x="727038" y="83192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Overview (cont.)</a:t>
            </a:r>
          </a:p>
        </p:txBody>
      </p:sp>
      <p:sp>
        <p:nvSpPr>
          <p:cNvPr id="20" name="Content Placeholder 2">
            <a:extLst>
              <a:ext uri="{FF2B5EF4-FFF2-40B4-BE49-F238E27FC236}">
                <a16:creationId xmlns:a16="http://schemas.microsoft.com/office/drawing/2014/main" id="{9B52375B-E237-40E6-9097-D4751BDDEE80}"/>
              </a:ext>
            </a:extLst>
          </p:cNvPr>
          <p:cNvSpPr txBox="1">
            <a:spLocks/>
          </p:cNvSpPr>
          <p:nvPr/>
        </p:nvSpPr>
        <p:spPr>
          <a:xfrm>
            <a:off x="628650" y="1700735"/>
            <a:ext cx="7886700" cy="4351338"/>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1028700" lvl="2" indent="-342900" algn="l">
              <a:buFont typeface="Courier New" panose="02070309020205020404" pitchFamily="49" charset="0"/>
              <a:buChar char="o"/>
            </a:pPr>
            <a:r>
              <a:rPr lang="en-US" sz="2250" dirty="0"/>
              <a:t>Submit data to MIS. Data for categorical programs and some special population groups needs to be confirmed by the program coordinator prior submission date.</a:t>
            </a:r>
          </a:p>
          <a:p>
            <a:pPr marL="1028700" lvl="2" indent="-342900" algn="l">
              <a:buFont typeface="Courier New" panose="02070309020205020404" pitchFamily="49" charset="0"/>
              <a:buChar char="o"/>
            </a:pPr>
            <a:r>
              <a:rPr lang="en-US" sz="2250" dirty="0"/>
              <a:t>Publish submission report; this document identifies issues still pending by the time of submission (e.g., records rejected by the MIS server, data for categorical programs or special populations not confirmed-not submitted). It also provides a summary of the data submitted with special emphasis on unexpected changes. Reports for each submission are available at the FHDA MIS reports website,  https://research.fhda.edu/mis_reports/.</a:t>
            </a:r>
          </a:p>
          <a:p>
            <a:pPr marL="1028700" lvl="2" indent="-342900" algn="l">
              <a:buFont typeface="Courier New" panose="02070309020205020404" pitchFamily="49" charset="0"/>
              <a:buChar char="o"/>
            </a:pPr>
            <a:r>
              <a:rPr lang="en-US" sz="2250" dirty="0"/>
              <a:t>Resubmit data. All quarterly and academic program reports are re-submitted at least once. </a:t>
            </a:r>
            <a:endParaRPr lang="en-US" sz="2400" dirty="0"/>
          </a:p>
          <a:p>
            <a:pPr marL="685800" lvl="1" indent="-342900" algn="l">
              <a:buFont typeface="Courier New" panose="02070309020205020404" pitchFamily="49" charset="0"/>
              <a:buChar char="o"/>
            </a:pPr>
            <a:endParaRPr lang="en-US" sz="2400" dirty="0"/>
          </a:p>
          <a:p>
            <a:pPr marL="457200" lvl="1"/>
            <a:endParaRPr lang="en-US" dirty="0"/>
          </a:p>
          <a:p>
            <a:pPr lvl="1"/>
            <a:endParaRPr lang="en-US" dirty="0"/>
          </a:p>
        </p:txBody>
      </p:sp>
    </p:spTree>
    <p:extLst>
      <p:ext uri="{BB962C8B-B14F-4D97-AF65-F5344CB8AC3E}">
        <p14:creationId xmlns:p14="http://schemas.microsoft.com/office/powerpoint/2010/main" val="3768872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B4F6DBD-7E4C-4753-887D-3264BC0D3A42}"/>
              </a:ext>
            </a:extLst>
          </p:cNvPr>
          <p:cNvGraphicFramePr/>
          <p:nvPr>
            <p:extLst>
              <p:ext uri="{D42A27DB-BD31-4B8C-83A1-F6EECF244321}">
                <p14:modId xmlns:p14="http://schemas.microsoft.com/office/powerpoint/2010/main" val="2157776783"/>
              </p:ext>
            </p:extLst>
          </p:nvPr>
        </p:nvGraphicFramePr>
        <p:xfrm>
          <a:off x="742950" y="1377875"/>
          <a:ext cx="7924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78B7AC32-37A9-4A95-B9F7-702F9D98A832}"/>
              </a:ext>
            </a:extLst>
          </p:cNvPr>
          <p:cNvSpPr txBox="1">
            <a:spLocks/>
          </p:cNvSpPr>
          <p:nvPr/>
        </p:nvSpPr>
        <p:spPr>
          <a:xfrm>
            <a:off x="762000" y="45092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MIS Reporting: Main Steps</a:t>
            </a:r>
          </a:p>
        </p:txBody>
      </p:sp>
    </p:spTree>
    <p:extLst>
      <p:ext uri="{BB962C8B-B14F-4D97-AF65-F5344CB8AC3E}">
        <p14:creationId xmlns:p14="http://schemas.microsoft.com/office/powerpoint/2010/main" val="311456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BEF"/>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24841010-B6B6-45B2-9EAE-DB0566C24267}"/>
              </a:ext>
            </a:extLst>
          </p:cNvPr>
          <p:cNvGrpSpPr/>
          <p:nvPr/>
        </p:nvGrpSpPr>
        <p:grpSpPr>
          <a:xfrm>
            <a:off x="762000" y="838200"/>
            <a:ext cx="7620000" cy="76200"/>
            <a:chOff x="762000" y="838200"/>
            <a:chExt cx="7620000" cy="76200"/>
          </a:xfrm>
        </p:grpSpPr>
        <p:cxnSp>
          <p:nvCxnSpPr>
            <p:cNvPr id="6" name="Straight Connector 5">
              <a:extLst>
                <a:ext uri="{FF2B5EF4-FFF2-40B4-BE49-F238E27FC236}">
                  <a16:creationId xmlns:a16="http://schemas.microsoft.com/office/drawing/2014/main" id="{81AAC54F-CAD1-4650-A661-D0F1E4F1C3D1}"/>
                </a:ext>
              </a:extLst>
            </p:cNvPr>
            <p:cNvCxnSpPr>
              <a:cxnSpLocks/>
            </p:cNvCxnSpPr>
            <p:nvPr/>
          </p:nvCxnSpPr>
          <p:spPr>
            <a:xfrm>
              <a:off x="762000" y="838200"/>
              <a:ext cx="7620000" cy="0"/>
            </a:xfrm>
            <a:prstGeom prst="line">
              <a:avLst/>
            </a:prstGeom>
            <a:ln w="38100" cmpd="tri"/>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85DF9A-3A6C-4F9C-8F6B-CFB807169133}"/>
                </a:ext>
              </a:extLst>
            </p:cNvPr>
            <p:cNvCxnSpPr>
              <a:cxnSpLocks/>
            </p:cNvCxnSpPr>
            <p:nvPr/>
          </p:nvCxnSpPr>
          <p:spPr>
            <a:xfrm>
              <a:off x="762000" y="914400"/>
              <a:ext cx="7620000" cy="0"/>
            </a:xfrm>
            <a:prstGeom prst="line">
              <a:avLst/>
            </a:prstGeom>
            <a:ln w="34925" cmpd="tri">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a16="http://schemas.microsoft.com/office/drawing/2014/main" id="{35646152-6BEA-4FDE-8DE2-C3ED9A81098A}"/>
              </a:ext>
            </a:extLst>
          </p:cNvPr>
          <p:cNvSpPr txBox="1">
            <a:spLocks/>
          </p:cNvSpPr>
          <p:nvPr/>
        </p:nvSpPr>
        <p:spPr>
          <a:xfrm>
            <a:off x="727038" y="83192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Methods: Tools and Applications</a:t>
            </a:r>
          </a:p>
        </p:txBody>
      </p:sp>
      <p:sp>
        <p:nvSpPr>
          <p:cNvPr id="20" name="Content Placeholder 2">
            <a:extLst>
              <a:ext uri="{FF2B5EF4-FFF2-40B4-BE49-F238E27FC236}">
                <a16:creationId xmlns:a16="http://schemas.microsoft.com/office/drawing/2014/main" id="{9B52375B-E237-40E6-9097-D4751BDDEE80}"/>
              </a:ext>
            </a:extLst>
          </p:cNvPr>
          <p:cNvSpPr txBox="1">
            <a:spLocks/>
          </p:cNvSpPr>
          <p:nvPr/>
        </p:nvSpPr>
        <p:spPr>
          <a:xfrm>
            <a:off x="628650" y="1700735"/>
            <a:ext cx="7886700" cy="4351338"/>
          </a:xfrm>
          <a:prstGeom prst="rect">
            <a:avLst/>
          </a:prstGeom>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685800" lvl="1" indent="-342900" algn="l">
              <a:buFont typeface="Arial" panose="020B0604020202020204" pitchFamily="34" charset="0"/>
              <a:buChar char="•"/>
            </a:pPr>
            <a:r>
              <a:rPr lang="en-US" sz="2250" dirty="0"/>
              <a:t>SQL Developer: used to create and update tables, views functions, and scripts used for MIS data cleanup and reporting.</a:t>
            </a:r>
          </a:p>
          <a:p>
            <a:pPr marL="685800" lvl="1" indent="-342900" algn="l">
              <a:buFont typeface="Arial" panose="020B0604020202020204" pitchFamily="34" charset="0"/>
              <a:buChar char="•"/>
            </a:pPr>
            <a:r>
              <a:rPr lang="en-US" sz="2250" dirty="0"/>
              <a:t>TOAD: allows to easily export/download data (e.g., data download from Banner, SARS). </a:t>
            </a:r>
          </a:p>
          <a:p>
            <a:pPr marL="685800" lvl="1" indent="-342900" algn="l">
              <a:buFont typeface="Arial" panose="020B0604020202020204" pitchFamily="34" charset="0"/>
              <a:buChar char="•"/>
            </a:pPr>
            <a:r>
              <a:rPr lang="en-US" sz="2250" dirty="0"/>
              <a:t>Argos-Ellucian: used to schedule and email data cleanup reports (i.e., email with csv attachment), which are designed to identify data errors in the Banner system that need to be resolved prior submission date. It’s also used to help identify students served by categorical or special programs at each college during the reporting term.</a:t>
            </a:r>
          </a:p>
          <a:p>
            <a:pPr marL="685800" lvl="1" indent="-342900" algn="l">
              <a:buFont typeface="Arial" panose="020B0604020202020204" pitchFamily="34" charset="0"/>
              <a:buChar char="•"/>
            </a:pPr>
            <a:r>
              <a:rPr lang="en-US" sz="2250" dirty="0"/>
              <a:t>SAS: used to process data from Banner and other external sources to create the files to be submitted to MIS. It’s also used to process and format data from external sources to be uploaded to custom tables used for MIS reporting. SAS allows great flexibility when updating and managing the MIS reports.</a:t>
            </a:r>
          </a:p>
          <a:p>
            <a:pPr marL="685800" lvl="1" indent="-342900" algn="l">
              <a:buFont typeface="Arial" panose="020B0604020202020204" pitchFamily="34" charset="0"/>
              <a:buChar char="•"/>
            </a:pPr>
            <a:r>
              <a:rPr lang="en-US" sz="2250" dirty="0"/>
              <a:t>Excel: used to create reports that allow data custodians more flexibility when reviewing the data (e.g., create tables with filters).</a:t>
            </a:r>
            <a:endParaRPr lang="en-US" sz="2400" dirty="0"/>
          </a:p>
          <a:p>
            <a:pPr marL="457200" lvl="1"/>
            <a:endParaRPr lang="en-US" dirty="0"/>
          </a:p>
          <a:p>
            <a:pPr lvl="1"/>
            <a:endParaRPr lang="en-US" dirty="0"/>
          </a:p>
        </p:txBody>
      </p:sp>
    </p:spTree>
    <p:extLst>
      <p:ext uri="{BB962C8B-B14F-4D97-AF65-F5344CB8AC3E}">
        <p14:creationId xmlns:p14="http://schemas.microsoft.com/office/powerpoint/2010/main" val="239175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7BA37F06-E5AF-403B-8770-7D7C80A10214}"/>
              </a:ext>
            </a:extLst>
          </p:cNvPr>
          <p:cNvSpPr txBox="1">
            <a:spLocks/>
          </p:cNvSpPr>
          <p:nvPr/>
        </p:nvSpPr>
        <p:spPr>
          <a:xfrm>
            <a:off x="800100" y="464845"/>
            <a:ext cx="7886700" cy="69207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dirty="0">
                <a:latin typeface="Britannic Bold" panose="020B0903060703020204" pitchFamily="34" charset="0"/>
              </a:rPr>
              <a:t>MIS Reporting: Argos</a:t>
            </a:r>
          </a:p>
        </p:txBody>
      </p:sp>
      <p:sp>
        <p:nvSpPr>
          <p:cNvPr id="8" name="TextBox 7">
            <a:extLst>
              <a:ext uri="{FF2B5EF4-FFF2-40B4-BE49-F238E27FC236}">
                <a16:creationId xmlns:a16="http://schemas.microsoft.com/office/drawing/2014/main" id="{B763CB54-3285-41F3-807D-BD8F895FE930}"/>
              </a:ext>
            </a:extLst>
          </p:cNvPr>
          <p:cNvSpPr txBox="1"/>
          <p:nvPr/>
        </p:nvSpPr>
        <p:spPr>
          <a:xfrm>
            <a:off x="800100" y="1196862"/>
            <a:ext cx="3634796" cy="5078313"/>
          </a:xfrm>
          <a:prstGeom prst="rect">
            <a:avLst/>
          </a:prstGeom>
          <a:noFill/>
        </p:spPr>
        <p:txBody>
          <a:bodyPr wrap="square" rtlCol="0">
            <a:spAutoFit/>
          </a:bodyPr>
          <a:lstStyle/>
          <a:p>
            <a:pPr marL="285750" indent="-285750">
              <a:buFont typeface="Arial" panose="020B0604020202020204" pitchFamily="34" charset="0"/>
              <a:buChar char="•"/>
            </a:pPr>
            <a:r>
              <a:rPr lang="en-US" dirty="0"/>
              <a:t>The Argos data cleanup reports are scheduled to begin running about four weeks before the date for data submission. Data custodians receive the corresponding report(s) at least once a week.</a:t>
            </a:r>
          </a:p>
          <a:p>
            <a:pPr marL="285750" indent="-285750">
              <a:buFont typeface="Arial" panose="020B0604020202020204" pitchFamily="34" charset="0"/>
              <a:buChar char="•"/>
            </a:pPr>
            <a:r>
              <a:rPr lang="en-US" dirty="0"/>
              <a:t>The report includes an email with the submission date and instructions (e.g., description of data fields included in the report), and a csv file with the data at issue.</a:t>
            </a:r>
          </a:p>
          <a:p>
            <a:pPr marL="285750" indent="-285750">
              <a:buFont typeface="Arial" panose="020B0604020202020204" pitchFamily="34" charset="0"/>
              <a:buChar char="•"/>
            </a:pPr>
            <a:r>
              <a:rPr lang="en-US" dirty="0"/>
              <a:t>Data custodians will stop receiving the report once all data issues are resolved in the Banner system/data is confirmed as correct.</a:t>
            </a:r>
          </a:p>
        </p:txBody>
      </p:sp>
      <p:grpSp>
        <p:nvGrpSpPr>
          <p:cNvPr id="3" name="Group 2">
            <a:extLst>
              <a:ext uri="{FF2B5EF4-FFF2-40B4-BE49-F238E27FC236}">
                <a16:creationId xmlns:a16="http://schemas.microsoft.com/office/drawing/2014/main" id="{6BE3A23D-DA59-4733-B66B-C003C5452972}"/>
              </a:ext>
            </a:extLst>
          </p:cNvPr>
          <p:cNvGrpSpPr/>
          <p:nvPr/>
        </p:nvGrpSpPr>
        <p:grpSpPr>
          <a:xfrm>
            <a:off x="4876800" y="1676400"/>
            <a:ext cx="3678263" cy="3281294"/>
            <a:chOff x="4876800" y="1676400"/>
            <a:chExt cx="3678263" cy="3281294"/>
          </a:xfrm>
        </p:grpSpPr>
        <p:sp>
          <p:nvSpPr>
            <p:cNvPr id="5" name="Curved Up Arrow 4"/>
            <p:cNvSpPr/>
            <p:nvPr/>
          </p:nvSpPr>
          <p:spPr>
            <a:xfrm flipH="1">
              <a:off x="4997256" y="4348094"/>
              <a:ext cx="2002923" cy="609600"/>
            </a:xfrm>
            <a:prstGeom prst="curvedUpArrow">
              <a:avLst>
                <a:gd name="adj1" fmla="val 25000"/>
                <a:gd name="adj2" fmla="val 83798"/>
                <a:gd name="adj3" fmla="val 39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3074" name="Picture 2"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9181" y="2935536"/>
              <a:ext cx="1795882" cy="1833372"/>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a:extLst>
                <a:ext uri="{FF2B5EF4-FFF2-40B4-BE49-F238E27FC236}">
                  <a16:creationId xmlns:a16="http://schemas.microsoft.com/office/drawing/2014/main" id="{2F1DBBAF-8F2F-46FB-806B-9A5AABCDD18A}"/>
                </a:ext>
              </a:extLst>
            </p:cNvPr>
            <p:cNvGrpSpPr/>
            <p:nvPr/>
          </p:nvGrpSpPr>
          <p:grpSpPr>
            <a:xfrm>
              <a:off x="4876800" y="2549654"/>
              <a:ext cx="1600200" cy="1447800"/>
              <a:chOff x="2286000" y="2481485"/>
              <a:chExt cx="1600200" cy="1447800"/>
            </a:xfrm>
          </p:grpSpPr>
          <p:sp>
            <p:nvSpPr>
              <p:cNvPr id="17" name="Flowchart: Magnetic Disk 16">
                <a:extLst>
                  <a:ext uri="{FF2B5EF4-FFF2-40B4-BE49-F238E27FC236}">
                    <a16:creationId xmlns:a16="http://schemas.microsoft.com/office/drawing/2014/main" id="{A79B4E32-9F4A-42D8-B983-E21BCD0DE1C1}"/>
                  </a:ext>
                </a:extLst>
              </p:cNvPr>
              <p:cNvSpPr/>
              <p:nvPr/>
            </p:nvSpPr>
            <p:spPr>
              <a:xfrm>
                <a:off x="2286000" y="2481485"/>
                <a:ext cx="1600200" cy="14478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1F4D12DB-F3BD-4CF1-B98A-E8F277832B91}"/>
                  </a:ext>
                </a:extLst>
              </p:cNvPr>
              <p:cNvSpPr txBox="1"/>
              <p:nvPr/>
            </p:nvSpPr>
            <p:spPr>
              <a:xfrm>
                <a:off x="2392112" y="3021519"/>
                <a:ext cx="1387976" cy="646331"/>
              </a:xfrm>
              <a:prstGeom prst="rect">
                <a:avLst/>
              </a:prstGeom>
              <a:solidFill>
                <a:schemeClr val="bg1"/>
              </a:solidFill>
            </p:spPr>
            <p:txBody>
              <a:bodyPr wrap="square" rtlCol="0">
                <a:spAutoFit/>
              </a:bodyPr>
              <a:lstStyle/>
              <a:p>
                <a:pPr algn="ctr"/>
                <a:r>
                  <a:rPr lang="en-US" dirty="0"/>
                  <a:t>Banner (Production)</a:t>
                </a:r>
              </a:p>
            </p:txBody>
          </p:sp>
        </p:grpSp>
        <p:sp>
          <p:nvSpPr>
            <p:cNvPr id="19" name="Curved Up Arrow 8">
              <a:extLst>
                <a:ext uri="{FF2B5EF4-FFF2-40B4-BE49-F238E27FC236}">
                  <a16:creationId xmlns:a16="http://schemas.microsoft.com/office/drawing/2014/main" id="{C09D4894-CAAD-4E39-B38C-6BB5E59AD2D0}"/>
                </a:ext>
              </a:extLst>
            </p:cNvPr>
            <p:cNvSpPr/>
            <p:nvPr/>
          </p:nvSpPr>
          <p:spPr>
            <a:xfrm rot="10800000" flipH="1">
              <a:off x="5236077" y="1676400"/>
              <a:ext cx="2002923" cy="784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2" name="Picture 1">
              <a:extLst>
                <a:ext uri="{FF2B5EF4-FFF2-40B4-BE49-F238E27FC236}">
                  <a16:creationId xmlns:a16="http://schemas.microsoft.com/office/drawing/2014/main" id="{63C56341-06D7-4C07-96FC-B3899C336C78}"/>
                </a:ext>
              </a:extLst>
            </p:cNvPr>
            <p:cNvPicPr>
              <a:picLocks noChangeAspect="1"/>
            </p:cNvPicPr>
            <p:nvPr/>
          </p:nvPicPr>
          <p:blipFill>
            <a:blip r:embed="rId4"/>
            <a:stretch>
              <a:fillRect/>
            </a:stretch>
          </p:blipFill>
          <p:spPr>
            <a:xfrm>
              <a:off x="7073616" y="3089688"/>
              <a:ext cx="590958" cy="614133"/>
            </a:xfrm>
            <a:prstGeom prst="rect">
              <a:avLst/>
            </a:prstGeom>
          </p:spPr>
        </p:pic>
      </p:grpSp>
    </p:spTree>
    <p:extLst>
      <p:ext uri="{BB962C8B-B14F-4D97-AF65-F5344CB8AC3E}">
        <p14:creationId xmlns:p14="http://schemas.microsoft.com/office/powerpoint/2010/main" val="1561002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TotalTime>
  <Words>1113</Words>
  <Application>Microsoft Office PowerPoint</Application>
  <PresentationFormat>On-screen Show (4:3)</PresentationFormat>
  <Paragraphs>63</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Britannic Bold</vt:lpstr>
      <vt:lpstr>Calibri</vt:lpstr>
      <vt:lpstr>Calibri Light</vt:lpstr>
      <vt:lpstr>Courier New</vt:lpstr>
      <vt:lpstr>Wingdings</vt:lpstr>
      <vt:lpstr>Office Theme</vt:lpstr>
      <vt:lpstr>MIS at FHDA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 Reporting@FHDA</dc:title>
  <dc:creator>Test</dc:creator>
  <cp:lastModifiedBy>Lourdes Parent</cp:lastModifiedBy>
  <cp:revision>213</cp:revision>
  <dcterms:created xsi:type="dcterms:W3CDTF">2014-11-14T15:52:05Z</dcterms:created>
  <dcterms:modified xsi:type="dcterms:W3CDTF">2024-03-08T20:24:58Z</dcterms:modified>
</cp:coreProperties>
</file>