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8" r:id="rId3"/>
    <p:sldId id="258" r:id="rId4"/>
    <p:sldId id="260" r:id="rId5"/>
    <p:sldId id="270" r:id="rId6"/>
    <p:sldId id="262" r:id="rId7"/>
    <p:sldId id="259" r:id="rId8"/>
    <p:sldId id="264" r:id="rId9"/>
    <p:sldId id="265" r:id="rId10"/>
    <p:sldId id="263"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4238" autoAdjust="0"/>
  </p:normalViewPr>
  <p:slideViewPr>
    <p:cSldViewPr snapToGrid="0">
      <p:cViewPr varScale="1">
        <p:scale>
          <a:sx n="70" d="100"/>
          <a:sy n="70" d="100"/>
        </p:scale>
        <p:origin x="207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437D36-D1C6-4253-AED2-F4C1F2044E80}" type="doc">
      <dgm:prSet loTypeId="urn:microsoft.com/office/officeart/2011/layout/CircleProcess" loCatId="process" qsTypeId="urn:microsoft.com/office/officeart/2005/8/quickstyle/simple1" qsCatId="simple" csTypeId="urn:microsoft.com/office/officeart/2005/8/colors/colorful1" csCatId="colorful" phldr="1"/>
      <dgm:spPr/>
    </dgm:pt>
    <dgm:pt modelId="{B6D043DE-221B-4DF8-9B61-7B93CB923514}">
      <dgm:prSet phldrT="[Text]" custT="1"/>
      <dgm:spPr/>
      <dgm:t>
        <a:bodyPr/>
        <a:lstStyle/>
        <a:p>
          <a:r>
            <a:rPr lang="en-US" sz="2000" dirty="0"/>
            <a:t>FAFSA</a:t>
          </a:r>
        </a:p>
      </dgm:t>
    </dgm:pt>
    <dgm:pt modelId="{B450ADDB-242F-4F75-BBC2-D723627926BA}" type="parTrans" cxnId="{58B96E71-8E14-45DB-91A5-AFE83A0CC614}">
      <dgm:prSet/>
      <dgm:spPr/>
      <dgm:t>
        <a:bodyPr/>
        <a:lstStyle/>
        <a:p>
          <a:endParaRPr lang="en-US"/>
        </a:p>
      </dgm:t>
    </dgm:pt>
    <dgm:pt modelId="{4E746219-D83D-4968-8C76-40DE02BA5BBA}" type="sibTrans" cxnId="{58B96E71-8E14-45DB-91A5-AFE83A0CC614}">
      <dgm:prSet/>
      <dgm:spPr/>
      <dgm:t>
        <a:bodyPr/>
        <a:lstStyle/>
        <a:p>
          <a:endParaRPr lang="en-US"/>
        </a:p>
      </dgm:t>
    </dgm:pt>
    <dgm:pt modelId="{5E98E6EB-2410-483B-AA3D-FB8C6ECAB127}">
      <dgm:prSet phldrT="[Text]" custT="1"/>
      <dgm:spPr/>
      <dgm:t>
        <a:bodyPr/>
        <a:lstStyle/>
        <a:p>
          <a:r>
            <a:rPr lang="en-US" sz="2000" dirty="0"/>
            <a:t>California College Promise Grant Application (when FAFSA is not available)</a:t>
          </a:r>
        </a:p>
      </dgm:t>
    </dgm:pt>
    <dgm:pt modelId="{2952874E-A4DD-435A-B5D3-09D5F863B7A6}" type="parTrans" cxnId="{FC8936A0-8F71-403E-960D-7911C96510AC}">
      <dgm:prSet/>
      <dgm:spPr/>
      <dgm:t>
        <a:bodyPr/>
        <a:lstStyle/>
        <a:p>
          <a:endParaRPr lang="en-US"/>
        </a:p>
      </dgm:t>
    </dgm:pt>
    <dgm:pt modelId="{7D32701B-AE1B-43EE-A042-C3EDBFAB3B6A}" type="sibTrans" cxnId="{FC8936A0-8F71-403E-960D-7911C96510AC}">
      <dgm:prSet/>
      <dgm:spPr/>
      <dgm:t>
        <a:bodyPr/>
        <a:lstStyle/>
        <a:p>
          <a:endParaRPr lang="en-US"/>
        </a:p>
      </dgm:t>
    </dgm:pt>
    <dgm:pt modelId="{08ECA89E-62D4-4FD9-9136-1ED884330A34}">
      <dgm:prSet phldrT="[Text]" custT="1"/>
      <dgm:spPr/>
      <dgm:t>
        <a:bodyPr/>
        <a:lstStyle/>
        <a:p>
          <a:r>
            <a:rPr lang="en-US" sz="2000" dirty="0"/>
            <a:t>Banner</a:t>
          </a:r>
        </a:p>
      </dgm:t>
    </dgm:pt>
    <dgm:pt modelId="{7F15D47F-D02D-42E3-B52C-5EE937D47DB6}" type="parTrans" cxnId="{1C1BAF81-592C-4306-AA7D-8F918198106D}">
      <dgm:prSet/>
      <dgm:spPr/>
      <dgm:t>
        <a:bodyPr/>
        <a:lstStyle/>
        <a:p>
          <a:endParaRPr lang="en-US"/>
        </a:p>
      </dgm:t>
    </dgm:pt>
    <dgm:pt modelId="{B62A1C22-53D7-4AB0-8752-B79D3FE044F5}" type="sibTrans" cxnId="{1C1BAF81-592C-4306-AA7D-8F918198106D}">
      <dgm:prSet/>
      <dgm:spPr/>
      <dgm:t>
        <a:bodyPr/>
        <a:lstStyle/>
        <a:p>
          <a:endParaRPr lang="en-US"/>
        </a:p>
      </dgm:t>
    </dgm:pt>
    <dgm:pt modelId="{B7702BC2-0BE3-44EE-B4B5-C12A2F352313}">
      <dgm:prSet phldrT="[Text]" custT="1"/>
      <dgm:spPr/>
      <dgm:t>
        <a:bodyPr/>
        <a:lstStyle/>
        <a:p>
          <a:r>
            <a:rPr lang="en-US" sz="2000" dirty="0"/>
            <a:t>MIS SF</a:t>
          </a:r>
        </a:p>
      </dgm:t>
    </dgm:pt>
    <dgm:pt modelId="{BE77E14C-F207-45A2-A146-20A778E65DDE}" type="parTrans" cxnId="{C2A060CC-C89B-4D7C-AD68-E32246297EDC}">
      <dgm:prSet/>
      <dgm:spPr/>
      <dgm:t>
        <a:bodyPr/>
        <a:lstStyle/>
        <a:p>
          <a:endParaRPr lang="en-US"/>
        </a:p>
      </dgm:t>
    </dgm:pt>
    <dgm:pt modelId="{E522B0B7-8237-475B-8528-CC3503D6B47C}" type="sibTrans" cxnId="{C2A060CC-C89B-4D7C-AD68-E32246297EDC}">
      <dgm:prSet/>
      <dgm:spPr/>
      <dgm:t>
        <a:bodyPr/>
        <a:lstStyle/>
        <a:p>
          <a:endParaRPr lang="en-US"/>
        </a:p>
      </dgm:t>
    </dgm:pt>
    <dgm:pt modelId="{EC7F69E1-9532-4ED2-B038-8E4B36EAAB92}" type="pres">
      <dgm:prSet presAssocID="{BA437D36-D1C6-4253-AED2-F4C1F2044E80}" presName="Name0" presStyleCnt="0">
        <dgm:presLayoutVars>
          <dgm:chMax val="11"/>
          <dgm:chPref val="11"/>
          <dgm:dir/>
          <dgm:resizeHandles/>
        </dgm:presLayoutVars>
      </dgm:prSet>
      <dgm:spPr/>
    </dgm:pt>
    <dgm:pt modelId="{FD5C4BEC-B333-47EA-94F4-DF828DB17257}" type="pres">
      <dgm:prSet presAssocID="{B7702BC2-0BE3-44EE-B4B5-C12A2F352313}" presName="Accent4" presStyleCnt="0"/>
      <dgm:spPr/>
    </dgm:pt>
    <dgm:pt modelId="{493AC41F-91B7-4752-A296-5E000881BEF2}" type="pres">
      <dgm:prSet presAssocID="{B7702BC2-0BE3-44EE-B4B5-C12A2F352313}" presName="Accent" presStyleLbl="node1" presStyleIdx="0" presStyleCnt="4"/>
      <dgm:spPr/>
    </dgm:pt>
    <dgm:pt modelId="{BDF856ED-97D1-49FC-A2FE-28D7A9EF5427}" type="pres">
      <dgm:prSet presAssocID="{B7702BC2-0BE3-44EE-B4B5-C12A2F352313}" presName="ParentBackground4" presStyleCnt="0"/>
      <dgm:spPr/>
    </dgm:pt>
    <dgm:pt modelId="{4849A84C-1902-4CD9-85FA-97898E0C2F67}" type="pres">
      <dgm:prSet presAssocID="{B7702BC2-0BE3-44EE-B4B5-C12A2F352313}" presName="ParentBackground" presStyleLbl="fgAcc1" presStyleIdx="0" presStyleCnt="4"/>
      <dgm:spPr/>
    </dgm:pt>
    <dgm:pt modelId="{3F555F6E-6A04-459C-A9B0-7A0007147062}" type="pres">
      <dgm:prSet presAssocID="{B7702BC2-0BE3-44EE-B4B5-C12A2F352313}" presName="Parent4" presStyleLbl="revTx" presStyleIdx="0" presStyleCnt="0">
        <dgm:presLayoutVars>
          <dgm:chMax val="1"/>
          <dgm:chPref val="1"/>
          <dgm:bulletEnabled val="1"/>
        </dgm:presLayoutVars>
      </dgm:prSet>
      <dgm:spPr/>
    </dgm:pt>
    <dgm:pt modelId="{BF70ECF5-2D25-486F-B611-FDE0C7559168}" type="pres">
      <dgm:prSet presAssocID="{08ECA89E-62D4-4FD9-9136-1ED884330A34}" presName="Accent3" presStyleCnt="0"/>
      <dgm:spPr/>
    </dgm:pt>
    <dgm:pt modelId="{B09E0C4A-7E3F-4CCF-8CAB-10C726B5B202}" type="pres">
      <dgm:prSet presAssocID="{08ECA89E-62D4-4FD9-9136-1ED884330A34}" presName="Accent" presStyleLbl="node1" presStyleIdx="1" presStyleCnt="4"/>
      <dgm:spPr/>
    </dgm:pt>
    <dgm:pt modelId="{44C2B820-9AAE-4CF5-BFD9-5D299866E137}" type="pres">
      <dgm:prSet presAssocID="{08ECA89E-62D4-4FD9-9136-1ED884330A34}" presName="ParentBackground3" presStyleCnt="0"/>
      <dgm:spPr/>
    </dgm:pt>
    <dgm:pt modelId="{B96E86FA-C550-4F1F-B09B-C73D4971B5AF}" type="pres">
      <dgm:prSet presAssocID="{08ECA89E-62D4-4FD9-9136-1ED884330A34}" presName="ParentBackground" presStyleLbl="fgAcc1" presStyleIdx="1" presStyleCnt="4"/>
      <dgm:spPr/>
    </dgm:pt>
    <dgm:pt modelId="{0F1FF18C-9FCC-4199-8B6C-8FF0BA164E83}" type="pres">
      <dgm:prSet presAssocID="{08ECA89E-62D4-4FD9-9136-1ED884330A34}" presName="Parent3" presStyleLbl="revTx" presStyleIdx="0" presStyleCnt="0">
        <dgm:presLayoutVars>
          <dgm:chMax val="1"/>
          <dgm:chPref val="1"/>
          <dgm:bulletEnabled val="1"/>
        </dgm:presLayoutVars>
      </dgm:prSet>
      <dgm:spPr/>
    </dgm:pt>
    <dgm:pt modelId="{8E10D8C2-5299-4C5A-B5D7-FD24F60C62A9}" type="pres">
      <dgm:prSet presAssocID="{5E98E6EB-2410-483B-AA3D-FB8C6ECAB127}" presName="Accent2" presStyleCnt="0"/>
      <dgm:spPr/>
    </dgm:pt>
    <dgm:pt modelId="{9ECD7A88-E3CE-4F16-B97D-280F9494745B}" type="pres">
      <dgm:prSet presAssocID="{5E98E6EB-2410-483B-AA3D-FB8C6ECAB127}" presName="Accent" presStyleLbl="node1" presStyleIdx="2" presStyleCnt="4"/>
      <dgm:spPr/>
    </dgm:pt>
    <dgm:pt modelId="{6A4CF17C-BB69-443B-8E69-6213C2653263}" type="pres">
      <dgm:prSet presAssocID="{5E98E6EB-2410-483B-AA3D-FB8C6ECAB127}" presName="ParentBackground2" presStyleCnt="0"/>
      <dgm:spPr/>
    </dgm:pt>
    <dgm:pt modelId="{FBCE74E8-E497-4A97-870C-304A877A8513}" type="pres">
      <dgm:prSet presAssocID="{5E98E6EB-2410-483B-AA3D-FB8C6ECAB127}" presName="ParentBackground" presStyleLbl="fgAcc1" presStyleIdx="2" presStyleCnt="4"/>
      <dgm:spPr/>
    </dgm:pt>
    <dgm:pt modelId="{6A243325-8540-435F-A01E-6DD3447F57A1}" type="pres">
      <dgm:prSet presAssocID="{5E98E6EB-2410-483B-AA3D-FB8C6ECAB127}" presName="Parent2" presStyleLbl="revTx" presStyleIdx="0" presStyleCnt="0">
        <dgm:presLayoutVars>
          <dgm:chMax val="1"/>
          <dgm:chPref val="1"/>
          <dgm:bulletEnabled val="1"/>
        </dgm:presLayoutVars>
      </dgm:prSet>
      <dgm:spPr/>
    </dgm:pt>
    <dgm:pt modelId="{E82E9E1D-A707-4C18-8789-7D09CAE1327C}" type="pres">
      <dgm:prSet presAssocID="{B6D043DE-221B-4DF8-9B61-7B93CB923514}" presName="Accent1" presStyleCnt="0"/>
      <dgm:spPr/>
    </dgm:pt>
    <dgm:pt modelId="{4157D08C-CA9A-4000-BCF7-785DD358538B}" type="pres">
      <dgm:prSet presAssocID="{B6D043DE-221B-4DF8-9B61-7B93CB923514}" presName="Accent" presStyleLbl="node1" presStyleIdx="3" presStyleCnt="4"/>
      <dgm:spPr/>
    </dgm:pt>
    <dgm:pt modelId="{EF190218-B0D2-4C61-BC35-DB852AF0D947}" type="pres">
      <dgm:prSet presAssocID="{B6D043DE-221B-4DF8-9B61-7B93CB923514}" presName="ParentBackground1" presStyleCnt="0"/>
      <dgm:spPr/>
    </dgm:pt>
    <dgm:pt modelId="{B0AC8562-61BA-49F5-9CA5-4B4BE5EA1EF7}" type="pres">
      <dgm:prSet presAssocID="{B6D043DE-221B-4DF8-9B61-7B93CB923514}" presName="ParentBackground" presStyleLbl="fgAcc1" presStyleIdx="3" presStyleCnt="4"/>
      <dgm:spPr/>
    </dgm:pt>
    <dgm:pt modelId="{59197D3C-D1F7-450A-AC83-B0F8F76C972F}" type="pres">
      <dgm:prSet presAssocID="{B6D043DE-221B-4DF8-9B61-7B93CB923514}" presName="Parent1" presStyleLbl="revTx" presStyleIdx="0" presStyleCnt="0">
        <dgm:presLayoutVars>
          <dgm:chMax val="1"/>
          <dgm:chPref val="1"/>
          <dgm:bulletEnabled val="1"/>
        </dgm:presLayoutVars>
      </dgm:prSet>
      <dgm:spPr/>
    </dgm:pt>
  </dgm:ptLst>
  <dgm:cxnLst>
    <dgm:cxn modelId="{62B84D51-467D-436D-A343-ACA9139DA0EC}" type="presOf" srcId="{5E98E6EB-2410-483B-AA3D-FB8C6ECAB127}" destId="{6A243325-8540-435F-A01E-6DD3447F57A1}" srcOrd="1" destOrd="0" presId="urn:microsoft.com/office/officeart/2011/layout/CircleProcess"/>
    <dgm:cxn modelId="{58B96E71-8E14-45DB-91A5-AFE83A0CC614}" srcId="{BA437D36-D1C6-4253-AED2-F4C1F2044E80}" destId="{B6D043DE-221B-4DF8-9B61-7B93CB923514}" srcOrd="0" destOrd="0" parTransId="{B450ADDB-242F-4F75-BBC2-D723627926BA}" sibTransId="{4E746219-D83D-4968-8C76-40DE02BA5BBA}"/>
    <dgm:cxn modelId="{C3899B7B-9931-41CF-A36B-548B492FE1F1}" type="presOf" srcId="{08ECA89E-62D4-4FD9-9136-1ED884330A34}" destId="{0F1FF18C-9FCC-4199-8B6C-8FF0BA164E83}" srcOrd="1" destOrd="0" presId="urn:microsoft.com/office/officeart/2011/layout/CircleProcess"/>
    <dgm:cxn modelId="{1FD1A37B-27F4-41DF-ADDD-904052430BD8}" type="presOf" srcId="{08ECA89E-62D4-4FD9-9136-1ED884330A34}" destId="{B96E86FA-C550-4F1F-B09B-C73D4971B5AF}" srcOrd="0" destOrd="0" presId="urn:microsoft.com/office/officeart/2011/layout/CircleProcess"/>
    <dgm:cxn modelId="{628BB97D-6105-43E6-9942-CEA04DCBA8D1}" type="presOf" srcId="{B7702BC2-0BE3-44EE-B4B5-C12A2F352313}" destId="{4849A84C-1902-4CD9-85FA-97898E0C2F67}" srcOrd="0" destOrd="0" presId="urn:microsoft.com/office/officeart/2011/layout/CircleProcess"/>
    <dgm:cxn modelId="{1C1BAF81-592C-4306-AA7D-8F918198106D}" srcId="{BA437D36-D1C6-4253-AED2-F4C1F2044E80}" destId="{08ECA89E-62D4-4FD9-9136-1ED884330A34}" srcOrd="2" destOrd="0" parTransId="{7F15D47F-D02D-42E3-B52C-5EE937D47DB6}" sibTransId="{B62A1C22-53D7-4AB0-8752-B79D3FE044F5}"/>
    <dgm:cxn modelId="{C4119C94-B58B-4063-9913-475389765029}" type="presOf" srcId="{B6D043DE-221B-4DF8-9B61-7B93CB923514}" destId="{59197D3C-D1F7-450A-AC83-B0F8F76C972F}" srcOrd="1" destOrd="0" presId="urn:microsoft.com/office/officeart/2011/layout/CircleProcess"/>
    <dgm:cxn modelId="{FC8936A0-8F71-403E-960D-7911C96510AC}" srcId="{BA437D36-D1C6-4253-AED2-F4C1F2044E80}" destId="{5E98E6EB-2410-483B-AA3D-FB8C6ECAB127}" srcOrd="1" destOrd="0" parTransId="{2952874E-A4DD-435A-B5D3-09D5F863B7A6}" sibTransId="{7D32701B-AE1B-43EE-A042-C3EDBFAB3B6A}"/>
    <dgm:cxn modelId="{ABB204CB-1B2B-4ED5-8FA9-8453AE541F20}" type="presOf" srcId="{B6D043DE-221B-4DF8-9B61-7B93CB923514}" destId="{B0AC8562-61BA-49F5-9CA5-4B4BE5EA1EF7}" srcOrd="0" destOrd="0" presId="urn:microsoft.com/office/officeart/2011/layout/CircleProcess"/>
    <dgm:cxn modelId="{C2A060CC-C89B-4D7C-AD68-E32246297EDC}" srcId="{BA437D36-D1C6-4253-AED2-F4C1F2044E80}" destId="{B7702BC2-0BE3-44EE-B4B5-C12A2F352313}" srcOrd="3" destOrd="0" parTransId="{BE77E14C-F207-45A2-A146-20A778E65DDE}" sibTransId="{E522B0B7-8237-475B-8528-CC3503D6B47C}"/>
    <dgm:cxn modelId="{BB2950E5-2EE1-4F7E-AFB5-85000420B55E}" type="presOf" srcId="{B7702BC2-0BE3-44EE-B4B5-C12A2F352313}" destId="{3F555F6E-6A04-459C-A9B0-7A0007147062}" srcOrd="1" destOrd="0" presId="urn:microsoft.com/office/officeart/2011/layout/CircleProcess"/>
    <dgm:cxn modelId="{F1BB45F3-421B-4454-82F4-F3CFF0969B3D}" type="presOf" srcId="{5E98E6EB-2410-483B-AA3D-FB8C6ECAB127}" destId="{FBCE74E8-E497-4A97-870C-304A877A8513}" srcOrd="0" destOrd="0" presId="urn:microsoft.com/office/officeart/2011/layout/CircleProcess"/>
    <dgm:cxn modelId="{E9DC93FB-14FB-49AC-8FB4-3D12C29B066A}" type="presOf" srcId="{BA437D36-D1C6-4253-AED2-F4C1F2044E80}" destId="{EC7F69E1-9532-4ED2-B038-8E4B36EAAB92}" srcOrd="0" destOrd="0" presId="urn:microsoft.com/office/officeart/2011/layout/CircleProcess"/>
    <dgm:cxn modelId="{C73FAB8B-E3EB-4DC0-A10C-E07B592B597F}" type="presParOf" srcId="{EC7F69E1-9532-4ED2-B038-8E4B36EAAB92}" destId="{FD5C4BEC-B333-47EA-94F4-DF828DB17257}" srcOrd="0" destOrd="0" presId="urn:microsoft.com/office/officeart/2011/layout/CircleProcess"/>
    <dgm:cxn modelId="{7054BF6C-85D4-4DE4-A10E-E0CC64167B87}" type="presParOf" srcId="{FD5C4BEC-B333-47EA-94F4-DF828DB17257}" destId="{493AC41F-91B7-4752-A296-5E000881BEF2}" srcOrd="0" destOrd="0" presId="urn:microsoft.com/office/officeart/2011/layout/CircleProcess"/>
    <dgm:cxn modelId="{05BF8814-F817-4E23-9A55-C8FFB80CC7CB}" type="presParOf" srcId="{EC7F69E1-9532-4ED2-B038-8E4B36EAAB92}" destId="{BDF856ED-97D1-49FC-A2FE-28D7A9EF5427}" srcOrd="1" destOrd="0" presId="urn:microsoft.com/office/officeart/2011/layout/CircleProcess"/>
    <dgm:cxn modelId="{8A28A86F-AA59-430F-93DD-F55B9265072E}" type="presParOf" srcId="{BDF856ED-97D1-49FC-A2FE-28D7A9EF5427}" destId="{4849A84C-1902-4CD9-85FA-97898E0C2F67}" srcOrd="0" destOrd="0" presId="urn:microsoft.com/office/officeart/2011/layout/CircleProcess"/>
    <dgm:cxn modelId="{38DB6413-960A-4B7A-8568-DBD9854F52D8}" type="presParOf" srcId="{EC7F69E1-9532-4ED2-B038-8E4B36EAAB92}" destId="{3F555F6E-6A04-459C-A9B0-7A0007147062}" srcOrd="2" destOrd="0" presId="urn:microsoft.com/office/officeart/2011/layout/CircleProcess"/>
    <dgm:cxn modelId="{C26F8848-08ED-4D53-B5DB-0E38C12EE958}" type="presParOf" srcId="{EC7F69E1-9532-4ED2-B038-8E4B36EAAB92}" destId="{BF70ECF5-2D25-486F-B611-FDE0C7559168}" srcOrd="3" destOrd="0" presId="urn:microsoft.com/office/officeart/2011/layout/CircleProcess"/>
    <dgm:cxn modelId="{29B581BD-D821-40A0-8C27-254A56F49321}" type="presParOf" srcId="{BF70ECF5-2D25-486F-B611-FDE0C7559168}" destId="{B09E0C4A-7E3F-4CCF-8CAB-10C726B5B202}" srcOrd="0" destOrd="0" presId="urn:microsoft.com/office/officeart/2011/layout/CircleProcess"/>
    <dgm:cxn modelId="{4F1CD938-ABAB-4821-8129-6367DE1E4376}" type="presParOf" srcId="{EC7F69E1-9532-4ED2-B038-8E4B36EAAB92}" destId="{44C2B820-9AAE-4CF5-BFD9-5D299866E137}" srcOrd="4" destOrd="0" presId="urn:microsoft.com/office/officeart/2011/layout/CircleProcess"/>
    <dgm:cxn modelId="{9E397BDD-91C3-4AB5-8093-1D55D17AFAE3}" type="presParOf" srcId="{44C2B820-9AAE-4CF5-BFD9-5D299866E137}" destId="{B96E86FA-C550-4F1F-B09B-C73D4971B5AF}" srcOrd="0" destOrd="0" presId="urn:microsoft.com/office/officeart/2011/layout/CircleProcess"/>
    <dgm:cxn modelId="{F45BDCC3-9066-461C-B35B-7C63D0582478}" type="presParOf" srcId="{EC7F69E1-9532-4ED2-B038-8E4B36EAAB92}" destId="{0F1FF18C-9FCC-4199-8B6C-8FF0BA164E83}" srcOrd="5" destOrd="0" presId="urn:microsoft.com/office/officeart/2011/layout/CircleProcess"/>
    <dgm:cxn modelId="{5B6EEF91-6F16-4815-A4FE-9C3B0F44CDD0}" type="presParOf" srcId="{EC7F69E1-9532-4ED2-B038-8E4B36EAAB92}" destId="{8E10D8C2-5299-4C5A-B5D7-FD24F60C62A9}" srcOrd="6" destOrd="0" presId="urn:microsoft.com/office/officeart/2011/layout/CircleProcess"/>
    <dgm:cxn modelId="{54406AD3-74BC-4666-9984-EDC46279252E}" type="presParOf" srcId="{8E10D8C2-5299-4C5A-B5D7-FD24F60C62A9}" destId="{9ECD7A88-E3CE-4F16-B97D-280F9494745B}" srcOrd="0" destOrd="0" presId="urn:microsoft.com/office/officeart/2011/layout/CircleProcess"/>
    <dgm:cxn modelId="{961FEA0A-B002-4097-8D29-1F26EC5E8C69}" type="presParOf" srcId="{EC7F69E1-9532-4ED2-B038-8E4B36EAAB92}" destId="{6A4CF17C-BB69-443B-8E69-6213C2653263}" srcOrd="7" destOrd="0" presId="urn:microsoft.com/office/officeart/2011/layout/CircleProcess"/>
    <dgm:cxn modelId="{8F62D4D8-E6D6-4F7C-9BA9-37954AEDA448}" type="presParOf" srcId="{6A4CF17C-BB69-443B-8E69-6213C2653263}" destId="{FBCE74E8-E497-4A97-870C-304A877A8513}" srcOrd="0" destOrd="0" presId="urn:microsoft.com/office/officeart/2011/layout/CircleProcess"/>
    <dgm:cxn modelId="{B3919F02-7CE8-4D4C-8806-566E6F1A9705}" type="presParOf" srcId="{EC7F69E1-9532-4ED2-B038-8E4B36EAAB92}" destId="{6A243325-8540-435F-A01E-6DD3447F57A1}" srcOrd="8" destOrd="0" presId="urn:microsoft.com/office/officeart/2011/layout/CircleProcess"/>
    <dgm:cxn modelId="{0018F3DE-0147-4E10-A9A5-B33FFBDE805A}" type="presParOf" srcId="{EC7F69E1-9532-4ED2-B038-8E4B36EAAB92}" destId="{E82E9E1D-A707-4C18-8789-7D09CAE1327C}" srcOrd="9" destOrd="0" presId="urn:microsoft.com/office/officeart/2011/layout/CircleProcess"/>
    <dgm:cxn modelId="{E9FA3A6E-90A6-4D45-9DD2-4522B18359E6}" type="presParOf" srcId="{E82E9E1D-A707-4C18-8789-7D09CAE1327C}" destId="{4157D08C-CA9A-4000-BCF7-785DD358538B}" srcOrd="0" destOrd="0" presId="urn:microsoft.com/office/officeart/2011/layout/CircleProcess"/>
    <dgm:cxn modelId="{95254266-4ED8-4D2A-BBAA-B948A2EB60F2}" type="presParOf" srcId="{EC7F69E1-9532-4ED2-B038-8E4B36EAAB92}" destId="{EF190218-B0D2-4C61-BC35-DB852AF0D947}" srcOrd="10" destOrd="0" presId="urn:microsoft.com/office/officeart/2011/layout/CircleProcess"/>
    <dgm:cxn modelId="{47022DBC-8C31-47ED-9DF5-DA5CA75F6282}" type="presParOf" srcId="{EF190218-B0D2-4C61-BC35-DB852AF0D947}" destId="{B0AC8562-61BA-49F5-9CA5-4B4BE5EA1EF7}" srcOrd="0" destOrd="0" presId="urn:microsoft.com/office/officeart/2011/layout/CircleProcess"/>
    <dgm:cxn modelId="{008D6B27-0A99-4A41-852B-223BECAAC61A}" type="presParOf" srcId="{EC7F69E1-9532-4ED2-B038-8E4B36EAAB92}" destId="{59197D3C-D1F7-450A-AC83-B0F8F76C972F}"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A6F616-9B22-4D30-958A-EB580EC7362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9C5A1F6C-6039-4E97-BD2A-9997DE0977C6}">
      <dgm:prSet phldrT="[Text]"/>
      <dgm:spPr/>
      <dgm:t>
        <a:bodyPr/>
        <a:lstStyle/>
        <a:p>
          <a:r>
            <a:rPr lang="en-US" dirty="0"/>
            <a:t>Banner FAFSA/CCPG</a:t>
          </a:r>
        </a:p>
      </dgm:t>
    </dgm:pt>
    <dgm:pt modelId="{275D61EE-2F31-4888-A71A-DC1C1FC6A4FB}" type="parTrans" cxnId="{C1C310A5-306F-4513-BC6C-B0896EFF9F33}">
      <dgm:prSet/>
      <dgm:spPr/>
      <dgm:t>
        <a:bodyPr/>
        <a:lstStyle/>
        <a:p>
          <a:endParaRPr lang="en-US"/>
        </a:p>
      </dgm:t>
    </dgm:pt>
    <dgm:pt modelId="{D19703AF-3D54-4A68-A0D2-ECE8D96A2701}" type="sibTrans" cxnId="{C1C310A5-306F-4513-BC6C-B0896EFF9F33}">
      <dgm:prSet/>
      <dgm:spPr/>
      <dgm:t>
        <a:bodyPr/>
        <a:lstStyle/>
        <a:p>
          <a:endParaRPr lang="en-US"/>
        </a:p>
      </dgm:t>
    </dgm:pt>
    <dgm:pt modelId="{046641B7-0DD1-4212-AE80-01E776E7C9E6}">
      <dgm:prSet phldrT="[Text]"/>
      <dgm:spPr/>
      <dgm:t>
        <a:bodyPr/>
        <a:lstStyle/>
        <a:p>
          <a:r>
            <a:rPr lang="en-US" dirty="0"/>
            <a:t>SQL</a:t>
          </a:r>
        </a:p>
        <a:p>
          <a:r>
            <a:rPr lang="en-US" dirty="0"/>
            <a:t>SF Views</a:t>
          </a:r>
        </a:p>
      </dgm:t>
    </dgm:pt>
    <dgm:pt modelId="{024E7F85-F50D-4C20-A075-23EE32C79830}" type="parTrans" cxnId="{437F953D-83BD-44A6-8F9D-7F3D809D3C51}">
      <dgm:prSet/>
      <dgm:spPr/>
      <dgm:t>
        <a:bodyPr/>
        <a:lstStyle/>
        <a:p>
          <a:endParaRPr lang="en-US"/>
        </a:p>
      </dgm:t>
    </dgm:pt>
    <dgm:pt modelId="{C9E6FC30-F800-4D9C-A9CD-5BE84D85D1C1}" type="sibTrans" cxnId="{437F953D-83BD-44A6-8F9D-7F3D809D3C51}">
      <dgm:prSet/>
      <dgm:spPr/>
      <dgm:t>
        <a:bodyPr/>
        <a:lstStyle/>
        <a:p>
          <a:endParaRPr lang="en-US"/>
        </a:p>
      </dgm:t>
    </dgm:pt>
    <dgm:pt modelId="{D492838C-F7BB-42D6-9ED9-C8888382CF6E}">
      <dgm:prSet phldrT="[Text]"/>
      <dgm:spPr/>
      <dgm:t>
        <a:bodyPr/>
        <a:lstStyle/>
        <a:p>
          <a:r>
            <a:rPr lang="en-US" dirty="0"/>
            <a:t>SAS</a:t>
          </a:r>
        </a:p>
      </dgm:t>
    </dgm:pt>
    <dgm:pt modelId="{07BAE2A2-34E5-4257-85FF-05829DC7088D}" type="parTrans" cxnId="{2310FCB6-A27D-4FE0-910B-AB136287E38A}">
      <dgm:prSet/>
      <dgm:spPr/>
      <dgm:t>
        <a:bodyPr/>
        <a:lstStyle/>
        <a:p>
          <a:endParaRPr lang="en-US"/>
        </a:p>
      </dgm:t>
    </dgm:pt>
    <dgm:pt modelId="{94C8358A-F6B9-4AEF-8EF5-F4240DBA56AE}" type="sibTrans" cxnId="{2310FCB6-A27D-4FE0-910B-AB136287E38A}">
      <dgm:prSet/>
      <dgm:spPr/>
      <dgm:t>
        <a:bodyPr/>
        <a:lstStyle/>
        <a:p>
          <a:endParaRPr lang="en-US"/>
        </a:p>
      </dgm:t>
    </dgm:pt>
    <dgm:pt modelId="{387E82E3-DB80-4FFE-A8CF-069976B687EC}">
      <dgm:prSet phldrT="[Text]"/>
      <dgm:spPr/>
      <dgm:t>
        <a:bodyPr/>
        <a:lstStyle/>
        <a:p>
          <a:r>
            <a:rPr lang="en-US" dirty="0"/>
            <a:t>MIS SF</a:t>
          </a:r>
        </a:p>
      </dgm:t>
    </dgm:pt>
    <dgm:pt modelId="{47F2091D-FB0A-474C-9655-31E1110882FD}" type="parTrans" cxnId="{E14D6B8A-E0E4-4C5C-851E-5B5D9CFC9FCC}">
      <dgm:prSet/>
      <dgm:spPr/>
      <dgm:t>
        <a:bodyPr/>
        <a:lstStyle/>
        <a:p>
          <a:endParaRPr lang="en-US"/>
        </a:p>
      </dgm:t>
    </dgm:pt>
    <dgm:pt modelId="{6542023A-79AB-4356-B359-72706CD43D34}" type="sibTrans" cxnId="{E14D6B8A-E0E4-4C5C-851E-5B5D9CFC9FCC}">
      <dgm:prSet/>
      <dgm:spPr/>
      <dgm:t>
        <a:bodyPr/>
        <a:lstStyle/>
        <a:p>
          <a:endParaRPr lang="en-US"/>
        </a:p>
      </dgm:t>
    </dgm:pt>
    <dgm:pt modelId="{D1254AC8-7F56-4BC0-B252-547FFA6EFE81}" type="pres">
      <dgm:prSet presAssocID="{ACA6F616-9B22-4D30-958A-EB580EC73621}" presName="hierChild1" presStyleCnt="0">
        <dgm:presLayoutVars>
          <dgm:chPref val="1"/>
          <dgm:dir/>
          <dgm:animOne val="branch"/>
          <dgm:animLvl val="lvl"/>
          <dgm:resizeHandles/>
        </dgm:presLayoutVars>
      </dgm:prSet>
      <dgm:spPr/>
    </dgm:pt>
    <dgm:pt modelId="{A5E319D8-40C1-4A6A-823C-F19EB4D9C16D}" type="pres">
      <dgm:prSet presAssocID="{9C5A1F6C-6039-4E97-BD2A-9997DE0977C6}" presName="hierRoot1" presStyleCnt="0"/>
      <dgm:spPr/>
    </dgm:pt>
    <dgm:pt modelId="{DD15D82A-A71F-4D6C-BA64-F49D32F04382}" type="pres">
      <dgm:prSet presAssocID="{9C5A1F6C-6039-4E97-BD2A-9997DE0977C6}" presName="composite" presStyleCnt="0"/>
      <dgm:spPr/>
    </dgm:pt>
    <dgm:pt modelId="{C175FE98-676D-46F5-BB94-2852BCFD01D1}" type="pres">
      <dgm:prSet presAssocID="{9C5A1F6C-6039-4E97-BD2A-9997DE0977C6}" presName="background" presStyleLbl="node0" presStyleIdx="0" presStyleCnt="4"/>
      <dgm:spPr/>
    </dgm:pt>
    <dgm:pt modelId="{4FB17B33-0568-496C-952E-C672C7BC9743}" type="pres">
      <dgm:prSet presAssocID="{9C5A1F6C-6039-4E97-BD2A-9997DE0977C6}" presName="text" presStyleLbl="fgAcc0" presStyleIdx="0" presStyleCnt="4" custLinFactNeighborX="-184" custLinFactNeighborY="-61499">
        <dgm:presLayoutVars>
          <dgm:chPref val="3"/>
        </dgm:presLayoutVars>
      </dgm:prSet>
      <dgm:spPr/>
    </dgm:pt>
    <dgm:pt modelId="{58F378D8-0F23-43FE-97FD-A07892D980C6}" type="pres">
      <dgm:prSet presAssocID="{9C5A1F6C-6039-4E97-BD2A-9997DE0977C6}" presName="hierChild2" presStyleCnt="0"/>
      <dgm:spPr/>
    </dgm:pt>
    <dgm:pt modelId="{2F4205B0-ED0E-45F6-99E0-C75F90DC7141}" type="pres">
      <dgm:prSet presAssocID="{046641B7-0DD1-4212-AE80-01E776E7C9E6}" presName="hierRoot1" presStyleCnt="0"/>
      <dgm:spPr/>
    </dgm:pt>
    <dgm:pt modelId="{FB4DB9C8-F089-49B8-9D6F-236E4E86BA66}" type="pres">
      <dgm:prSet presAssocID="{046641B7-0DD1-4212-AE80-01E776E7C9E6}" presName="composite" presStyleCnt="0"/>
      <dgm:spPr/>
    </dgm:pt>
    <dgm:pt modelId="{D5C89AF2-0004-4B4D-8510-41A730D0853A}" type="pres">
      <dgm:prSet presAssocID="{046641B7-0DD1-4212-AE80-01E776E7C9E6}" presName="background" presStyleLbl="node0" presStyleIdx="1" presStyleCnt="4"/>
      <dgm:spPr>
        <a:solidFill>
          <a:schemeClr val="accent4">
            <a:lumMod val="75000"/>
          </a:schemeClr>
        </a:solidFill>
      </dgm:spPr>
    </dgm:pt>
    <dgm:pt modelId="{F47B0A71-FEE2-44E7-AF2F-30103F6E0415}" type="pres">
      <dgm:prSet presAssocID="{046641B7-0DD1-4212-AE80-01E776E7C9E6}" presName="text" presStyleLbl="fgAcc0" presStyleIdx="1" presStyleCnt="4" custScaleX="65993" custScaleY="78182" custLinFactNeighborX="20519" custLinFactNeighborY="-53640">
        <dgm:presLayoutVars>
          <dgm:chPref val="3"/>
        </dgm:presLayoutVars>
      </dgm:prSet>
      <dgm:spPr/>
    </dgm:pt>
    <dgm:pt modelId="{F37BD8C2-F1BE-48B7-9741-AE8FEA94AF58}" type="pres">
      <dgm:prSet presAssocID="{046641B7-0DD1-4212-AE80-01E776E7C9E6}" presName="hierChild2" presStyleCnt="0"/>
      <dgm:spPr/>
    </dgm:pt>
    <dgm:pt modelId="{6D0ADD71-88B7-496C-B400-5AE24983AB8D}" type="pres">
      <dgm:prSet presAssocID="{D492838C-F7BB-42D6-9ED9-C8888382CF6E}" presName="hierRoot1" presStyleCnt="0"/>
      <dgm:spPr/>
    </dgm:pt>
    <dgm:pt modelId="{A4C9D558-FC6E-4B94-8C66-14A28B82406F}" type="pres">
      <dgm:prSet presAssocID="{D492838C-F7BB-42D6-9ED9-C8888382CF6E}" presName="composite" presStyleCnt="0"/>
      <dgm:spPr/>
    </dgm:pt>
    <dgm:pt modelId="{F565FD2F-A0E7-4288-AE5D-2A428AC2F12C}" type="pres">
      <dgm:prSet presAssocID="{D492838C-F7BB-42D6-9ED9-C8888382CF6E}" presName="background" presStyleLbl="node0" presStyleIdx="2" presStyleCnt="4"/>
      <dgm:spPr>
        <a:solidFill>
          <a:schemeClr val="accent2">
            <a:lumMod val="75000"/>
          </a:schemeClr>
        </a:solidFill>
      </dgm:spPr>
    </dgm:pt>
    <dgm:pt modelId="{2FC87E36-78A3-4D77-85C4-5DBEDE098F6B}" type="pres">
      <dgm:prSet presAssocID="{D492838C-F7BB-42D6-9ED9-C8888382CF6E}" presName="text" presStyleLbl="fgAcc0" presStyleIdx="2" presStyleCnt="4" custScaleX="65993" custScaleY="78182" custLinFactNeighborX="46751" custLinFactNeighborY="-53166">
        <dgm:presLayoutVars>
          <dgm:chPref val="3"/>
        </dgm:presLayoutVars>
      </dgm:prSet>
      <dgm:spPr/>
    </dgm:pt>
    <dgm:pt modelId="{EDFBC87E-7EFF-45D5-88FE-72F48349C73D}" type="pres">
      <dgm:prSet presAssocID="{D492838C-F7BB-42D6-9ED9-C8888382CF6E}" presName="hierChild2" presStyleCnt="0"/>
      <dgm:spPr/>
    </dgm:pt>
    <dgm:pt modelId="{5D4F35F6-215F-4AB4-8738-7F39ABD69DD8}" type="pres">
      <dgm:prSet presAssocID="{387E82E3-DB80-4FFE-A8CF-069976B687EC}" presName="hierRoot1" presStyleCnt="0"/>
      <dgm:spPr/>
    </dgm:pt>
    <dgm:pt modelId="{2301D7E1-E89C-4E63-AA09-AFD12D2716A4}" type="pres">
      <dgm:prSet presAssocID="{387E82E3-DB80-4FFE-A8CF-069976B687EC}" presName="composite" presStyleCnt="0"/>
      <dgm:spPr/>
    </dgm:pt>
    <dgm:pt modelId="{A645DAFA-A524-47BA-AF80-C20F7D4109A7}" type="pres">
      <dgm:prSet presAssocID="{387E82E3-DB80-4FFE-A8CF-069976B687EC}" presName="background" presStyleLbl="node0" presStyleIdx="3" presStyleCnt="4"/>
      <dgm:spPr>
        <a:solidFill>
          <a:schemeClr val="accent4">
            <a:lumMod val="60000"/>
            <a:lumOff val="40000"/>
          </a:schemeClr>
        </a:solidFill>
      </dgm:spPr>
    </dgm:pt>
    <dgm:pt modelId="{579E4A4B-4EBB-40A2-8834-F8C4E5636660}" type="pres">
      <dgm:prSet presAssocID="{387E82E3-DB80-4FFE-A8CF-069976B687EC}" presName="text" presStyleLbl="fgAcc0" presStyleIdx="3" presStyleCnt="4" custScaleX="65993" custScaleY="78182" custLinFactNeighborX="-41465" custLinFactNeighborY="78576">
        <dgm:presLayoutVars>
          <dgm:chPref val="3"/>
        </dgm:presLayoutVars>
      </dgm:prSet>
      <dgm:spPr/>
    </dgm:pt>
    <dgm:pt modelId="{12C2D468-27AD-4E42-9906-BD7F3DC5A0A6}" type="pres">
      <dgm:prSet presAssocID="{387E82E3-DB80-4FFE-A8CF-069976B687EC}" presName="hierChild2" presStyleCnt="0"/>
      <dgm:spPr/>
    </dgm:pt>
  </dgm:ptLst>
  <dgm:cxnLst>
    <dgm:cxn modelId="{B7AA8B27-8FDE-4C4C-BD58-F9703E97D391}" type="presOf" srcId="{046641B7-0DD1-4212-AE80-01E776E7C9E6}" destId="{F47B0A71-FEE2-44E7-AF2F-30103F6E0415}" srcOrd="0" destOrd="0" presId="urn:microsoft.com/office/officeart/2005/8/layout/hierarchy1"/>
    <dgm:cxn modelId="{063E642C-0DBA-4B31-8BE2-ACDA88E42D3F}" type="presOf" srcId="{9C5A1F6C-6039-4E97-BD2A-9997DE0977C6}" destId="{4FB17B33-0568-496C-952E-C672C7BC9743}" srcOrd="0" destOrd="0" presId="urn:microsoft.com/office/officeart/2005/8/layout/hierarchy1"/>
    <dgm:cxn modelId="{437F953D-83BD-44A6-8F9D-7F3D809D3C51}" srcId="{ACA6F616-9B22-4D30-958A-EB580EC73621}" destId="{046641B7-0DD1-4212-AE80-01E776E7C9E6}" srcOrd="1" destOrd="0" parTransId="{024E7F85-F50D-4C20-A075-23EE32C79830}" sibTransId="{C9E6FC30-F800-4D9C-A9CD-5BE84D85D1C1}"/>
    <dgm:cxn modelId="{90E25740-6891-4C43-88CC-A57B923AB9F8}" type="presOf" srcId="{387E82E3-DB80-4FFE-A8CF-069976B687EC}" destId="{579E4A4B-4EBB-40A2-8834-F8C4E5636660}" srcOrd="0" destOrd="0" presId="urn:microsoft.com/office/officeart/2005/8/layout/hierarchy1"/>
    <dgm:cxn modelId="{EDE8275F-0BD3-4FA9-A831-FB0F7F63BB70}" type="presOf" srcId="{ACA6F616-9B22-4D30-958A-EB580EC73621}" destId="{D1254AC8-7F56-4BC0-B252-547FFA6EFE81}" srcOrd="0" destOrd="0" presId="urn:microsoft.com/office/officeart/2005/8/layout/hierarchy1"/>
    <dgm:cxn modelId="{E14D6B8A-E0E4-4C5C-851E-5B5D9CFC9FCC}" srcId="{ACA6F616-9B22-4D30-958A-EB580EC73621}" destId="{387E82E3-DB80-4FFE-A8CF-069976B687EC}" srcOrd="3" destOrd="0" parTransId="{47F2091D-FB0A-474C-9655-31E1110882FD}" sibTransId="{6542023A-79AB-4356-B359-72706CD43D34}"/>
    <dgm:cxn modelId="{C1C310A5-306F-4513-BC6C-B0896EFF9F33}" srcId="{ACA6F616-9B22-4D30-958A-EB580EC73621}" destId="{9C5A1F6C-6039-4E97-BD2A-9997DE0977C6}" srcOrd="0" destOrd="0" parTransId="{275D61EE-2F31-4888-A71A-DC1C1FC6A4FB}" sibTransId="{D19703AF-3D54-4A68-A0D2-ECE8D96A2701}"/>
    <dgm:cxn modelId="{17E566B2-BFBB-421D-9BBE-C9D6BBE2FE1B}" type="presOf" srcId="{D492838C-F7BB-42D6-9ED9-C8888382CF6E}" destId="{2FC87E36-78A3-4D77-85C4-5DBEDE098F6B}" srcOrd="0" destOrd="0" presId="urn:microsoft.com/office/officeart/2005/8/layout/hierarchy1"/>
    <dgm:cxn modelId="{2310FCB6-A27D-4FE0-910B-AB136287E38A}" srcId="{ACA6F616-9B22-4D30-958A-EB580EC73621}" destId="{D492838C-F7BB-42D6-9ED9-C8888382CF6E}" srcOrd="2" destOrd="0" parTransId="{07BAE2A2-34E5-4257-85FF-05829DC7088D}" sibTransId="{94C8358A-F6B9-4AEF-8EF5-F4240DBA56AE}"/>
    <dgm:cxn modelId="{033198D7-36C6-4BC1-AFDA-83C417CD9CBD}" type="presParOf" srcId="{D1254AC8-7F56-4BC0-B252-547FFA6EFE81}" destId="{A5E319D8-40C1-4A6A-823C-F19EB4D9C16D}" srcOrd="0" destOrd="0" presId="urn:microsoft.com/office/officeart/2005/8/layout/hierarchy1"/>
    <dgm:cxn modelId="{62340FEF-0B2B-4DB3-B260-C64D8A2B593F}" type="presParOf" srcId="{A5E319D8-40C1-4A6A-823C-F19EB4D9C16D}" destId="{DD15D82A-A71F-4D6C-BA64-F49D32F04382}" srcOrd="0" destOrd="0" presId="urn:microsoft.com/office/officeart/2005/8/layout/hierarchy1"/>
    <dgm:cxn modelId="{32CD492E-D053-466E-8826-F6202A82AE2C}" type="presParOf" srcId="{DD15D82A-A71F-4D6C-BA64-F49D32F04382}" destId="{C175FE98-676D-46F5-BB94-2852BCFD01D1}" srcOrd="0" destOrd="0" presId="urn:microsoft.com/office/officeart/2005/8/layout/hierarchy1"/>
    <dgm:cxn modelId="{70F603F3-422C-4D9A-9380-0B70AB69FD6C}" type="presParOf" srcId="{DD15D82A-A71F-4D6C-BA64-F49D32F04382}" destId="{4FB17B33-0568-496C-952E-C672C7BC9743}" srcOrd="1" destOrd="0" presId="urn:microsoft.com/office/officeart/2005/8/layout/hierarchy1"/>
    <dgm:cxn modelId="{48A513F8-6BFD-47A2-91DE-BBBF4A03EF3E}" type="presParOf" srcId="{A5E319D8-40C1-4A6A-823C-F19EB4D9C16D}" destId="{58F378D8-0F23-43FE-97FD-A07892D980C6}" srcOrd="1" destOrd="0" presId="urn:microsoft.com/office/officeart/2005/8/layout/hierarchy1"/>
    <dgm:cxn modelId="{AC86D867-8EE9-45F0-9E76-CB5D267DCA9A}" type="presParOf" srcId="{D1254AC8-7F56-4BC0-B252-547FFA6EFE81}" destId="{2F4205B0-ED0E-45F6-99E0-C75F90DC7141}" srcOrd="1" destOrd="0" presId="urn:microsoft.com/office/officeart/2005/8/layout/hierarchy1"/>
    <dgm:cxn modelId="{B2EC75AD-741D-4B58-8C7A-2F8CAB53781D}" type="presParOf" srcId="{2F4205B0-ED0E-45F6-99E0-C75F90DC7141}" destId="{FB4DB9C8-F089-49B8-9D6F-236E4E86BA66}" srcOrd="0" destOrd="0" presId="urn:microsoft.com/office/officeart/2005/8/layout/hierarchy1"/>
    <dgm:cxn modelId="{B955D440-8B88-49C0-AA3B-0169DC54F31D}" type="presParOf" srcId="{FB4DB9C8-F089-49B8-9D6F-236E4E86BA66}" destId="{D5C89AF2-0004-4B4D-8510-41A730D0853A}" srcOrd="0" destOrd="0" presId="urn:microsoft.com/office/officeart/2005/8/layout/hierarchy1"/>
    <dgm:cxn modelId="{54C5B289-270A-4E16-9B52-E16B5DA9BDDD}" type="presParOf" srcId="{FB4DB9C8-F089-49B8-9D6F-236E4E86BA66}" destId="{F47B0A71-FEE2-44E7-AF2F-30103F6E0415}" srcOrd="1" destOrd="0" presId="urn:microsoft.com/office/officeart/2005/8/layout/hierarchy1"/>
    <dgm:cxn modelId="{3521BA70-E5EE-463B-99B9-AAE0B27D6612}" type="presParOf" srcId="{2F4205B0-ED0E-45F6-99E0-C75F90DC7141}" destId="{F37BD8C2-F1BE-48B7-9741-AE8FEA94AF58}" srcOrd="1" destOrd="0" presId="urn:microsoft.com/office/officeart/2005/8/layout/hierarchy1"/>
    <dgm:cxn modelId="{7F257F9F-B15A-4A85-9969-3FB69678D8E6}" type="presParOf" srcId="{D1254AC8-7F56-4BC0-B252-547FFA6EFE81}" destId="{6D0ADD71-88B7-496C-B400-5AE24983AB8D}" srcOrd="2" destOrd="0" presId="urn:microsoft.com/office/officeart/2005/8/layout/hierarchy1"/>
    <dgm:cxn modelId="{53A7BF17-CB1E-4F95-9880-3BDB81347858}" type="presParOf" srcId="{6D0ADD71-88B7-496C-B400-5AE24983AB8D}" destId="{A4C9D558-FC6E-4B94-8C66-14A28B82406F}" srcOrd="0" destOrd="0" presId="urn:microsoft.com/office/officeart/2005/8/layout/hierarchy1"/>
    <dgm:cxn modelId="{D77B42D9-B479-4CAD-A726-009512E1A0F8}" type="presParOf" srcId="{A4C9D558-FC6E-4B94-8C66-14A28B82406F}" destId="{F565FD2F-A0E7-4288-AE5D-2A428AC2F12C}" srcOrd="0" destOrd="0" presId="urn:microsoft.com/office/officeart/2005/8/layout/hierarchy1"/>
    <dgm:cxn modelId="{C2DA00AE-B2F9-4642-8096-55E72462ECD9}" type="presParOf" srcId="{A4C9D558-FC6E-4B94-8C66-14A28B82406F}" destId="{2FC87E36-78A3-4D77-85C4-5DBEDE098F6B}" srcOrd="1" destOrd="0" presId="urn:microsoft.com/office/officeart/2005/8/layout/hierarchy1"/>
    <dgm:cxn modelId="{F5E5AA65-99E1-4478-9AD9-BBC95A3A2B36}" type="presParOf" srcId="{6D0ADD71-88B7-496C-B400-5AE24983AB8D}" destId="{EDFBC87E-7EFF-45D5-88FE-72F48349C73D}" srcOrd="1" destOrd="0" presId="urn:microsoft.com/office/officeart/2005/8/layout/hierarchy1"/>
    <dgm:cxn modelId="{2ABDFD13-5E23-43EF-B343-ABCF5BFBEC20}" type="presParOf" srcId="{D1254AC8-7F56-4BC0-B252-547FFA6EFE81}" destId="{5D4F35F6-215F-4AB4-8738-7F39ABD69DD8}" srcOrd="3" destOrd="0" presId="urn:microsoft.com/office/officeart/2005/8/layout/hierarchy1"/>
    <dgm:cxn modelId="{FE6524B1-A576-4C27-90ED-AB4499176975}" type="presParOf" srcId="{5D4F35F6-215F-4AB4-8738-7F39ABD69DD8}" destId="{2301D7E1-E89C-4E63-AA09-AFD12D2716A4}" srcOrd="0" destOrd="0" presId="urn:microsoft.com/office/officeart/2005/8/layout/hierarchy1"/>
    <dgm:cxn modelId="{8DA9DF7A-20B0-4E41-8AD5-6C1255E27320}" type="presParOf" srcId="{2301D7E1-E89C-4E63-AA09-AFD12D2716A4}" destId="{A645DAFA-A524-47BA-AF80-C20F7D4109A7}" srcOrd="0" destOrd="0" presId="urn:microsoft.com/office/officeart/2005/8/layout/hierarchy1"/>
    <dgm:cxn modelId="{CB1A7A81-FF28-4E08-ADE6-7B389CC23914}" type="presParOf" srcId="{2301D7E1-E89C-4E63-AA09-AFD12D2716A4}" destId="{579E4A4B-4EBB-40A2-8834-F8C4E5636660}" srcOrd="1" destOrd="0" presId="urn:microsoft.com/office/officeart/2005/8/layout/hierarchy1"/>
    <dgm:cxn modelId="{7AB53DE9-4ABB-420F-B250-044B74690999}" type="presParOf" srcId="{5D4F35F6-215F-4AB4-8738-7F39ABD69DD8}" destId="{12C2D468-27AD-4E42-9906-BD7F3DC5A0A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437D36-D1C6-4253-AED2-F4C1F2044E80}" type="doc">
      <dgm:prSet loTypeId="urn:microsoft.com/office/officeart/2005/8/layout/process5" loCatId="process" qsTypeId="urn:microsoft.com/office/officeart/2005/8/quickstyle/simple1" qsCatId="simple" csTypeId="urn:microsoft.com/office/officeart/2005/8/colors/colorful1" csCatId="colorful" phldr="1"/>
      <dgm:spPr/>
    </dgm:pt>
    <dgm:pt modelId="{B6D043DE-221B-4DF8-9B61-7B93CB923514}">
      <dgm:prSet phldrT="[Text]" custT="1"/>
      <dgm:spPr/>
      <dgm:t>
        <a:bodyPr/>
        <a:lstStyle/>
        <a:p>
          <a:r>
            <a:rPr lang="en-US" sz="2000" b="1" dirty="0"/>
            <a:t>Banner-Student Account</a:t>
          </a:r>
        </a:p>
      </dgm:t>
    </dgm:pt>
    <dgm:pt modelId="{B450ADDB-242F-4F75-BBC2-D723627926BA}" type="parTrans" cxnId="{58B96E71-8E14-45DB-91A5-AFE83A0CC614}">
      <dgm:prSet/>
      <dgm:spPr/>
      <dgm:t>
        <a:bodyPr/>
        <a:lstStyle/>
        <a:p>
          <a:endParaRPr lang="en-US"/>
        </a:p>
      </dgm:t>
    </dgm:pt>
    <dgm:pt modelId="{4E746219-D83D-4968-8C76-40DE02BA5BBA}" type="sibTrans" cxnId="{58B96E71-8E14-45DB-91A5-AFE83A0CC614}">
      <dgm:prSet/>
      <dgm:spPr/>
      <dgm:t>
        <a:bodyPr/>
        <a:lstStyle/>
        <a:p>
          <a:endParaRPr lang="en-US"/>
        </a:p>
      </dgm:t>
    </dgm:pt>
    <dgm:pt modelId="{004071E6-D986-452A-80DB-ABBD3AE1B579}">
      <dgm:prSet phldrT="[Text]" custT="1"/>
      <dgm:spPr/>
      <dgm:t>
        <a:bodyPr/>
        <a:lstStyle/>
        <a:p>
          <a:r>
            <a:rPr lang="en-US" sz="2000" b="1" dirty="0"/>
            <a:t>FHDA-MIS Award Code </a:t>
          </a:r>
          <a:r>
            <a:rPr lang="en-US" sz="2000" b="1" baseline="0" dirty="0"/>
            <a:t>Crosswalk</a:t>
          </a:r>
        </a:p>
      </dgm:t>
    </dgm:pt>
    <dgm:pt modelId="{35F2DCCD-4465-4C24-B329-08A07D3B9B7D}" type="parTrans" cxnId="{9033D4BA-F922-43EC-B258-CC1D97C5E149}">
      <dgm:prSet/>
      <dgm:spPr/>
      <dgm:t>
        <a:bodyPr/>
        <a:lstStyle/>
        <a:p>
          <a:endParaRPr lang="en-US"/>
        </a:p>
      </dgm:t>
    </dgm:pt>
    <dgm:pt modelId="{4FB19BE5-C6B6-43FB-9AEE-C9F3F50B569D}" type="sibTrans" cxnId="{9033D4BA-F922-43EC-B258-CC1D97C5E149}">
      <dgm:prSet/>
      <dgm:spPr/>
      <dgm:t>
        <a:bodyPr/>
        <a:lstStyle/>
        <a:p>
          <a:endParaRPr lang="en-US"/>
        </a:p>
      </dgm:t>
    </dgm:pt>
    <dgm:pt modelId="{B9262D19-4943-43E2-9397-2CE6EC8D13E6}">
      <dgm:prSet phldrT="[Text]" custT="1"/>
      <dgm:spPr/>
      <dgm:t>
        <a:bodyPr/>
        <a:lstStyle/>
        <a:p>
          <a:r>
            <a:rPr lang="en-US" sz="2000" b="1" dirty="0"/>
            <a:t>MIS FA</a:t>
          </a:r>
        </a:p>
      </dgm:t>
    </dgm:pt>
    <dgm:pt modelId="{892A7BA4-259D-49FD-9D15-D4E97092D15B}" type="parTrans" cxnId="{CED5CE13-1320-44C2-B174-FEC6702132A8}">
      <dgm:prSet/>
      <dgm:spPr/>
      <dgm:t>
        <a:bodyPr/>
        <a:lstStyle/>
        <a:p>
          <a:endParaRPr lang="en-US"/>
        </a:p>
      </dgm:t>
    </dgm:pt>
    <dgm:pt modelId="{DD2E35E2-E2C5-4244-95FA-196473E724A2}" type="sibTrans" cxnId="{CED5CE13-1320-44C2-B174-FEC6702132A8}">
      <dgm:prSet/>
      <dgm:spPr/>
      <dgm:t>
        <a:bodyPr/>
        <a:lstStyle/>
        <a:p>
          <a:endParaRPr lang="en-US"/>
        </a:p>
      </dgm:t>
    </dgm:pt>
    <dgm:pt modelId="{8DB5EC74-ED67-4A7B-B064-2BF0F6F74CDD}">
      <dgm:prSet phldrT="[Text]" custT="1"/>
      <dgm:spPr>
        <a:solidFill>
          <a:schemeClr val="tx2"/>
        </a:solidFill>
        <a:ln>
          <a:solidFill>
            <a:schemeClr val="tx2"/>
          </a:solidFill>
        </a:ln>
      </dgm:spPr>
      <dgm:t>
        <a:bodyPr/>
        <a:lstStyle/>
        <a:p>
          <a:r>
            <a:rPr lang="en-US" sz="2000" b="1" dirty="0"/>
            <a:t>Banner- Financial Aid</a:t>
          </a:r>
        </a:p>
      </dgm:t>
    </dgm:pt>
    <dgm:pt modelId="{617311CC-C988-4D9C-9391-BA77DCDA0ACD}" type="parTrans" cxnId="{DFC0B2F7-AB13-4685-90DE-124A585F378B}">
      <dgm:prSet/>
      <dgm:spPr/>
      <dgm:t>
        <a:bodyPr/>
        <a:lstStyle/>
        <a:p>
          <a:endParaRPr lang="en-US"/>
        </a:p>
      </dgm:t>
    </dgm:pt>
    <dgm:pt modelId="{A45DE0A1-70D9-4BE3-A7F5-228DA207EA46}" type="sibTrans" cxnId="{DFC0B2F7-AB13-4685-90DE-124A585F378B}">
      <dgm:prSet custT="1"/>
      <dgm:spPr>
        <a:solidFill>
          <a:schemeClr val="tx2"/>
        </a:solidFill>
        <a:ln>
          <a:solidFill>
            <a:schemeClr val="tx2"/>
          </a:solidFill>
        </a:ln>
        <a:effectLst/>
      </dgm:spPr>
      <dgm:t>
        <a:bodyPr spcFirstLastPara="0" vert="horz" wrap="square" lIns="0" tIns="0" rIns="0" bIns="0" numCol="1" spcCol="1270" anchor="ctr" anchorCtr="0"/>
        <a:lstStyle/>
        <a:p>
          <a:pPr marL="0" lvl="0" indent="0" algn="ctr" defTabSz="1289050">
            <a:lnSpc>
              <a:spcPct val="90000"/>
            </a:lnSpc>
            <a:spcBef>
              <a:spcPct val="0"/>
            </a:spcBef>
            <a:spcAft>
              <a:spcPct val="35000"/>
            </a:spcAft>
            <a:buNone/>
          </a:pPr>
          <a:endParaRPr lang="en-US" sz="2900" kern="1200">
            <a:solidFill>
              <a:prstClr val="white"/>
            </a:solidFill>
            <a:latin typeface="Calibri" panose="020F0502020204030204"/>
            <a:ea typeface="+mn-ea"/>
            <a:cs typeface="+mn-cs"/>
          </a:endParaRPr>
        </a:p>
      </dgm:t>
    </dgm:pt>
    <dgm:pt modelId="{E064EEF2-5F6F-43BC-A29D-7364F369E19E}" type="pres">
      <dgm:prSet presAssocID="{BA437D36-D1C6-4253-AED2-F4C1F2044E80}" presName="diagram" presStyleCnt="0">
        <dgm:presLayoutVars>
          <dgm:dir/>
          <dgm:resizeHandles val="exact"/>
        </dgm:presLayoutVars>
      </dgm:prSet>
      <dgm:spPr/>
    </dgm:pt>
    <dgm:pt modelId="{B541689A-3013-460D-B6D3-1BAF9015994F}" type="pres">
      <dgm:prSet presAssocID="{B6D043DE-221B-4DF8-9B61-7B93CB923514}" presName="node" presStyleLbl="node1" presStyleIdx="0" presStyleCnt="4">
        <dgm:presLayoutVars>
          <dgm:bulletEnabled val="1"/>
        </dgm:presLayoutVars>
      </dgm:prSet>
      <dgm:spPr/>
    </dgm:pt>
    <dgm:pt modelId="{C6BBE656-66FF-46E1-BDD3-DD53E57D9CAF}" type="pres">
      <dgm:prSet presAssocID="{4E746219-D83D-4968-8C76-40DE02BA5BBA}" presName="sibTrans" presStyleLbl="sibTrans2D1" presStyleIdx="0" presStyleCnt="3" custAng="16369469" custScaleX="130323" custScaleY="49332" custLinFactX="300000" custLinFactY="-43850" custLinFactNeighborX="369045" custLinFactNeighborY="-100000"/>
      <dgm:spPr/>
    </dgm:pt>
    <dgm:pt modelId="{20AC1831-BF68-4419-928D-7A82DE173826}" type="pres">
      <dgm:prSet presAssocID="{4E746219-D83D-4968-8C76-40DE02BA5BBA}" presName="connectorText" presStyleLbl="sibTrans2D1" presStyleIdx="0" presStyleCnt="3"/>
      <dgm:spPr/>
    </dgm:pt>
    <dgm:pt modelId="{C92209FC-DA5A-4EC5-98BE-F5FEF2F91D5A}" type="pres">
      <dgm:prSet presAssocID="{8DB5EC74-ED67-4A7B-B064-2BF0F6F74CDD}" presName="node" presStyleLbl="node1" presStyleIdx="1" presStyleCnt="4" custLinFactX="-36167" custLinFactY="29485" custLinFactNeighborX="-100000" custLinFactNeighborY="100000">
        <dgm:presLayoutVars>
          <dgm:bulletEnabled val="1"/>
        </dgm:presLayoutVars>
      </dgm:prSet>
      <dgm:spPr/>
    </dgm:pt>
    <dgm:pt modelId="{06A5EED1-034F-47A0-9A29-7EF8517FA582}" type="pres">
      <dgm:prSet presAssocID="{A45DE0A1-70D9-4BE3-A7F5-228DA207EA46}" presName="sibTrans" presStyleLbl="sibTrans2D1" presStyleIdx="1" presStyleCnt="3" custAng="11834532" custFlipHor="1" custScaleX="69952" custScaleY="62233" custLinFactNeighborX="-16826" custLinFactNeighborY="82276"/>
      <dgm:spPr>
        <a:xfrm rot="11738872" flipH="1">
          <a:off x="2597080" y="2431618"/>
          <a:ext cx="810918" cy="673614"/>
        </a:xfrm>
        <a:prstGeom prst="rightArrow">
          <a:avLst>
            <a:gd name="adj1" fmla="val 60000"/>
            <a:gd name="adj2" fmla="val 50000"/>
          </a:avLst>
        </a:prstGeom>
      </dgm:spPr>
    </dgm:pt>
    <dgm:pt modelId="{47FFE732-5BBE-4563-971D-63E8BEF8601B}" type="pres">
      <dgm:prSet presAssocID="{A45DE0A1-70D9-4BE3-A7F5-228DA207EA46}" presName="connectorText" presStyleLbl="sibTrans2D1" presStyleIdx="1" presStyleCnt="3"/>
      <dgm:spPr/>
    </dgm:pt>
    <dgm:pt modelId="{61BEAD8E-C93E-4B8F-9CEF-674F858562FB}" type="pres">
      <dgm:prSet presAssocID="{004071E6-D986-452A-80DB-ABBD3AE1B579}" presName="node" presStyleLbl="node1" presStyleIdx="2" presStyleCnt="4" custLinFactX="-43703" custLinFactNeighborX="-100000" custLinFactNeighborY="60966">
        <dgm:presLayoutVars>
          <dgm:bulletEnabled val="1"/>
        </dgm:presLayoutVars>
      </dgm:prSet>
      <dgm:spPr/>
    </dgm:pt>
    <dgm:pt modelId="{B0ECD0EF-6BEA-4418-A958-8E2AD2ECFA64}" type="pres">
      <dgm:prSet presAssocID="{4FB19BE5-C6B6-43FB-9AEE-C9F3F50B569D}" presName="sibTrans" presStyleLbl="sibTrans2D1" presStyleIdx="2" presStyleCnt="3" custAng="8912" custFlipHor="0" custScaleX="72567" custScaleY="62847" custLinFactNeighborX="1962" custLinFactNeighborY="-19514"/>
      <dgm:spPr/>
    </dgm:pt>
    <dgm:pt modelId="{6478F249-9B74-431D-9839-C91846C602BA}" type="pres">
      <dgm:prSet presAssocID="{4FB19BE5-C6B6-43FB-9AEE-C9F3F50B569D}" presName="connectorText" presStyleLbl="sibTrans2D1" presStyleIdx="2" presStyleCnt="3"/>
      <dgm:spPr/>
    </dgm:pt>
    <dgm:pt modelId="{66207A14-9191-45A6-AA19-AF74975E1F4D}" type="pres">
      <dgm:prSet presAssocID="{B9262D19-4943-43E2-9397-2CE6EC8D13E6}" presName="node" presStyleLbl="node1" presStyleIdx="3" presStyleCnt="4" custLinFactY="-6337" custLinFactNeighborX="3573" custLinFactNeighborY="-100000">
        <dgm:presLayoutVars>
          <dgm:bulletEnabled val="1"/>
        </dgm:presLayoutVars>
      </dgm:prSet>
      <dgm:spPr/>
    </dgm:pt>
  </dgm:ptLst>
  <dgm:cxnLst>
    <dgm:cxn modelId="{3AD3E40F-E480-4E51-8A1B-937F0A9F4681}" type="presOf" srcId="{4E746219-D83D-4968-8C76-40DE02BA5BBA}" destId="{20AC1831-BF68-4419-928D-7A82DE173826}" srcOrd="1" destOrd="0" presId="urn:microsoft.com/office/officeart/2005/8/layout/process5"/>
    <dgm:cxn modelId="{CED5CE13-1320-44C2-B174-FEC6702132A8}" srcId="{BA437D36-D1C6-4253-AED2-F4C1F2044E80}" destId="{B9262D19-4943-43E2-9397-2CE6EC8D13E6}" srcOrd="3" destOrd="0" parTransId="{892A7BA4-259D-49FD-9D15-D4E97092D15B}" sibTransId="{DD2E35E2-E2C5-4244-95FA-196473E724A2}"/>
    <dgm:cxn modelId="{03ECFF16-BE62-4434-8CFB-962A26D8E54D}" type="presOf" srcId="{A45DE0A1-70D9-4BE3-A7F5-228DA207EA46}" destId="{06A5EED1-034F-47A0-9A29-7EF8517FA582}" srcOrd="0" destOrd="0" presId="urn:microsoft.com/office/officeart/2005/8/layout/process5"/>
    <dgm:cxn modelId="{2DD4BC6C-3F19-43E9-A0C3-35C846D5F5FB}" type="presOf" srcId="{A45DE0A1-70D9-4BE3-A7F5-228DA207EA46}" destId="{47FFE732-5BBE-4563-971D-63E8BEF8601B}" srcOrd="1" destOrd="0" presId="urn:microsoft.com/office/officeart/2005/8/layout/process5"/>
    <dgm:cxn modelId="{58B96E71-8E14-45DB-91A5-AFE83A0CC614}" srcId="{BA437D36-D1C6-4253-AED2-F4C1F2044E80}" destId="{B6D043DE-221B-4DF8-9B61-7B93CB923514}" srcOrd="0" destOrd="0" parTransId="{B450ADDB-242F-4F75-BBC2-D723627926BA}" sibTransId="{4E746219-D83D-4968-8C76-40DE02BA5BBA}"/>
    <dgm:cxn modelId="{E6DDC072-58B8-4739-91ED-46DA11B2F54C}" type="presOf" srcId="{4FB19BE5-C6B6-43FB-9AEE-C9F3F50B569D}" destId="{B0ECD0EF-6BEA-4418-A958-8E2AD2ECFA64}" srcOrd="0" destOrd="0" presId="urn:microsoft.com/office/officeart/2005/8/layout/process5"/>
    <dgm:cxn modelId="{F30AF57A-784E-4706-8B39-E0EE67F44291}" type="presOf" srcId="{004071E6-D986-452A-80DB-ABBD3AE1B579}" destId="{61BEAD8E-C93E-4B8F-9CEF-674F858562FB}" srcOrd="0" destOrd="0" presId="urn:microsoft.com/office/officeart/2005/8/layout/process5"/>
    <dgm:cxn modelId="{719E37A8-EE08-4A8E-B64A-F84FABE7D4F7}" type="presOf" srcId="{B9262D19-4943-43E2-9397-2CE6EC8D13E6}" destId="{66207A14-9191-45A6-AA19-AF74975E1F4D}" srcOrd="0" destOrd="0" presId="urn:microsoft.com/office/officeart/2005/8/layout/process5"/>
    <dgm:cxn modelId="{72C14BB5-402E-4456-A4EA-7FFBF52775BD}" type="presOf" srcId="{4E746219-D83D-4968-8C76-40DE02BA5BBA}" destId="{C6BBE656-66FF-46E1-BDD3-DD53E57D9CAF}" srcOrd="0" destOrd="0" presId="urn:microsoft.com/office/officeart/2005/8/layout/process5"/>
    <dgm:cxn modelId="{9033D4BA-F922-43EC-B258-CC1D97C5E149}" srcId="{BA437D36-D1C6-4253-AED2-F4C1F2044E80}" destId="{004071E6-D986-452A-80DB-ABBD3AE1B579}" srcOrd="2" destOrd="0" parTransId="{35F2DCCD-4465-4C24-B329-08A07D3B9B7D}" sibTransId="{4FB19BE5-C6B6-43FB-9AEE-C9F3F50B569D}"/>
    <dgm:cxn modelId="{542BF0D3-3C84-4501-8A49-8310E5766CAA}" type="presOf" srcId="{BA437D36-D1C6-4253-AED2-F4C1F2044E80}" destId="{E064EEF2-5F6F-43BC-A29D-7364F369E19E}" srcOrd="0" destOrd="0" presId="urn:microsoft.com/office/officeart/2005/8/layout/process5"/>
    <dgm:cxn modelId="{C958EAE2-EB9E-4019-932B-7EC35FADC95D}" type="presOf" srcId="{B6D043DE-221B-4DF8-9B61-7B93CB923514}" destId="{B541689A-3013-460D-B6D3-1BAF9015994F}" srcOrd="0" destOrd="0" presId="urn:microsoft.com/office/officeart/2005/8/layout/process5"/>
    <dgm:cxn modelId="{DBE0CCE7-A16B-4F23-BA21-1104FD261340}" type="presOf" srcId="{4FB19BE5-C6B6-43FB-9AEE-C9F3F50B569D}" destId="{6478F249-9B74-431D-9839-C91846C602BA}" srcOrd="1" destOrd="0" presId="urn:microsoft.com/office/officeart/2005/8/layout/process5"/>
    <dgm:cxn modelId="{44CD87EA-2ABD-49BC-842C-BC5A285E66F4}" type="presOf" srcId="{8DB5EC74-ED67-4A7B-B064-2BF0F6F74CDD}" destId="{C92209FC-DA5A-4EC5-98BE-F5FEF2F91D5A}" srcOrd="0" destOrd="0" presId="urn:microsoft.com/office/officeart/2005/8/layout/process5"/>
    <dgm:cxn modelId="{DFC0B2F7-AB13-4685-90DE-124A585F378B}" srcId="{BA437D36-D1C6-4253-AED2-F4C1F2044E80}" destId="{8DB5EC74-ED67-4A7B-B064-2BF0F6F74CDD}" srcOrd="1" destOrd="0" parTransId="{617311CC-C988-4D9C-9391-BA77DCDA0ACD}" sibTransId="{A45DE0A1-70D9-4BE3-A7F5-228DA207EA46}"/>
    <dgm:cxn modelId="{A1AA25A3-21AB-43C8-92E7-21DA6ADE3351}" type="presParOf" srcId="{E064EEF2-5F6F-43BC-A29D-7364F369E19E}" destId="{B541689A-3013-460D-B6D3-1BAF9015994F}" srcOrd="0" destOrd="0" presId="urn:microsoft.com/office/officeart/2005/8/layout/process5"/>
    <dgm:cxn modelId="{3AE0E58F-6041-46B6-9E30-4AAEA5D88C29}" type="presParOf" srcId="{E064EEF2-5F6F-43BC-A29D-7364F369E19E}" destId="{C6BBE656-66FF-46E1-BDD3-DD53E57D9CAF}" srcOrd="1" destOrd="0" presId="urn:microsoft.com/office/officeart/2005/8/layout/process5"/>
    <dgm:cxn modelId="{22FFC19B-9376-4043-8B06-229852A614FD}" type="presParOf" srcId="{C6BBE656-66FF-46E1-BDD3-DD53E57D9CAF}" destId="{20AC1831-BF68-4419-928D-7A82DE173826}" srcOrd="0" destOrd="0" presId="urn:microsoft.com/office/officeart/2005/8/layout/process5"/>
    <dgm:cxn modelId="{225CC8FB-0A4D-422A-B871-E90A7AEBFD6E}" type="presParOf" srcId="{E064EEF2-5F6F-43BC-A29D-7364F369E19E}" destId="{C92209FC-DA5A-4EC5-98BE-F5FEF2F91D5A}" srcOrd="2" destOrd="0" presId="urn:microsoft.com/office/officeart/2005/8/layout/process5"/>
    <dgm:cxn modelId="{5DE59BDB-FC32-4978-A6E9-4DFC1C9266E1}" type="presParOf" srcId="{E064EEF2-5F6F-43BC-A29D-7364F369E19E}" destId="{06A5EED1-034F-47A0-9A29-7EF8517FA582}" srcOrd="3" destOrd="0" presId="urn:microsoft.com/office/officeart/2005/8/layout/process5"/>
    <dgm:cxn modelId="{C8245204-DE77-4C0A-91E4-2AE171E8AA3A}" type="presParOf" srcId="{06A5EED1-034F-47A0-9A29-7EF8517FA582}" destId="{47FFE732-5BBE-4563-971D-63E8BEF8601B}" srcOrd="0" destOrd="0" presId="urn:microsoft.com/office/officeart/2005/8/layout/process5"/>
    <dgm:cxn modelId="{8F33F2B3-6264-475A-B76E-748B3CA58E7D}" type="presParOf" srcId="{E064EEF2-5F6F-43BC-A29D-7364F369E19E}" destId="{61BEAD8E-C93E-4B8F-9CEF-674F858562FB}" srcOrd="4" destOrd="0" presId="urn:microsoft.com/office/officeart/2005/8/layout/process5"/>
    <dgm:cxn modelId="{9D3965C9-F10A-44C9-9582-B16EF6B2811D}" type="presParOf" srcId="{E064EEF2-5F6F-43BC-A29D-7364F369E19E}" destId="{B0ECD0EF-6BEA-4418-A958-8E2AD2ECFA64}" srcOrd="5" destOrd="0" presId="urn:microsoft.com/office/officeart/2005/8/layout/process5"/>
    <dgm:cxn modelId="{A1E6D6DC-FD24-441A-A126-96698183AF69}" type="presParOf" srcId="{B0ECD0EF-6BEA-4418-A958-8E2AD2ECFA64}" destId="{6478F249-9B74-431D-9839-C91846C602BA}" srcOrd="0" destOrd="0" presId="urn:microsoft.com/office/officeart/2005/8/layout/process5"/>
    <dgm:cxn modelId="{0E93BEDF-09FD-49F3-983B-E0306F5C0EF1}" type="presParOf" srcId="{E064EEF2-5F6F-43BC-A29D-7364F369E19E}" destId="{66207A14-9191-45A6-AA19-AF74975E1F4D}" srcOrd="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905EE0-524A-4869-938A-61E40782EB2B}" type="doc">
      <dgm:prSet loTypeId="urn:microsoft.com/office/officeart/2005/8/layout/process1" loCatId="process" qsTypeId="urn:microsoft.com/office/officeart/2005/8/quickstyle/simple1" qsCatId="simple" csTypeId="urn:microsoft.com/office/officeart/2005/8/colors/colorful1" csCatId="colorful" phldr="1"/>
      <dgm:spPr/>
    </dgm:pt>
    <dgm:pt modelId="{8CC3F36A-310D-4A51-BF3C-A967B69648FA}">
      <dgm:prSet phldrT="[Text]" custT="1"/>
      <dgm:spPr/>
      <dgm:t>
        <a:bodyPr/>
        <a:lstStyle/>
        <a:p>
          <a:r>
            <a:rPr lang="en-US" sz="2000" b="1" dirty="0"/>
            <a:t>Update FHDA-MIS code crosswalk  </a:t>
          </a:r>
        </a:p>
      </dgm:t>
    </dgm:pt>
    <dgm:pt modelId="{FFA6CAF7-956E-4EC5-AF8C-BD04ABB3960A}" type="parTrans" cxnId="{AD7BA6E1-0A0F-4CAA-8FF3-08EC1027DA46}">
      <dgm:prSet/>
      <dgm:spPr/>
      <dgm:t>
        <a:bodyPr/>
        <a:lstStyle/>
        <a:p>
          <a:endParaRPr lang="en-US"/>
        </a:p>
      </dgm:t>
    </dgm:pt>
    <dgm:pt modelId="{A7A57F69-E509-41B5-BD18-C2B9A8ED5DAF}" type="sibTrans" cxnId="{AD7BA6E1-0A0F-4CAA-8FF3-08EC1027DA46}">
      <dgm:prSet/>
      <dgm:spPr/>
      <dgm:t>
        <a:bodyPr/>
        <a:lstStyle/>
        <a:p>
          <a:endParaRPr lang="en-US"/>
        </a:p>
      </dgm:t>
    </dgm:pt>
    <dgm:pt modelId="{C84D7A5D-C654-4B0C-A782-BC1EC29147B7}">
      <dgm:prSet phldrT="[Text]" custT="1"/>
      <dgm:spPr/>
      <dgm:t>
        <a:bodyPr/>
        <a:lstStyle/>
        <a:p>
          <a:r>
            <a:rPr lang="en-US" sz="2000" b="1" dirty="0"/>
            <a:t>Create MIS SF, FA views</a:t>
          </a:r>
        </a:p>
      </dgm:t>
    </dgm:pt>
    <dgm:pt modelId="{741C70FF-6CB7-4FA6-B377-230AD54CB57F}" type="parTrans" cxnId="{1AB1FCCD-9664-4A52-909F-1058093727B3}">
      <dgm:prSet/>
      <dgm:spPr/>
      <dgm:t>
        <a:bodyPr/>
        <a:lstStyle/>
        <a:p>
          <a:endParaRPr lang="en-US"/>
        </a:p>
      </dgm:t>
    </dgm:pt>
    <dgm:pt modelId="{E635E8D1-8FFC-4CB7-8C75-8262457E1631}" type="sibTrans" cxnId="{1AB1FCCD-9664-4A52-909F-1058093727B3}">
      <dgm:prSet/>
      <dgm:spPr/>
      <dgm:t>
        <a:bodyPr/>
        <a:lstStyle/>
        <a:p>
          <a:endParaRPr lang="en-US"/>
        </a:p>
      </dgm:t>
    </dgm:pt>
    <dgm:pt modelId="{367F153F-4C2E-4678-8FF4-88860D4A4630}">
      <dgm:prSet custT="1"/>
      <dgm:spPr/>
      <dgm:t>
        <a:bodyPr/>
        <a:lstStyle/>
        <a:p>
          <a:r>
            <a:rPr lang="en-US" sz="2000" b="1" dirty="0"/>
            <a:t>Run and post preliminary figures report</a:t>
          </a:r>
        </a:p>
      </dgm:t>
    </dgm:pt>
    <dgm:pt modelId="{3AA41A01-71BB-4B3B-817A-4D1C8EBCE72A}" type="parTrans" cxnId="{C3513CFE-9896-4FB6-A6DE-9902C0A4D22C}">
      <dgm:prSet/>
      <dgm:spPr/>
      <dgm:t>
        <a:bodyPr/>
        <a:lstStyle/>
        <a:p>
          <a:endParaRPr lang="en-US"/>
        </a:p>
      </dgm:t>
    </dgm:pt>
    <dgm:pt modelId="{5A91AE02-D1C9-4445-B362-44A8992865F5}" type="sibTrans" cxnId="{C3513CFE-9896-4FB6-A6DE-9902C0A4D22C}">
      <dgm:prSet/>
      <dgm:spPr/>
      <dgm:t>
        <a:bodyPr/>
        <a:lstStyle/>
        <a:p>
          <a:endParaRPr lang="en-US"/>
        </a:p>
      </dgm:t>
    </dgm:pt>
    <dgm:pt modelId="{D0A2BD4F-FF14-4182-A536-BAC9018DF92F}">
      <dgm:prSet phldrT="[Text]" custT="1"/>
      <dgm:spPr/>
      <dgm:t>
        <a:bodyPr/>
        <a:lstStyle/>
        <a:p>
          <a:r>
            <a:rPr lang="en-US" sz="2000" b="1" dirty="0"/>
            <a:t>Data in FHDA-MIS code crosswalk is reviewed and confirmed by financial aid directors</a:t>
          </a:r>
        </a:p>
      </dgm:t>
    </dgm:pt>
    <dgm:pt modelId="{D98A6D7A-B1D8-486B-934D-8B0DE42C2D6B}" type="parTrans" cxnId="{46509B54-E82E-415D-B584-8075E5507F22}">
      <dgm:prSet/>
      <dgm:spPr/>
      <dgm:t>
        <a:bodyPr/>
        <a:lstStyle/>
        <a:p>
          <a:endParaRPr lang="en-US"/>
        </a:p>
      </dgm:t>
    </dgm:pt>
    <dgm:pt modelId="{9CE734FD-C83B-4DB1-859C-743C055F51D2}" type="sibTrans" cxnId="{46509B54-E82E-415D-B584-8075E5507F22}">
      <dgm:prSet/>
      <dgm:spPr/>
      <dgm:t>
        <a:bodyPr/>
        <a:lstStyle/>
        <a:p>
          <a:endParaRPr lang="en-US"/>
        </a:p>
      </dgm:t>
    </dgm:pt>
    <dgm:pt modelId="{7E1DCA69-AFE0-4271-A7C7-D7E6011DBABD}">
      <dgm:prSet phldrT="[Text]" custT="1"/>
      <dgm:spPr/>
      <dgm:t>
        <a:bodyPr/>
        <a:lstStyle/>
        <a:p>
          <a:r>
            <a:rPr lang="en-US" sz="2000" b="1" dirty="0"/>
            <a:t>Data in preliminary reports is reviewed and confirmed by financial aid directors prior submission</a:t>
          </a:r>
        </a:p>
      </dgm:t>
    </dgm:pt>
    <dgm:pt modelId="{3E9E9B00-32AD-43FE-BDC8-EF37D15C9C98}" type="parTrans" cxnId="{E2C9599B-EB06-46F6-A76E-FE6BA2CEA4EE}">
      <dgm:prSet/>
      <dgm:spPr/>
      <dgm:t>
        <a:bodyPr/>
        <a:lstStyle/>
        <a:p>
          <a:endParaRPr lang="en-US"/>
        </a:p>
      </dgm:t>
    </dgm:pt>
    <dgm:pt modelId="{54A92F33-A57B-447A-B5B5-D8F12863D132}" type="sibTrans" cxnId="{E2C9599B-EB06-46F6-A76E-FE6BA2CEA4EE}">
      <dgm:prSet/>
      <dgm:spPr/>
      <dgm:t>
        <a:bodyPr/>
        <a:lstStyle/>
        <a:p>
          <a:endParaRPr lang="en-US"/>
        </a:p>
      </dgm:t>
    </dgm:pt>
    <dgm:pt modelId="{375DB1D0-60E4-4B99-BA63-F500CB537B91}" type="pres">
      <dgm:prSet presAssocID="{3A905EE0-524A-4869-938A-61E40782EB2B}" presName="Name0" presStyleCnt="0">
        <dgm:presLayoutVars>
          <dgm:dir/>
          <dgm:resizeHandles val="exact"/>
        </dgm:presLayoutVars>
      </dgm:prSet>
      <dgm:spPr/>
    </dgm:pt>
    <dgm:pt modelId="{1EE9A536-200F-46BB-81FC-7E8ACEF90E73}" type="pres">
      <dgm:prSet presAssocID="{8CC3F36A-310D-4A51-BF3C-A967B69648FA}" presName="node" presStyleLbl="node1" presStyleIdx="0" presStyleCnt="5" custScaleX="137765">
        <dgm:presLayoutVars>
          <dgm:bulletEnabled val="1"/>
        </dgm:presLayoutVars>
      </dgm:prSet>
      <dgm:spPr/>
    </dgm:pt>
    <dgm:pt modelId="{8F4F4AFE-89FC-4D55-80B5-09A816DA3C7B}" type="pres">
      <dgm:prSet presAssocID="{A7A57F69-E509-41B5-BD18-C2B9A8ED5DAF}" presName="sibTrans" presStyleLbl="sibTrans2D1" presStyleIdx="0" presStyleCnt="4"/>
      <dgm:spPr/>
    </dgm:pt>
    <dgm:pt modelId="{1F6C3F0E-279C-4283-8BC2-CEC080565133}" type="pres">
      <dgm:prSet presAssocID="{A7A57F69-E509-41B5-BD18-C2B9A8ED5DAF}" presName="connectorText" presStyleLbl="sibTrans2D1" presStyleIdx="0" presStyleCnt="4"/>
      <dgm:spPr/>
    </dgm:pt>
    <dgm:pt modelId="{72515A39-2903-43F1-B4BE-ECECC6DF7920}" type="pres">
      <dgm:prSet presAssocID="{D0A2BD4F-FF14-4182-A536-BAC9018DF92F}" presName="node" presStyleLbl="node1" presStyleIdx="1" presStyleCnt="5">
        <dgm:presLayoutVars>
          <dgm:bulletEnabled val="1"/>
        </dgm:presLayoutVars>
      </dgm:prSet>
      <dgm:spPr/>
    </dgm:pt>
    <dgm:pt modelId="{CC49E9E8-2743-47B7-8F29-C996C0D5E2B7}" type="pres">
      <dgm:prSet presAssocID="{9CE734FD-C83B-4DB1-859C-743C055F51D2}" presName="sibTrans" presStyleLbl="sibTrans2D1" presStyleIdx="1" presStyleCnt="4"/>
      <dgm:spPr/>
    </dgm:pt>
    <dgm:pt modelId="{755D04AB-346D-4008-BC06-E312894DD525}" type="pres">
      <dgm:prSet presAssocID="{9CE734FD-C83B-4DB1-859C-743C055F51D2}" presName="connectorText" presStyleLbl="sibTrans2D1" presStyleIdx="1" presStyleCnt="4"/>
      <dgm:spPr/>
    </dgm:pt>
    <dgm:pt modelId="{348FDAA8-86CA-4331-A584-EBC3DAB5639A}" type="pres">
      <dgm:prSet presAssocID="{C84D7A5D-C654-4B0C-A782-BC1EC29147B7}" presName="node" presStyleLbl="node1" presStyleIdx="2" presStyleCnt="5" custScaleX="137765">
        <dgm:presLayoutVars>
          <dgm:bulletEnabled val="1"/>
        </dgm:presLayoutVars>
      </dgm:prSet>
      <dgm:spPr/>
    </dgm:pt>
    <dgm:pt modelId="{1A4D01B3-E1D0-4539-913B-EB8035B9F6AC}" type="pres">
      <dgm:prSet presAssocID="{E635E8D1-8FFC-4CB7-8C75-8262457E1631}" presName="sibTrans" presStyleLbl="sibTrans2D1" presStyleIdx="2" presStyleCnt="4"/>
      <dgm:spPr/>
    </dgm:pt>
    <dgm:pt modelId="{F5EE9B23-3C8D-4D33-BCC3-4E4A5DB10DA1}" type="pres">
      <dgm:prSet presAssocID="{E635E8D1-8FFC-4CB7-8C75-8262457E1631}" presName="connectorText" presStyleLbl="sibTrans2D1" presStyleIdx="2" presStyleCnt="4"/>
      <dgm:spPr/>
    </dgm:pt>
    <dgm:pt modelId="{D014D625-A4BE-429F-AB11-C4EE174A8904}" type="pres">
      <dgm:prSet presAssocID="{367F153F-4C2E-4678-8FF4-88860D4A4630}" presName="node" presStyleLbl="node1" presStyleIdx="3" presStyleCnt="5" custScaleX="114604" custScaleY="97457" custLinFactNeighborX="-12767" custLinFactNeighborY="-1484">
        <dgm:presLayoutVars>
          <dgm:bulletEnabled val="1"/>
        </dgm:presLayoutVars>
      </dgm:prSet>
      <dgm:spPr/>
    </dgm:pt>
    <dgm:pt modelId="{D91333A9-1027-49B6-B0EF-172538F252E0}" type="pres">
      <dgm:prSet presAssocID="{5A91AE02-D1C9-4445-B362-44A8992865F5}" presName="sibTrans" presStyleLbl="sibTrans2D1" presStyleIdx="3" presStyleCnt="4"/>
      <dgm:spPr/>
    </dgm:pt>
    <dgm:pt modelId="{EC634CD9-B85A-4E92-87A7-563A6A106E71}" type="pres">
      <dgm:prSet presAssocID="{5A91AE02-D1C9-4445-B362-44A8992865F5}" presName="connectorText" presStyleLbl="sibTrans2D1" presStyleIdx="3" presStyleCnt="4"/>
      <dgm:spPr/>
    </dgm:pt>
    <dgm:pt modelId="{CDB435DB-6A9C-4439-8173-7D61ED5E03AF}" type="pres">
      <dgm:prSet presAssocID="{7E1DCA69-AFE0-4271-A7C7-D7E6011DBABD}" presName="node" presStyleLbl="node1" presStyleIdx="4" presStyleCnt="5" custScaleX="135250" custScaleY="115287">
        <dgm:presLayoutVars>
          <dgm:bulletEnabled val="1"/>
        </dgm:presLayoutVars>
      </dgm:prSet>
      <dgm:spPr/>
    </dgm:pt>
  </dgm:ptLst>
  <dgm:cxnLst>
    <dgm:cxn modelId="{DF66F502-F53D-4484-B2B6-CEC2EED8E6BC}" type="presOf" srcId="{7E1DCA69-AFE0-4271-A7C7-D7E6011DBABD}" destId="{CDB435DB-6A9C-4439-8173-7D61ED5E03AF}" srcOrd="0" destOrd="0" presId="urn:microsoft.com/office/officeart/2005/8/layout/process1"/>
    <dgm:cxn modelId="{1C987132-0437-4D66-9C7F-ECA01FFE3239}" type="presOf" srcId="{3A905EE0-524A-4869-938A-61E40782EB2B}" destId="{375DB1D0-60E4-4B99-BA63-F500CB537B91}" srcOrd="0" destOrd="0" presId="urn:microsoft.com/office/officeart/2005/8/layout/process1"/>
    <dgm:cxn modelId="{47CB2C33-25A5-44BF-B258-20129C65FE14}" type="presOf" srcId="{A7A57F69-E509-41B5-BD18-C2B9A8ED5DAF}" destId="{8F4F4AFE-89FC-4D55-80B5-09A816DA3C7B}" srcOrd="0" destOrd="0" presId="urn:microsoft.com/office/officeart/2005/8/layout/process1"/>
    <dgm:cxn modelId="{70556C66-0212-4866-B240-986521AD0993}" type="presOf" srcId="{367F153F-4C2E-4678-8FF4-88860D4A4630}" destId="{D014D625-A4BE-429F-AB11-C4EE174A8904}" srcOrd="0" destOrd="0" presId="urn:microsoft.com/office/officeart/2005/8/layout/process1"/>
    <dgm:cxn modelId="{7EC07D67-9B6E-4791-8745-D7E33AF3621F}" type="presOf" srcId="{5A91AE02-D1C9-4445-B362-44A8992865F5}" destId="{EC634CD9-B85A-4E92-87A7-563A6A106E71}" srcOrd="1" destOrd="0" presId="urn:microsoft.com/office/officeart/2005/8/layout/process1"/>
    <dgm:cxn modelId="{D4B96F6A-C268-4687-BA43-9E86C9F75AD0}" type="presOf" srcId="{9CE734FD-C83B-4DB1-859C-743C055F51D2}" destId="{755D04AB-346D-4008-BC06-E312894DD525}" srcOrd="1" destOrd="0" presId="urn:microsoft.com/office/officeart/2005/8/layout/process1"/>
    <dgm:cxn modelId="{AAF59C4F-AE45-4620-8C57-492675573A67}" type="presOf" srcId="{9CE734FD-C83B-4DB1-859C-743C055F51D2}" destId="{CC49E9E8-2743-47B7-8F29-C996C0D5E2B7}" srcOrd="0" destOrd="0" presId="urn:microsoft.com/office/officeart/2005/8/layout/process1"/>
    <dgm:cxn modelId="{46509B54-E82E-415D-B584-8075E5507F22}" srcId="{3A905EE0-524A-4869-938A-61E40782EB2B}" destId="{D0A2BD4F-FF14-4182-A536-BAC9018DF92F}" srcOrd="1" destOrd="0" parTransId="{D98A6D7A-B1D8-486B-934D-8B0DE42C2D6B}" sibTransId="{9CE734FD-C83B-4DB1-859C-743C055F51D2}"/>
    <dgm:cxn modelId="{6B381086-BC1F-4F67-96F4-3970B68C4A44}" type="presOf" srcId="{D0A2BD4F-FF14-4182-A536-BAC9018DF92F}" destId="{72515A39-2903-43F1-B4BE-ECECC6DF7920}" srcOrd="0" destOrd="0" presId="urn:microsoft.com/office/officeart/2005/8/layout/process1"/>
    <dgm:cxn modelId="{E2C9599B-EB06-46F6-A76E-FE6BA2CEA4EE}" srcId="{3A905EE0-524A-4869-938A-61E40782EB2B}" destId="{7E1DCA69-AFE0-4271-A7C7-D7E6011DBABD}" srcOrd="4" destOrd="0" parTransId="{3E9E9B00-32AD-43FE-BDC8-EF37D15C9C98}" sibTransId="{54A92F33-A57B-447A-B5B5-D8F12863D132}"/>
    <dgm:cxn modelId="{BC90DABD-24D6-4653-AA32-D1613939EDAE}" type="presOf" srcId="{8CC3F36A-310D-4A51-BF3C-A967B69648FA}" destId="{1EE9A536-200F-46BB-81FC-7E8ACEF90E73}" srcOrd="0" destOrd="0" presId="urn:microsoft.com/office/officeart/2005/8/layout/process1"/>
    <dgm:cxn modelId="{A1C100CD-9D55-4FAE-A4BC-2C2D3EE871E6}" type="presOf" srcId="{5A91AE02-D1C9-4445-B362-44A8992865F5}" destId="{D91333A9-1027-49B6-B0EF-172538F252E0}" srcOrd="0" destOrd="0" presId="urn:microsoft.com/office/officeart/2005/8/layout/process1"/>
    <dgm:cxn modelId="{1AB1FCCD-9664-4A52-909F-1058093727B3}" srcId="{3A905EE0-524A-4869-938A-61E40782EB2B}" destId="{C84D7A5D-C654-4B0C-A782-BC1EC29147B7}" srcOrd="2" destOrd="0" parTransId="{741C70FF-6CB7-4FA6-B377-230AD54CB57F}" sibTransId="{E635E8D1-8FFC-4CB7-8C75-8262457E1631}"/>
    <dgm:cxn modelId="{6018EDD7-CD84-4E07-B896-81C70169D177}" type="presOf" srcId="{A7A57F69-E509-41B5-BD18-C2B9A8ED5DAF}" destId="{1F6C3F0E-279C-4283-8BC2-CEC080565133}" srcOrd="1" destOrd="0" presId="urn:microsoft.com/office/officeart/2005/8/layout/process1"/>
    <dgm:cxn modelId="{AD7BA6E1-0A0F-4CAA-8FF3-08EC1027DA46}" srcId="{3A905EE0-524A-4869-938A-61E40782EB2B}" destId="{8CC3F36A-310D-4A51-BF3C-A967B69648FA}" srcOrd="0" destOrd="0" parTransId="{FFA6CAF7-956E-4EC5-AF8C-BD04ABB3960A}" sibTransId="{A7A57F69-E509-41B5-BD18-C2B9A8ED5DAF}"/>
    <dgm:cxn modelId="{453381E4-62CC-4CF3-9F67-AAE247D0C1B4}" type="presOf" srcId="{E635E8D1-8FFC-4CB7-8C75-8262457E1631}" destId="{1A4D01B3-E1D0-4539-913B-EB8035B9F6AC}" srcOrd="0" destOrd="0" presId="urn:microsoft.com/office/officeart/2005/8/layout/process1"/>
    <dgm:cxn modelId="{BE349CE8-39A5-455C-BA42-80347F17D5B0}" type="presOf" srcId="{E635E8D1-8FFC-4CB7-8C75-8262457E1631}" destId="{F5EE9B23-3C8D-4D33-BCC3-4E4A5DB10DA1}" srcOrd="1" destOrd="0" presId="urn:microsoft.com/office/officeart/2005/8/layout/process1"/>
    <dgm:cxn modelId="{C3513CFE-9896-4FB6-A6DE-9902C0A4D22C}" srcId="{3A905EE0-524A-4869-938A-61E40782EB2B}" destId="{367F153F-4C2E-4678-8FF4-88860D4A4630}" srcOrd="3" destOrd="0" parTransId="{3AA41A01-71BB-4B3B-817A-4D1C8EBCE72A}" sibTransId="{5A91AE02-D1C9-4445-B362-44A8992865F5}"/>
    <dgm:cxn modelId="{0E38B0FE-478E-46C3-BE3A-0D603E5D7BCE}" type="presOf" srcId="{C84D7A5D-C654-4B0C-A782-BC1EC29147B7}" destId="{348FDAA8-86CA-4331-A584-EBC3DAB5639A}" srcOrd="0" destOrd="0" presId="urn:microsoft.com/office/officeart/2005/8/layout/process1"/>
    <dgm:cxn modelId="{22C24A84-B29F-4F63-9B8B-A91F160A1AC2}" type="presParOf" srcId="{375DB1D0-60E4-4B99-BA63-F500CB537B91}" destId="{1EE9A536-200F-46BB-81FC-7E8ACEF90E73}" srcOrd="0" destOrd="0" presId="urn:microsoft.com/office/officeart/2005/8/layout/process1"/>
    <dgm:cxn modelId="{ADDCED53-255C-40EA-8BC3-BB823C087FCA}" type="presParOf" srcId="{375DB1D0-60E4-4B99-BA63-F500CB537B91}" destId="{8F4F4AFE-89FC-4D55-80B5-09A816DA3C7B}" srcOrd="1" destOrd="0" presId="urn:microsoft.com/office/officeart/2005/8/layout/process1"/>
    <dgm:cxn modelId="{2DD1DA18-FA56-4701-AAE4-902E522AE090}" type="presParOf" srcId="{8F4F4AFE-89FC-4D55-80B5-09A816DA3C7B}" destId="{1F6C3F0E-279C-4283-8BC2-CEC080565133}" srcOrd="0" destOrd="0" presId="urn:microsoft.com/office/officeart/2005/8/layout/process1"/>
    <dgm:cxn modelId="{6FB992A5-4F9E-48CB-85AD-1B3A38ACA4A1}" type="presParOf" srcId="{375DB1D0-60E4-4B99-BA63-F500CB537B91}" destId="{72515A39-2903-43F1-B4BE-ECECC6DF7920}" srcOrd="2" destOrd="0" presId="urn:microsoft.com/office/officeart/2005/8/layout/process1"/>
    <dgm:cxn modelId="{B336DA63-4232-4C55-B8A1-8C009C5DC2BA}" type="presParOf" srcId="{375DB1D0-60E4-4B99-BA63-F500CB537B91}" destId="{CC49E9E8-2743-47B7-8F29-C996C0D5E2B7}" srcOrd="3" destOrd="0" presId="urn:microsoft.com/office/officeart/2005/8/layout/process1"/>
    <dgm:cxn modelId="{EDBEEF1B-F5F2-4F5E-8E58-0A45C5FD177C}" type="presParOf" srcId="{CC49E9E8-2743-47B7-8F29-C996C0D5E2B7}" destId="{755D04AB-346D-4008-BC06-E312894DD525}" srcOrd="0" destOrd="0" presId="urn:microsoft.com/office/officeart/2005/8/layout/process1"/>
    <dgm:cxn modelId="{5F4CF9E9-D5F3-40B9-B4D2-7946539C166F}" type="presParOf" srcId="{375DB1D0-60E4-4B99-BA63-F500CB537B91}" destId="{348FDAA8-86CA-4331-A584-EBC3DAB5639A}" srcOrd="4" destOrd="0" presId="urn:microsoft.com/office/officeart/2005/8/layout/process1"/>
    <dgm:cxn modelId="{4062B4D8-64EB-4C5E-9E7E-71B724C61922}" type="presParOf" srcId="{375DB1D0-60E4-4B99-BA63-F500CB537B91}" destId="{1A4D01B3-E1D0-4539-913B-EB8035B9F6AC}" srcOrd="5" destOrd="0" presId="urn:microsoft.com/office/officeart/2005/8/layout/process1"/>
    <dgm:cxn modelId="{98926FAC-0D77-4B2E-91E0-E7FB7919A947}" type="presParOf" srcId="{1A4D01B3-E1D0-4539-913B-EB8035B9F6AC}" destId="{F5EE9B23-3C8D-4D33-BCC3-4E4A5DB10DA1}" srcOrd="0" destOrd="0" presId="urn:microsoft.com/office/officeart/2005/8/layout/process1"/>
    <dgm:cxn modelId="{D695F3BE-EE2E-4E57-9D36-114412C41B4B}" type="presParOf" srcId="{375DB1D0-60E4-4B99-BA63-F500CB537B91}" destId="{D014D625-A4BE-429F-AB11-C4EE174A8904}" srcOrd="6" destOrd="0" presId="urn:microsoft.com/office/officeart/2005/8/layout/process1"/>
    <dgm:cxn modelId="{71AC0B17-CD12-45DE-8117-824B7B8ECBEB}" type="presParOf" srcId="{375DB1D0-60E4-4B99-BA63-F500CB537B91}" destId="{D91333A9-1027-49B6-B0EF-172538F252E0}" srcOrd="7" destOrd="0" presId="urn:microsoft.com/office/officeart/2005/8/layout/process1"/>
    <dgm:cxn modelId="{AD7E68A7-3349-4AD7-BE7C-2BD196A55136}" type="presParOf" srcId="{D91333A9-1027-49B6-B0EF-172538F252E0}" destId="{EC634CD9-B85A-4E92-87A7-563A6A106E71}" srcOrd="0" destOrd="0" presId="urn:microsoft.com/office/officeart/2005/8/layout/process1"/>
    <dgm:cxn modelId="{E979F665-9643-4CB5-A374-A8680EC1865A}" type="presParOf" srcId="{375DB1D0-60E4-4B99-BA63-F500CB537B91}" destId="{CDB435DB-6A9C-4439-8173-7D61ED5E03AF}"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905EE0-524A-4869-938A-61E40782EB2B}" type="doc">
      <dgm:prSet loTypeId="urn:microsoft.com/office/officeart/2005/8/layout/process1" loCatId="process" qsTypeId="urn:microsoft.com/office/officeart/2005/8/quickstyle/simple1" qsCatId="simple" csTypeId="urn:microsoft.com/office/officeart/2005/8/colors/colorful1" csCatId="colorful" phldr="1"/>
      <dgm:spPr/>
    </dgm:pt>
    <dgm:pt modelId="{C84D7A5D-C654-4B0C-A782-BC1EC29147B7}">
      <dgm:prSet phldrT="[Text]" custT="1"/>
      <dgm:spPr/>
      <dgm:t>
        <a:bodyPr/>
        <a:lstStyle/>
        <a:p>
          <a:r>
            <a:rPr lang="en-US" sz="2000" b="1" dirty="0"/>
            <a:t>Data for preliminary figures is reviewed and confirmed</a:t>
          </a:r>
        </a:p>
      </dgm:t>
    </dgm:pt>
    <dgm:pt modelId="{741C70FF-6CB7-4FA6-B377-230AD54CB57F}" type="parTrans" cxnId="{1AB1FCCD-9664-4A52-909F-1058093727B3}">
      <dgm:prSet/>
      <dgm:spPr/>
      <dgm:t>
        <a:bodyPr/>
        <a:lstStyle/>
        <a:p>
          <a:endParaRPr lang="en-US"/>
        </a:p>
      </dgm:t>
    </dgm:pt>
    <dgm:pt modelId="{E635E8D1-8FFC-4CB7-8C75-8262457E1631}" type="sibTrans" cxnId="{1AB1FCCD-9664-4A52-909F-1058093727B3}">
      <dgm:prSet/>
      <dgm:spPr/>
      <dgm:t>
        <a:bodyPr/>
        <a:lstStyle/>
        <a:p>
          <a:endParaRPr lang="en-US"/>
        </a:p>
      </dgm:t>
    </dgm:pt>
    <dgm:pt modelId="{C0DC9BE4-5376-4D43-83A3-552ACC6365FC}">
      <dgm:prSet phldrT="[Text]" custT="1"/>
      <dgm:spPr/>
      <dgm:t>
        <a:bodyPr/>
        <a:lstStyle/>
        <a:p>
          <a:r>
            <a:rPr lang="en-US" sz="2000" b="1" dirty="0"/>
            <a:t>Extract current data from Banner. Test data using MIS server. If needed, make mods or submit MIS </a:t>
          </a:r>
          <a:r>
            <a:rPr lang="en-US" sz="2000" b="1"/>
            <a:t>SI update</a:t>
          </a:r>
          <a:endParaRPr lang="en-US" sz="2000" b="1" dirty="0"/>
        </a:p>
      </dgm:t>
    </dgm:pt>
    <dgm:pt modelId="{3CB815DF-A90F-4FB4-89D7-648619C839A8}" type="parTrans" cxnId="{B1E5E80B-07CD-402B-9ACF-AC1D62761C43}">
      <dgm:prSet/>
      <dgm:spPr/>
      <dgm:t>
        <a:bodyPr/>
        <a:lstStyle/>
        <a:p>
          <a:endParaRPr lang="en-US"/>
        </a:p>
      </dgm:t>
    </dgm:pt>
    <dgm:pt modelId="{549B0D0F-E78D-48DB-BCD5-67CFCCAC3943}" type="sibTrans" cxnId="{B1E5E80B-07CD-402B-9ACF-AC1D62761C43}">
      <dgm:prSet/>
      <dgm:spPr/>
      <dgm:t>
        <a:bodyPr/>
        <a:lstStyle/>
        <a:p>
          <a:endParaRPr lang="en-US"/>
        </a:p>
      </dgm:t>
    </dgm:pt>
    <dgm:pt modelId="{9258270B-2484-4432-8997-020656A1FB41}">
      <dgm:prSet custT="1"/>
      <dgm:spPr/>
      <dgm:t>
        <a:bodyPr/>
        <a:lstStyle/>
        <a:p>
          <a:r>
            <a:rPr lang="en-US" sz="2000" b="1" dirty="0"/>
            <a:t>Data in FHDA-MIS code crosswalk is reviewed and confirmed  </a:t>
          </a:r>
        </a:p>
      </dgm:t>
    </dgm:pt>
    <dgm:pt modelId="{9E3CD24F-45AB-485C-AA59-D10D8A6EC3B2}" type="parTrans" cxnId="{F1836CA1-B1CD-4B73-AB79-D767B10B1A05}">
      <dgm:prSet/>
      <dgm:spPr/>
      <dgm:t>
        <a:bodyPr/>
        <a:lstStyle/>
        <a:p>
          <a:endParaRPr lang="en-US"/>
        </a:p>
      </dgm:t>
    </dgm:pt>
    <dgm:pt modelId="{7606C8E9-10BA-4F25-8C17-D5B4CAFD4882}" type="sibTrans" cxnId="{F1836CA1-B1CD-4B73-AB79-D767B10B1A05}">
      <dgm:prSet/>
      <dgm:spPr/>
      <dgm:t>
        <a:bodyPr/>
        <a:lstStyle/>
        <a:p>
          <a:endParaRPr lang="en-US"/>
        </a:p>
      </dgm:t>
    </dgm:pt>
    <dgm:pt modelId="{F3A39E54-61DC-4D54-ACBB-944CFF095C53}">
      <dgm:prSet phldrT="[Text]" custT="1"/>
      <dgm:spPr/>
      <dgm:t>
        <a:bodyPr/>
        <a:lstStyle/>
        <a:p>
          <a:r>
            <a:rPr lang="en-US" sz="2000" b="1" dirty="0"/>
            <a:t>Submit SF &amp; FA</a:t>
          </a:r>
        </a:p>
      </dgm:t>
    </dgm:pt>
    <dgm:pt modelId="{A460F20C-B03A-4C02-970C-87D96B5F8828}" type="parTrans" cxnId="{793D7828-8869-4A67-8318-B6454CAF6A54}">
      <dgm:prSet/>
      <dgm:spPr/>
    </dgm:pt>
    <dgm:pt modelId="{AB0DF7A5-EDA3-42DF-8004-76A0F1DAE745}" type="sibTrans" cxnId="{793D7828-8869-4A67-8318-B6454CAF6A54}">
      <dgm:prSet/>
      <dgm:spPr/>
      <dgm:t>
        <a:bodyPr/>
        <a:lstStyle/>
        <a:p>
          <a:endParaRPr lang="en-US"/>
        </a:p>
      </dgm:t>
    </dgm:pt>
    <dgm:pt modelId="{3F79D8B6-EDE9-403F-9B76-550B3FCAD9D1}">
      <dgm:prSet phldrT="[Text]" custT="1"/>
      <dgm:spPr/>
      <dgm:t>
        <a:bodyPr/>
        <a:lstStyle/>
        <a:p>
          <a:r>
            <a:rPr lang="en-US" sz="2000" b="1" dirty="0"/>
            <a:t>Create and post submission report at the FHDA IRP MIS website</a:t>
          </a:r>
        </a:p>
      </dgm:t>
    </dgm:pt>
    <dgm:pt modelId="{7DDD93A2-5BD3-4E9B-8DDF-46468CDCB968}" type="parTrans" cxnId="{87D5C973-0558-4B8F-8036-71A6C650B541}">
      <dgm:prSet/>
      <dgm:spPr/>
    </dgm:pt>
    <dgm:pt modelId="{4A0013B5-19DD-4ED8-9EC4-95AF389F9BF6}" type="sibTrans" cxnId="{87D5C973-0558-4B8F-8036-71A6C650B541}">
      <dgm:prSet/>
      <dgm:spPr/>
    </dgm:pt>
    <dgm:pt modelId="{375DB1D0-60E4-4B99-BA63-F500CB537B91}" type="pres">
      <dgm:prSet presAssocID="{3A905EE0-524A-4869-938A-61E40782EB2B}" presName="Name0" presStyleCnt="0">
        <dgm:presLayoutVars>
          <dgm:dir/>
          <dgm:resizeHandles val="exact"/>
        </dgm:presLayoutVars>
      </dgm:prSet>
      <dgm:spPr/>
    </dgm:pt>
    <dgm:pt modelId="{3A7B9A6A-9996-4391-8052-DEB8C5015E1A}" type="pres">
      <dgm:prSet presAssocID="{9258270B-2484-4432-8997-020656A1FB41}" presName="node" presStyleLbl="node1" presStyleIdx="0" presStyleCnt="5">
        <dgm:presLayoutVars>
          <dgm:bulletEnabled val="1"/>
        </dgm:presLayoutVars>
      </dgm:prSet>
      <dgm:spPr/>
    </dgm:pt>
    <dgm:pt modelId="{3B3E982D-04E9-460F-B45A-408AE54D025D}" type="pres">
      <dgm:prSet presAssocID="{7606C8E9-10BA-4F25-8C17-D5B4CAFD4882}" presName="sibTrans" presStyleLbl="sibTrans2D1" presStyleIdx="0" presStyleCnt="4"/>
      <dgm:spPr/>
    </dgm:pt>
    <dgm:pt modelId="{0982A16A-2189-44E4-86CA-2487A98CD110}" type="pres">
      <dgm:prSet presAssocID="{7606C8E9-10BA-4F25-8C17-D5B4CAFD4882}" presName="connectorText" presStyleLbl="sibTrans2D1" presStyleIdx="0" presStyleCnt="4"/>
      <dgm:spPr/>
    </dgm:pt>
    <dgm:pt modelId="{348FDAA8-86CA-4331-A584-EBC3DAB5639A}" type="pres">
      <dgm:prSet presAssocID="{C84D7A5D-C654-4B0C-A782-BC1EC29147B7}" presName="node" presStyleLbl="node1" presStyleIdx="1" presStyleCnt="5">
        <dgm:presLayoutVars>
          <dgm:bulletEnabled val="1"/>
        </dgm:presLayoutVars>
      </dgm:prSet>
      <dgm:spPr/>
    </dgm:pt>
    <dgm:pt modelId="{1A4D01B3-E1D0-4539-913B-EB8035B9F6AC}" type="pres">
      <dgm:prSet presAssocID="{E635E8D1-8FFC-4CB7-8C75-8262457E1631}" presName="sibTrans" presStyleLbl="sibTrans2D1" presStyleIdx="1" presStyleCnt="4"/>
      <dgm:spPr/>
    </dgm:pt>
    <dgm:pt modelId="{F5EE9B23-3C8D-4D33-BCC3-4E4A5DB10DA1}" type="pres">
      <dgm:prSet presAssocID="{E635E8D1-8FFC-4CB7-8C75-8262457E1631}" presName="connectorText" presStyleLbl="sibTrans2D1" presStyleIdx="1" presStyleCnt="4"/>
      <dgm:spPr/>
    </dgm:pt>
    <dgm:pt modelId="{1B61C971-7AE8-40EA-B88C-58B5663CEB97}" type="pres">
      <dgm:prSet presAssocID="{C0DC9BE4-5376-4D43-83A3-552ACC6365FC}" presName="node" presStyleLbl="node1" presStyleIdx="2" presStyleCnt="5">
        <dgm:presLayoutVars>
          <dgm:bulletEnabled val="1"/>
        </dgm:presLayoutVars>
      </dgm:prSet>
      <dgm:spPr/>
    </dgm:pt>
    <dgm:pt modelId="{6557BDA9-B116-47FF-8860-49FFADD1DFBA}" type="pres">
      <dgm:prSet presAssocID="{549B0D0F-E78D-48DB-BCD5-67CFCCAC3943}" presName="sibTrans" presStyleLbl="sibTrans2D1" presStyleIdx="2" presStyleCnt="4"/>
      <dgm:spPr/>
    </dgm:pt>
    <dgm:pt modelId="{84178860-A288-47CD-A12C-8203EF9AF3A3}" type="pres">
      <dgm:prSet presAssocID="{549B0D0F-E78D-48DB-BCD5-67CFCCAC3943}" presName="connectorText" presStyleLbl="sibTrans2D1" presStyleIdx="2" presStyleCnt="4"/>
      <dgm:spPr/>
    </dgm:pt>
    <dgm:pt modelId="{BD5B5217-2184-4E71-859E-15A42A696155}" type="pres">
      <dgm:prSet presAssocID="{F3A39E54-61DC-4D54-ACBB-944CFF095C53}" presName="node" presStyleLbl="node1" presStyleIdx="3" presStyleCnt="5">
        <dgm:presLayoutVars>
          <dgm:bulletEnabled val="1"/>
        </dgm:presLayoutVars>
      </dgm:prSet>
      <dgm:spPr/>
    </dgm:pt>
    <dgm:pt modelId="{DC303DAC-EC41-4795-81F0-92571D3D5E2E}" type="pres">
      <dgm:prSet presAssocID="{AB0DF7A5-EDA3-42DF-8004-76A0F1DAE745}" presName="sibTrans" presStyleLbl="sibTrans2D1" presStyleIdx="3" presStyleCnt="4"/>
      <dgm:spPr/>
    </dgm:pt>
    <dgm:pt modelId="{92713913-9AD6-4476-9FCE-6695E868CC8E}" type="pres">
      <dgm:prSet presAssocID="{AB0DF7A5-EDA3-42DF-8004-76A0F1DAE745}" presName="connectorText" presStyleLbl="sibTrans2D1" presStyleIdx="3" presStyleCnt="4"/>
      <dgm:spPr/>
    </dgm:pt>
    <dgm:pt modelId="{96DB591A-3ED3-48BF-A043-896CBBF2AAE8}" type="pres">
      <dgm:prSet presAssocID="{3F79D8B6-EDE9-403F-9B76-550B3FCAD9D1}" presName="node" presStyleLbl="node1" presStyleIdx="4" presStyleCnt="5">
        <dgm:presLayoutVars>
          <dgm:bulletEnabled val="1"/>
        </dgm:presLayoutVars>
      </dgm:prSet>
      <dgm:spPr/>
    </dgm:pt>
  </dgm:ptLst>
  <dgm:cxnLst>
    <dgm:cxn modelId="{45F63E06-473C-4504-AD7F-62D8AB0E556D}" type="presOf" srcId="{549B0D0F-E78D-48DB-BCD5-67CFCCAC3943}" destId="{84178860-A288-47CD-A12C-8203EF9AF3A3}" srcOrd="1" destOrd="0" presId="urn:microsoft.com/office/officeart/2005/8/layout/process1"/>
    <dgm:cxn modelId="{9577D608-299D-4F67-B221-EE640EC2C891}" type="presOf" srcId="{C0DC9BE4-5376-4D43-83A3-552ACC6365FC}" destId="{1B61C971-7AE8-40EA-B88C-58B5663CEB97}" srcOrd="0" destOrd="0" presId="urn:microsoft.com/office/officeart/2005/8/layout/process1"/>
    <dgm:cxn modelId="{B1E5E80B-07CD-402B-9ACF-AC1D62761C43}" srcId="{3A905EE0-524A-4869-938A-61E40782EB2B}" destId="{C0DC9BE4-5376-4D43-83A3-552ACC6365FC}" srcOrd="2" destOrd="0" parTransId="{3CB815DF-A90F-4FB4-89D7-648619C839A8}" sibTransId="{549B0D0F-E78D-48DB-BCD5-67CFCCAC3943}"/>
    <dgm:cxn modelId="{0F3B5421-505A-403F-9470-4A2C29A86187}" type="presOf" srcId="{F3A39E54-61DC-4D54-ACBB-944CFF095C53}" destId="{BD5B5217-2184-4E71-859E-15A42A696155}" srcOrd="0" destOrd="0" presId="urn:microsoft.com/office/officeart/2005/8/layout/process1"/>
    <dgm:cxn modelId="{67F3C823-FEDC-444C-889D-0F15CB42744C}" type="presOf" srcId="{9258270B-2484-4432-8997-020656A1FB41}" destId="{3A7B9A6A-9996-4391-8052-DEB8C5015E1A}" srcOrd="0" destOrd="0" presId="urn:microsoft.com/office/officeart/2005/8/layout/process1"/>
    <dgm:cxn modelId="{793D7828-8869-4A67-8318-B6454CAF6A54}" srcId="{3A905EE0-524A-4869-938A-61E40782EB2B}" destId="{F3A39E54-61DC-4D54-ACBB-944CFF095C53}" srcOrd="3" destOrd="0" parTransId="{A460F20C-B03A-4C02-970C-87D96B5F8828}" sibTransId="{AB0DF7A5-EDA3-42DF-8004-76A0F1DAE745}"/>
    <dgm:cxn modelId="{1C987132-0437-4D66-9C7F-ECA01FFE3239}" type="presOf" srcId="{3A905EE0-524A-4869-938A-61E40782EB2B}" destId="{375DB1D0-60E4-4B99-BA63-F500CB537B91}" srcOrd="0" destOrd="0" presId="urn:microsoft.com/office/officeart/2005/8/layout/process1"/>
    <dgm:cxn modelId="{241FCB5C-6687-4655-845C-C74736540852}" type="presOf" srcId="{3F79D8B6-EDE9-403F-9B76-550B3FCAD9D1}" destId="{96DB591A-3ED3-48BF-A043-896CBBF2AAE8}" srcOrd="0" destOrd="0" presId="urn:microsoft.com/office/officeart/2005/8/layout/process1"/>
    <dgm:cxn modelId="{87D5C973-0558-4B8F-8036-71A6C650B541}" srcId="{3A905EE0-524A-4869-938A-61E40782EB2B}" destId="{3F79D8B6-EDE9-403F-9B76-550B3FCAD9D1}" srcOrd="4" destOrd="0" parTransId="{7DDD93A2-5BD3-4E9B-8DDF-46468CDCB968}" sibTransId="{4A0013B5-19DD-4ED8-9EC4-95AF389F9BF6}"/>
    <dgm:cxn modelId="{9F460E9A-BF17-4273-8FC9-0104009147CF}" type="presOf" srcId="{549B0D0F-E78D-48DB-BCD5-67CFCCAC3943}" destId="{6557BDA9-B116-47FF-8860-49FFADD1DFBA}" srcOrd="0" destOrd="0" presId="urn:microsoft.com/office/officeart/2005/8/layout/process1"/>
    <dgm:cxn modelId="{F1836CA1-B1CD-4B73-AB79-D767B10B1A05}" srcId="{3A905EE0-524A-4869-938A-61E40782EB2B}" destId="{9258270B-2484-4432-8997-020656A1FB41}" srcOrd="0" destOrd="0" parTransId="{9E3CD24F-45AB-485C-AA59-D10D8A6EC3B2}" sibTransId="{7606C8E9-10BA-4F25-8C17-D5B4CAFD4882}"/>
    <dgm:cxn modelId="{AC476CA8-8D15-4402-A057-B01F6C8F8325}" type="presOf" srcId="{AB0DF7A5-EDA3-42DF-8004-76A0F1DAE745}" destId="{92713913-9AD6-4476-9FCE-6695E868CC8E}" srcOrd="1" destOrd="0" presId="urn:microsoft.com/office/officeart/2005/8/layout/process1"/>
    <dgm:cxn modelId="{907887C2-6C29-4C63-B256-2CD61CB48415}" type="presOf" srcId="{AB0DF7A5-EDA3-42DF-8004-76A0F1DAE745}" destId="{DC303DAC-EC41-4795-81F0-92571D3D5E2E}" srcOrd="0" destOrd="0" presId="urn:microsoft.com/office/officeart/2005/8/layout/process1"/>
    <dgm:cxn modelId="{1AB1FCCD-9664-4A52-909F-1058093727B3}" srcId="{3A905EE0-524A-4869-938A-61E40782EB2B}" destId="{C84D7A5D-C654-4B0C-A782-BC1EC29147B7}" srcOrd="1" destOrd="0" parTransId="{741C70FF-6CB7-4FA6-B377-230AD54CB57F}" sibTransId="{E635E8D1-8FFC-4CB7-8C75-8262457E1631}"/>
    <dgm:cxn modelId="{A443A2D5-0F6A-428B-8C73-5CEBA50B9E17}" type="presOf" srcId="{7606C8E9-10BA-4F25-8C17-D5B4CAFD4882}" destId="{3B3E982D-04E9-460F-B45A-408AE54D025D}" srcOrd="0" destOrd="0" presId="urn:microsoft.com/office/officeart/2005/8/layout/process1"/>
    <dgm:cxn modelId="{A83011D7-98B0-470F-B96F-15979CC28A1E}" type="presOf" srcId="{7606C8E9-10BA-4F25-8C17-D5B4CAFD4882}" destId="{0982A16A-2189-44E4-86CA-2487A98CD110}" srcOrd="1" destOrd="0" presId="urn:microsoft.com/office/officeart/2005/8/layout/process1"/>
    <dgm:cxn modelId="{453381E4-62CC-4CF3-9F67-AAE247D0C1B4}" type="presOf" srcId="{E635E8D1-8FFC-4CB7-8C75-8262457E1631}" destId="{1A4D01B3-E1D0-4539-913B-EB8035B9F6AC}" srcOrd="0" destOrd="0" presId="urn:microsoft.com/office/officeart/2005/8/layout/process1"/>
    <dgm:cxn modelId="{BE349CE8-39A5-455C-BA42-80347F17D5B0}" type="presOf" srcId="{E635E8D1-8FFC-4CB7-8C75-8262457E1631}" destId="{F5EE9B23-3C8D-4D33-BCC3-4E4A5DB10DA1}" srcOrd="1" destOrd="0" presId="urn:microsoft.com/office/officeart/2005/8/layout/process1"/>
    <dgm:cxn modelId="{0E38B0FE-478E-46C3-BE3A-0D603E5D7BCE}" type="presOf" srcId="{C84D7A5D-C654-4B0C-A782-BC1EC29147B7}" destId="{348FDAA8-86CA-4331-A584-EBC3DAB5639A}" srcOrd="0" destOrd="0" presId="urn:microsoft.com/office/officeart/2005/8/layout/process1"/>
    <dgm:cxn modelId="{45C64464-626B-470B-96A5-401DADEC2198}" type="presParOf" srcId="{375DB1D0-60E4-4B99-BA63-F500CB537B91}" destId="{3A7B9A6A-9996-4391-8052-DEB8C5015E1A}" srcOrd="0" destOrd="0" presId="urn:microsoft.com/office/officeart/2005/8/layout/process1"/>
    <dgm:cxn modelId="{2FBE61B3-C551-43DE-AEF6-2A15B317D380}" type="presParOf" srcId="{375DB1D0-60E4-4B99-BA63-F500CB537B91}" destId="{3B3E982D-04E9-460F-B45A-408AE54D025D}" srcOrd="1" destOrd="0" presId="urn:microsoft.com/office/officeart/2005/8/layout/process1"/>
    <dgm:cxn modelId="{8EA7C973-33E5-40FC-A471-E171D13376AD}" type="presParOf" srcId="{3B3E982D-04E9-460F-B45A-408AE54D025D}" destId="{0982A16A-2189-44E4-86CA-2487A98CD110}" srcOrd="0" destOrd="0" presId="urn:microsoft.com/office/officeart/2005/8/layout/process1"/>
    <dgm:cxn modelId="{5F4CF9E9-D5F3-40B9-B4D2-7946539C166F}" type="presParOf" srcId="{375DB1D0-60E4-4B99-BA63-F500CB537B91}" destId="{348FDAA8-86CA-4331-A584-EBC3DAB5639A}" srcOrd="2" destOrd="0" presId="urn:microsoft.com/office/officeart/2005/8/layout/process1"/>
    <dgm:cxn modelId="{4062B4D8-64EB-4C5E-9E7E-71B724C61922}" type="presParOf" srcId="{375DB1D0-60E4-4B99-BA63-F500CB537B91}" destId="{1A4D01B3-E1D0-4539-913B-EB8035B9F6AC}" srcOrd="3" destOrd="0" presId="urn:microsoft.com/office/officeart/2005/8/layout/process1"/>
    <dgm:cxn modelId="{98926FAC-0D77-4B2E-91E0-E7FB7919A947}" type="presParOf" srcId="{1A4D01B3-E1D0-4539-913B-EB8035B9F6AC}" destId="{F5EE9B23-3C8D-4D33-BCC3-4E4A5DB10DA1}" srcOrd="0" destOrd="0" presId="urn:microsoft.com/office/officeart/2005/8/layout/process1"/>
    <dgm:cxn modelId="{896A46B4-4F48-4D94-9A43-29110635B7E3}" type="presParOf" srcId="{375DB1D0-60E4-4B99-BA63-F500CB537B91}" destId="{1B61C971-7AE8-40EA-B88C-58B5663CEB97}" srcOrd="4" destOrd="0" presId="urn:microsoft.com/office/officeart/2005/8/layout/process1"/>
    <dgm:cxn modelId="{2CC574E3-92CC-44C6-958C-EA9F205453BA}" type="presParOf" srcId="{375DB1D0-60E4-4B99-BA63-F500CB537B91}" destId="{6557BDA9-B116-47FF-8860-49FFADD1DFBA}" srcOrd="5" destOrd="0" presId="urn:microsoft.com/office/officeart/2005/8/layout/process1"/>
    <dgm:cxn modelId="{56D4888D-CD85-4C29-8B7A-6FA497053A3E}" type="presParOf" srcId="{6557BDA9-B116-47FF-8860-49FFADD1DFBA}" destId="{84178860-A288-47CD-A12C-8203EF9AF3A3}" srcOrd="0" destOrd="0" presId="urn:microsoft.com/office/officeart/2005/8/layout/process1"/>
    <dgm:cxn modelId="{757DD4D4-F801-474B-A967-DAD53A326D98}" type="presParOf" srcId="{375DB1D0-60E4-4B99-BA63-F500CB537B91}" destId="{BD5B5217-2184-4E71-859E-15A42A696155}" srcOrd="6" destOrd="0" presId="urn:microsoft.com/office/officeart/2005/8/layout/process1"/>
    <dgm:cxn modelId="{69CE1524-3BB1-4FF7-9C09-49ECB25B94A4}" type="presParOf" srcId="{375DB1D0-60E4-4B99-BA63-F500CB537B91}" destId="{DC303DAC-EC41-4795-81F0-92571D3D5E2E}" srcOrd="7" destOrd="0" presId="urn:microsoft.com/office/officeart/2005/8/layout/process1"/>
    <dgm:cxn modelId="{CAE440C1-C1C1-4581-9A45-65872A34B18D}" type="presParOf" srcId="{DC303DAC-EC41-4795-81F0-92571D3D5E2E}" destId="{92713913-9AD6-4476-9FCE-6695E868CC8E}" srcOrd="0" destOrd="0" presId="urn:microsoft.com/office/officeart/2005/8/layout/process1"/>
    <dgm:cxn modelId="{98CE87A3-265F-4B57-A4D4-F8BBBFAE117B}" type="presParOf" srcId="{375DB1D0-60E4-4B99-BA63-F500CB537B91}" destId="{96DB591A-3ED3-48BF-A043-896CBBF2AAE8}"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AC41F-91B7-4752-A296-5E000881BEF2}">
      <dsp:nvSpPr>
        <dsp:cNvPr id="0" name=""/>
        <dsp:cNvSpPr/>
      </dsp:nvSpPr>
      <dsp:spPr>
        <a:xfrm>
          <a:off x="8050334" y="965600"/>
          <a:ext cx="2420438" cy="242056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49A84C-1902-4CD9-85FA-97898E0C2F67}">
      <dsp:nvSpPr>
        <dsp:cNvPr id="0" name=""/>
        <dsp:cNvSpPr/>
      </dsp:nvSpPr>
      <dsp:spPr>
        <a:xfrm>
          <a:off x="8131292" y="1046299"/>
          <a:ext cx="2259560" cy="2259163"/>
        </a:xfrm>
        <a:prstGeom prst="ellipse">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MIS SF</a:t>
          </a:r>
        </a:p>
      </dsp:txBody>
      <dsp:txXfrm>
        <a:off x="8454086" y="1369097"/>
        <a:ext cx="1613971" cy="1613566"/>
      </dsp:txXfrm>
    </dsp:sp>
    <dsp:sp modelId="{B09E0C4A-7E3F-4CCF-8CAB-10C726B5B202}">
      <dsp:nvSpPr>
        <dsp:cNvPr id="0" name=""/>
        <dsp:cNvSpPr/>
      </dsp:nvSpPr>
      <dsp:spPr>
        <a:xfrm rot="2700000">
          <a:off x="5538538" y="965429"/>
          <a:ext cx="2420478" cy="2420478"/>
        </a:xfrm>
        <a:prstGeom prst="teardrop">
          <a:avLst>
            <a:gd name="adj" fmla="val 1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6E86FA-C550-4F1F-B09B-C73D4971B5AF}">
      <dsp:nvSpPr>
        <dsp:cNvPr id="0" name=""/>
        <dsp:cNvSpPr/>
      </dsp:nvSpPr>
      <dsp:spPr>
        <a:xfrm>
          <a:off x="5629895" y="1046299"/>
          <a:ext cx="2259560" cy="2259163"/>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Banner</a:t>
          </a:r>
        </a:p>
      </dsp:txBody>
      <dsp:txXfrm>
        <a:off x="5952690" y="1369097"/>
        <a:ext cx="1613971" cy="1613566"/>
      </dsp:txXfrm>
    </dsp:sp>
    <dsp:sp modelId="{9ECD7A88-E3CE-4F16-B97D-280F9494745B}">
      <dsp:nvSpPr>
        <dsp:cNvPr id="0" name=""/>
        <dsp:cNvSpPr/>
      </dsp:nvSpPr>
      <dsp:spPr>
        <a:xfrm rot="2700000">
          <a:off x="3047521" y="965429"/>
          <a:ext cx="2420478" cy="2420478"/>
        </a:xfrm>
        <a:prstGeom prst="teardrop">
          <a:avLst>
            <a:gd name="adj" fmla="val 1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CE74E8-E497-4A97-870C-304A877A8513}">
      <dsp:nvSpPr>
        <dsp:cNvPr id="0" name=""/>
        <dsp:cNvSpPr/>
      </dsp:nvSpPr>
      <dsp:spPr>
        <a:xfrm>
          <a:off x="3128499" y="1046299"/>
          <a:ext cx="2259560" cy="2259163"/>
        </a:xfrm>
        <a:prstGeom prst="ellipse">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California College Promise Grant Application (when FAFSA is not available)</a:t>
          </a:r>
        </a:p>
      </dsp:txBody>
      <dsp:txXfrm>
        <a:off x="3451293" y="1369097"/>
        <a:ext cx="1613971" cy="1613566"/>
      </dsp:txXfrm>
    </dsp:sp>
    <dsp:sp modelId="{4157D08C-CA9A-4000-BCF7-785DD358538B}">
      <dsp:nvSpPr>
        <dsp:cNvPr id="0" name=""/>
        <dsp:cNvSpPr/>
      </dsp:nvSpPr>
      <dsp:spPr>
        <a:xfrm rot="2700000">
          <a:off x="546124" y="965429"/>
          <a:ext cx="2420478" cy="2420478"/>
        </a:xfrm>
        <a:prstGeom prst="teardrop">
          <a:avLst>
            <a:gd name="adj" fmla="val 10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AC8562-61BA-49F5-9CA5-4B4BE5EA1EF7}">
      <dsp:nvSpPr>
        <dsp:cNvPr id="0" name=""/>
        <dsp:cNvSpPr/>
      </dsp:nvSpPr>
      <dsp:spPr>
        <a:xfrm>
          <a:off x="627102" y="1046299"/>
          <a:ext cx="2259560" cy="2259163"/>
        </a:xfrm>
        <a:prstGeom prst="ellipse">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FAFSA</a:t>
          </a:r>
        </a:p>
      </dsp:txBody>
      <dsp:txXfrm>
        <a:off x="949896" y="1369097"/>
        <a:ext cx="1613971" cy="1613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5FE98-676D-46F5-BB94-2852BCFD01D1}">
      <dsp:nvSpPr>
        <dsp:cNvPr id="0" name=""/>
        <dsp:cNvSpPr/>
      </dsp:nvSpPr>
      <dsp:spPr>
        <a:xfrm>
          <a:off x="1" y="48654"/>
          <a:ext cx="2795773" cy="17753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B17B33-0568-496C-952E-C672C7BC9743}">
      <dsp:nvSpPr>
        <dsp:cNvPr id="0" name=""/>
        <dsp:cNvSpPr/>
      </dsp:nvSpPr>
      <dsp:spPr>
        <a:xfrm>
          <a:off x="310643" y="343763"/>
          <a:ext cx="2795773" cy="17753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Banner FAFSA/CCPG</a:t>
          </a:r>
        </a:p>
      </dsp:txBody>
      <dsp:txXfrm>
        <a:off x="362640" y="395760"/>
        <a:ext cx="2691779" cy="1671322"/>
      </dsp:txXfrm>
    </dsp:sp>
    <dsp:sp modelId="{D5C89AF2-0004-4B4D-8510-41A730D0853A}">
      <dsp:nvSpPr>
        <dsp:cNvPr id="0" name=""/>
        <dsp:cNvSpPr/>
      </dsp:nvSpPr>
      <dsp:spPr>
        <a:xfrm>
          <a:off x="3995867" y="188176"/>
          <a:ext cx="1845014" cy="1387977"/>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7B0A71-FEE2-44E7-AF2F-30103F6E0415}">
      <dsp:nvSpPr>
        <dsp:cNvPr id="0" name=""/>
        <dsp:cNvSpPr/>
      </dsp:nvSpPr>
      <dsp:spPr>
        <a:xfrm>
          <a:off x="4306508" y="483286"/>
          <a:ext cx="1845014" cy="13879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SQL</a:t>
          </a:r>
        </a:p>
        <a:p>
          <a:pPr marL="0" lvl="0" indent="0" algn="ctr" defTabSz="1377950">
            <a:lnSpc>
              <a:spcPct val="90000"/>
            </a:lnSpc>
            <a:spcBef>
              <a:spcPct val="0"/>
            </a:spcBef>
            <a:spcAft>
              <a:spcPct val="35000"/>
            </a:spcAft>
            <a:buNone/>
          </a:pPr>
          <a:r>
            <a:rPr lang="en-US" sz="3100" kern="1200" dirty="0"/>
            <a:t>SF Views</a:t>
          </a:r>
        </a:p>
      </dsp:txBody>
      <dsp:txXfrm>
        <a:off x="4347160" y="523938"/>
        <a:ext cx="1763710" cy="1306673"/>
      </dsp:txXfrm>
    </dsp:sp>
    <dsp:sp modelId="{F565FD2F-A0E7-4288-AE5D-2A428AC2F12C}">
      <dsp:nvSpPr>
        <dsp:cNvPr id="0" name=""/>
        <dsp:cNvSpPr/>
      </dsp:nvSpPr>
      <dsp:spPr>
        <a:xfrm>
          <a:off x="7195552" y="196591"/>
          <a:ext cx="1845014" cy="1387977"/>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C87E36-78A3-4D77-85C4-5DBEDE098F6B}">
      <dsp:nvSpPr>
        <dsp:cNvPr id="0" name=""/>
        <dsp:cNvSpPr/>
      </dsp:nvSpPr>
      <dsp:spPr>
        <a:xfrm>
          <a:off x="7506193" y="491701"/>
          <a:ext cx="1845014" cy="13879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SAS</a:t>
          </a:r>
        </a:p>
      </dsp:txBody>
      <dsp:txXfrm>
        <a:off x="7546845" y="532353"/>
        <a:ext cx="1763710" cy="1306673"/>
      </dsp:txXfrm>
    </dsp:sp>
    <dsp:sp modelId="{A645DAFA-A524-47BA-AF80-C20F7D4109A7}">
      <dsp:nvSpPr>
        <dsp:cNvPr id="0" name=""/>
        <dsp:cNvSpPr/>
      </dsp:nvSpPr>
      <dsp:spPr>
        <a:xfrm>
          <a:off x="7195530" y="2535428"/>
          <a:ext cx="1845014" cy="1387977"/>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9E4A4B-4EBB-40A2-8834-F8C4E5636660}">
      <dsp:nvSpPr>
        <dsp:cNvPr id="0" name=""/>
        <dsp:cNvSpPr/>
      </dsp:nvSpPr>
      <dsp:spPr>
        <a:xfrm>
          <a:off x="7506171" y="2830538"/>
          <a:ext cx="1845014" cy="13879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MIS SF</a:t>
          </a:r>
        </a:p>
      </dsp:txBody>
      <dsp:txXfrm>
        <a:off x="7546823" y="2871190"/>
        <a:ext cx="1763710" cy="13066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41689A-3013-460D-B6D3-1BAF9015994F}">
      <dsp:nvSpPr>
        <dsp:cNvPr id="0" name=""/>
        <dsp:cNvSpPr/>
      </dsp:nvSpPr>
      <dsp:spPr>
        <a:xfrm>
          <a:off x="97043" y="2718"/>
          <a:ext cx="2716187" cy="162971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Banner-Student Account</a:t>
          </a:r>
        </a:p>
      </dsp:txBody>
      <dsp:txXfrm>
        <a:off x="144776" y="50451"/>
        <a:ext cx="2620721" cy="1534246"/>
      </dsp:txXfrm>
    </dsp:sp>
    <dsp:sp modelId="{C6BBE656-66FF-46E1-BDD3-DD53E57D9CAF}">
      <dsp:nvSpPr>
        <dsp:cNvPr id="0" name=""/>
        <dsp:cNvSpPr/>
      </dsp:nvSpPr>
      <dsp:spPr>
        <a:xfrm>
          <a:off x="3046654" y="730335"/>
          <a:ext cx="332305" cy="33230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5400000">
        <a:off x="3063268" y="780182"/>
        <a:ext cx="199385" cy="232614"/>
      </dsp:txXfrm>
    </dsp:sp>
    <dsp:sp modelId="{C92209FC-DA5A-4EC5-98BE-F5FEF2F91D5A}">
      <dsp:nvSpPr>
        <dsp:cNvPr id="0" name=""/>
        <dsp:cNvSpPr/>
      </dsp:nvSpPr>
      <dsp:spPr>
        <a:xfrm>
          <a:off x="201154" y="2112952"/>
          <a:ext cx="2716187" cy="1629712"/>
        </a:xfrm>
        <a:prstGeom prst="roundRect">
          <a:avLst>
            <a:gd name="adj" fmla="val 10000"/>
          </a:avLst>
        </a:prstGeom>
        <a:solidFill>
          <a:schemeClr val="tx2"/>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Banner- Financial Aid</a:t>
          </a:r>
        </a:p>
      </dsp:txBody>
      <dsp:txXfrm>
        <a:off x="248887" y="2160685"/>
        <a:ext cx="2620721" cy="1534246"/>
      </dsp:txXfrm>
    </dsp:sp>
    <dsp:sp modelId="{06A5EED1-034F-47A0-9A29-7EF8517FA582}">
      <dsp:nvSpPr>
        <dsp:cNvPr id="0" name=""/>
        <dsp:cNvSpPr/>
      </dsp:nvSpPr>
      <dsp:spPr>
        <a:xfrm rot="10800000" flipH="1">
          <a:off x="3091521" y="2718200"/>
          <a:ext cx="342300" cy="419210"/>
        </a:xfrm>
        <a:prstGeom prst="rightArrow">
          <a:avLst>
            <a:gd name="adj1" fmla="val 60000"/>
            <a:gd name="adj2" fmla="val 50000"/>
          </a:avLst>
        </a:prstGeom>
        <a:solidFill>
          <a:schemeClr val="tx2"/>
        </a:solidFill>
        <a:ln>
          <a:solidFill>
            <a:schemeClr val="tx2"/>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endParaRPr lang="en-US" sz="2900" kern="1200">
            <a:solidFill>
              <a:prstClr val="white"/>
            </a:solidFill>
            <a:latin typeface="Calibri" panose="020F0502020204030204"/>
            <a:ea typeface="+mn-ea"/>
            <a:cs typeface="+mn-cs"/>
          </a:endParaRPr>
        </a:p>
      </dsp:txBody>
      <dsp:txXfrm>
        <a:off x="3091521" y="2802042"/>
        <a:ext cx="239610" cy="251526"/>
      </dsp:txXfrm>
    </dsp:sp>
    <dsp:sp modelId="{61BEAD8E-C93E-4B8F-9CEF-674F858562FB}">
      <dsp:nvSpPr>
        <dsp:cNvPr id="0" name=""/>
        <dsp:cNvSpPr/>
      </dsp:nvSpPr>
      <dsp:spPr>
        <a:xfrm>
          <a:off x="3799125" y="996289"/>
          <a:ext cx="2716187" cy="162971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FHDA-MIS Award Code </a:t>
          </a:r>
          <a:r>
            <a:rPr lang="en-US" sz="2000" b="1" kern="1200" baseline="0" dirty="0"/>
            <a:t>Crosswalk</a:t>
          </a:r>
        </a:p>
      </dsp:txBody>
      <dsp:txXfrm>
        <a:off x="3846858" y="1044022"/>
        <a:ext cx="2620721" cy="1534246"/>
      </dsp:txXfrm>
    </dsp:sp>
    <dsp:sp modelId="{B0ECD0EF-6BEA-4418-A958-8E2AD2ECFA64}">
      <dsp:nvSpPr>
        <dsp:cNvPr id="0" name=""/>
        <dsp:cNvSpPr/>
      </dsp:nvSpPr>
      <dsp:spPr>
        <a:xfrm rot="21600000">
          <a:off x="6904517" y="1462888"/>
          <a:ext cx="493872" cy="42334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21600000">
        <a:off x="6904517" y="1547557"/>
        <a:ext cx="366868" cy="254008"/>
      </dsp:txXfrm>
    </dsp:sp>
    <dsp:sp modelId="{66207A14-9191-45A6-AA19-AF74975E1F4D}">
      <dsp:nvSpPr>
        <dsp:cNvPr id="0" name=""/>
        <dsp:cNvSpPr/>
      </dsp:nvSpPr>
      <dsp:spPr>
        <a:xfrm>
          <a:off x="7799412" y="985919"/>
          <a:ext cx="2716187" cy="162971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MIS FA</a:t>
          </a:r>
        </a:p>
      </dsp:txBody>
      <dsp:txXfrm>
        <a:off x="7847145" y="1033652"/>
        <a:ext cx="2620721" cy="15342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9A536-200F-46BB-81FC-7E8ACEF90E73}">
      <dsp:nvSpPr>
        <dsp:cNvPr id="0" name=""/>
        <dsp:cNvSpPr/>
      </dsp:nvSpPr>
      <dsp:spPr>
        <a:xfrm>
          <a:off x="10455" y="406205"/>
          <a:ext cx="1840883" cy="353892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Update FHDA-MIS code crosswalk  </a:t>
          </a:r>
        </a:p>
      </dsp:txBody>
      <dsp:txXfrm>
        <a:off x="64373" y="460123"/>
        <a:ext cx="1733047" cy="3431091"/>
      </dsp:txXfrm>
    </dsp:sp>
    <dsp:sp modelId="{8F4F4AFE-89FC-4D55-80B5-09A816DA3C7B}">
      <dsp:nvSpPr>
        <dsp:cNvPr id="0" name=""/>
        <dsp:cNvSpPr/>
      </dsp:nvSpPr>
      <dsp:spPr>
        <a:xfrm>
          <a:off x="1984964" y="2009974"/>
          <a:ext cx="283284" cy="33138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984964" y="2076252"/>
        <a:ext cx="198299" cy="198833"/>
      </dsp:txXfrm>
    </dsp:sp>
    <dsp:sp modelId="{72515A39-2903-43F1-B4BE-ECECC6DF7920}">
      <dsp:nvSpPr>
        <dsp:cNvPr id="0" name=""/>
        <dsp:cNvSpPr/>
      </dsp:nvSpPr>
      <dsp:spPr>
        <a:xfrm>
          <a:off x="2385839" y="380846"/>
          <a:ext cx="1336249" cy="358964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Data in FHDA-MIS code crosswalk is reviewed and confirmed by financial aid directors</a:t>
          </a:r>
        </a:p>
      </dsp:txBody>
      <dsp:txXfrm>
        <a:off x="2424976" y="419983"/>
        <a:ext cx="1257975" cy="3511371"/>
      </dsp:txXfrm>
    </dsp:sp>
    <dsp:sp modelId="{CC49E9E8-2743-47B7-8F29-C996C0D5E2B7}">
      <dsp:nvSpPr>
        <dsp:cNvPr id="0" name=""/>
        <dsp:cNvSpPr/>
      </dsp:nvSpPr>
      <dsp:spPr>
        <a:xfrm>
          <a:off x="3855713" y="2009974"/>
          <a:ext cx="283284" cy="33138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855713" y="2076252"/>
        <a:ext cx="198299" cy="198833"/>
      </dsp:txXfrm>
    </dsp:sp>
    <dsp:sp modelId="{348FDAA8-86CA-4331-A584-EBC3DAB5639A}">
      <dsp:nvSpPr>
        <dsp:cNvPr id="0" name=""/>
        <dsp:cNvSpPr/>
      </dsp:nvSpPr>
      <dsp:spPr>
        <a:xfrm>
          <a:off x="4256588" y="380846"/>
          <a:ext cx="1840883" cy="358964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Create MIS SF, FA views</a:t>
          </a:r>
        </a:p>
      </dsp:txBody>
      <dsp:txXfrm>
        <a:off x="4310506" y="434764"/>
        <a:ext cx="1733047" cy="3481809"/>
      </dsp:txXfrm>
    </dsp:sp>
    <dsp:sp modelId="{1A4D01B3-E1D0-4539-913B-EB8035B9F6AC}">
      <dsp:nvSpPr>
        <dsp:cNvPr id="0" name=""/>
        <dsp:cNvSpPr/>
      </dsp:nvSpPr>
      <dsp:spPr>
        <a:xfrm rot="21514936">
          <a:off x="6213999" y="1981250"/>
          <a:ext cx="247193" cy="33138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214010" y="2048445"/>
        <a:ext cx="173035" cy="198833"/>
      </dsp:txXfrm>
    </dsp:sp>
    <dsp:sp modelId="{D014D625-A4BE-429F-AB11-C4EE174A8904}">
      <dsp:nvSpPr>
        <dsp:cNvPr id="0" name=""/>
        <dsp:cNvSpPr/>
      </dsp:nvSpPr>
      <dsp:spPr>
        <a:xfrm>
          <a:off x="6563732" y="373218"/>
          <a:ext cx="1531395" cy="349836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Run and post preliminary figures report</a:t>
          </a:r>
        </a:p>
      </dsp:txBody>
      <dsp:txXfrm>
        <a:off x="6608585" y="418071"/>
        <a:ext cx="1441689" cy="3408655"/>
      </dsp:txXfrm>
    </dsp:sp>
    <dsp:sp modelId="{D91333A9-1027-49B6-B0EF-172538F252E0}">
      <dsp:nvSpPr>
        <dsp:cNvPr id="0" name=""/>
        <dsp:cNvSpPr/>
      </dsp:nvSpPr>
      <dsp:spPr>
        <a:xfrm rot="80586">
          <a:off x="8245768" y="1981933"/>
          <a:ext cx="319539" cy="33138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8245781" y="2047088"/>
        <a:ext cx="223677" cy="198833"/>
      </dsp:txXfrm>
    </dsp:sp>
    <dsp:sp modelId="{CDB435DB-6A9C-4439-8173-7D61ED5E03AF}">
      <dsp:nvSpPr>
        <dsp:cNvPr id="0" name=""/>
        <dsp:cNvSpPr/>
      </dsp:nvSpPr>
      <dsp:spPr>
        <a:xfrm>
          <a:off x="8697867" y="106471"/>
          <a:ext cx="1807277" cy="413839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Data in preliminary reports is reviewed and confirmed by financial aid directors prior submission</a:t>
          </a:r>
        </a:p>
      </dsp:txBody>
      <dsp:txXfrm>
        <a:off x="8750800" y="159404"/>
        <a:ext cx="1701411" cy="40325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7B9A6A-9996-4391-8052-DEB8C5015E1A}">
      <dsp:nvSpPr>
        <dsp:cNvPr id="0" name=""/>
        <dsp:cNvSpPr/>
      </dsp:nvSpPr>
      <dsp:spPr>
        <a:xfrm>
          <a:off x="5134" y="496905"/>
          <a:ext cx="1591716" cy="335752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Data in FHDA-MIS code crosswalk is reviewed and confirmed  </a:t>
          </a:r>
        </a:p>
      </dsp:txBody>
      <dsp:txXfrm>
        <a:off x="51754" y="543525"/>
        <a:ext cx="1498476" cy="3264287"/>
      </dsp:txXfrm>
    </dsp:sp>
    <dsp:sp modelId="{3B3E982D-04E9-460F-B45A-408AE54D025D}">
      <dsp:nvSpPr>
        <dsp:cNvPr id="0" name=""/>
        <dsp:cNvSpPr/>
      </dsp:nvSpPr>
      <dsp:spPr>
        <a:xfrm>
          <a:off x="1756023" y="1978296"/>
          <a:ext cx="337443" cy="39474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756023" y="2057245"/>
        <a:ext cx="236210" cy="236847"/>
      </dsp:txXfrm>
    </dsp:sp>
    <dsp:sp modelId="{348FDAA8-86CA-4331-A584-EBC3DAB5639A}">
      <dsp:nvSpPr>
        <dsp:cNvPr id="0" name=""/>
        <dsp:cNvSpPr/>
      </dsp:nvSpPr>
      <dsp:spPr>
        <a:xfrm>
          <a:off x="2233538" y="496905"/>
          <a:ext cx="1591716" cy="335752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Data for preliminary figures is reviewed and confirmed</a:t>
          </a:r>
        </a:p>
      </dsp:txBody>
      <dsp:txXfrm>
        <a:off x="2280158" y="543525"/>
        <a:ext cx="1498476" cy="3264287"/>
      </dsp:txXfrm>
    </dsp:sp>
    <dsp:sp modelId="{1A4D01B3-E1D0-4539-913B-EB8035B9F6AC}">
      <dsp:nvSpPr>
        <dsp:cNvPr id="0" name=""/>
        <dsp:cNvSpPr/>
      </dsp:nvSpPr>
      <dsp:spPr>
        <a:xfrm>
          <a:off x="3984426" y="1978296"/>
          <a:ext cx="337443" cy="39474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984426" y="2057245"/>
        <a:ext cx="236210" cy="236847"/>
      </dsp:txXfrm>
    </dsp:sp>
    <dsp:sp modelId="{1B61C971-7AE8-40EA-B88C-58B5663CEB97}">
      <dsp:nvSpPr>
        <dsp:cNvPr id="0" name=""/>
        <dsp:cNvSpPr/>
      </dsp:nvSpPr>
      <dsp:spPr>
        <a:xfrm>
          <a:off x="4461941" y="496905"/>
          <a:ext cx="1591716" cy="335752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Extract current data from Banner. Test data using MIS server. If needed, make mods or submit MIS </a:t>
          </a:r>
          <a:r>
            <a:rPr lang="en-US" sz="2000" b="1" kern="1200"/>
            <a:t>SI update</a:t>
          </a:r>
          <a:endParaRPr lang="en-US" sz="2000" b="1" kern="1200" dirty="0"/>
        </a:p>
      </dsp:txBody>
      <dsp:txXfrm>
        <a:off x="4508561" y="543525"/>
        <a:ext cx="1498476" cy="3264287"/>
      </dsp:txXfrm>
    </dsp:sp>
    <dsp:sp modelId="{6557BDA9-B116-47FF-8860-49FFADD1DFBA}">
      <dsp:nvSpPr>
        <dsp:cNvPr id="0" name=""/>
        <dsp:cNvSpPr/>
      </dsp:nvSpPr>
      <dsp:spPr>
        <a:xfrm>
          <a:off x="6212830" y="1978296"/>
          <a:ext cx="337443" cy="39474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6212830" y="2057245"/>
        <a:ext cx="236210" cy="236847"/>
      </dsp:txXfrm>
    </dsp:sp>
    <dsp:sp modelId="{BD5B5217-2184-4E71-859E-15A42A696155}">
      <dsp:nvSpPr>
        <dsp:cNvPr id="0" name=""/>
        <dsp:cNvSpPr/>
      </dsp:nvSpPr>
      <dsp:spPr>
        <a:xfrm>
          <a:off x="6690345" y="496905"/>
          <a:ext cx="1591716" cy="335752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Submit SF &amp; FA</a:t>
          </a:r>
        </a:p>
      </dsp:txBody>
      <dsp:txXfrm>
        <a:off x="6736965" y="543525"/>
        <a:ext cx="1498476" cy="3264287"/>
      </dsp:txXfrm>
    </dsp:sp>
    <dsp:sp modelId="{DC303DAC-EC41-4795-81F0-92571D3D5E2E}">
      <dsp:nvSpPr>
        <dsp:cNvPr id="0" name=""/>
        <dsp:cNvSpPr/>
      </dsp:nvSpPr>
      <dsp:spPr>
        <a:xfrm>
          <a:off x="8441233" y="1978296"/>
          <a:ext cx="337443" cy="39474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8441233" y="2057245"/>
        <a:ext cx="236210" cy="236847"/>
      </dsp:txXfrm>
    </dsp:sp>
    <dsp:sp modelId="{96DB591A-3ED3-48BF-A043-896CBBF2AAE8}">
      <dsp:nvSpPr>
        <dsp:cNvPr id="0" name=""/>
        <dsp:cNvSpPr/>
      </dsp:nvSpPr>
      <dsp:spPr>
        <a:xfrm>
          <a:off x="8918748" y="496905"/>
          <a:ext cx="1591716" cy="335752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Create and post submission report at the FHDA IRP MIS website</a:t>
          </a:r>
        </a:p>
      </dsp:txBody>
      <dsp:txXfrm>
        <a:off x="8965368" y="543525"/>
        <a:ext cx="1498476" cy="3264287"/>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FA16AE-762E-4229-8894-C6DDFE968412}" type="datetimeFigureOut">
              <a:rPr lang="en-US" smtClean="0"/>
              <a:t>3/21/2024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22987-94C9-4622-909E-3AE04ECEA10A}" type="slidenum">
              <a:rPr lang="en-US" smtClean="0"/>
              <a:t>‹#›</a:t>
            </a:fld>
            <a:endParaRPr lang="en-US"/>
          </a:p>
        </p:txBody>
      </p:sp>
    </p:spTree>
    <p:extLst>
      <p:ext uri="{BB962C8B-B14F-4D97-AF65-F5344CB8AC3E}">
        <p14:creationId xmlns:p14="http://schemas.microsoft.com/office/powerpoint/2010/main" val="2864918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C22987-94C9-4622-909E-3AE04ECEA10A}" type="slidenum">
              <a:rPr lang="en-US" smtClean="0"/>
              <a:t>1</a:t>
            </a:fld>
            <a:endParaRPr lang="en-US"/>
          </a:p>
        </p:txBody>
      </p:sp>
    </p:spTree>
    <p:extLst>
      <p:ext uri="{BB962C8B-B14F-4D97-AF65-F5344CB8AC3E}">
        <p14:creationId xmlns:p14="http://schemas.microsoft.com/office/powerpoint/2010/main" val="2590972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C22987-94C9-4622-909E-3AE04ECEA10A}" type="slidenum">
              <a:rPr lang="en-US" smtClean="0"/>
              <a:t>10</a:t>
            </a:fld>
            <a:endParaRPr lang="en-US"/>
          </a:p>
        </p:txBody>
      </p:sp>
    </p:spTree>
    <p:extLst>
      <p:ext uri="{BB962C8B-B14F-4D97-AF65-F5344CB8AC3E}">
        <p14:creationId xmlns:p14="http://schemas.microsoft.com/office/powerpoint/2010/main" val="871749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C22987-94C9-4622-909E-3AE04ECEA10A}" type="slidenum">
              <a:rPr lang="en-US" smtClean="0"/>
              <a:t>11</a:t>
            </a:fld>
            <a:endParaRPr lang="en-US"/>
          </a:p>
        </p:txBody>
      </p:sp>
    </p:spTree>
    <p:extLst>
      <p:ext uri="{BB962C8B-B14F-4D97-AF65-F5344CB8AC3E}">
        <p14:creationId xmlns:p14="http://schemas.microsoft.com/office/powerpoint/2010/main" val="976262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EC22987-94C9-4622-909E-3AE04ECEA10A}" type="slidenum">
              <a:rPr lang="en-US" smtClean="0"/>
              <a:t>12</a:t>
            </a:fld>
            <a:endParaRPr lang="en-US"/>
          </a:p>
        </p:txBody>
      </p:sp>
    </p:spTree>
    <p:extLst>
      <p:ext uri="{BB962C8B-B14F-4D97-AF65-F5344CB8AC3E}">
        <p14:creationId xmlns:p14="http://schemas.microsoft.com/office/powerpoint/2010/main" val="1895827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C22987-94C9-4622-909E-3AE04ECEA10A}" type="slidenum">
              <a:rPr lang="en-US" smtClean="0"/>
              <a:t>2</a:t>
            </a:fld>
            <a:endParaRPr lang="en-US"/>
          </a:p>
        </p:txBody>
      </p:sp>
    </p:spTree>
    <p:extLst>
      <p:ext uri="{BB962C8B-B14F-4D97-AF65-F5344CB8AC3E}">
        <p14:creationId xmlns:p14="http://schemas.microsoft.com/office/powerpoint/2010/main" val="3525713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main data source for MIS SF is the FAFSA (Free Application for Federal Student Aid). When FAFSA data is not available, data from the CCPGA (California College Promise Grant Application) is used instead. Data from FAFSA and CCPGA are stored in Banner and extracted for the MIS SF report.</a:t>
            </a:r>
          </a:p>
        </p:txBody>
      </p:sp>
      <p:sp>
        <p:nvSpPr>
          <p:cNvPr id="4" name="Slide Number Placeholder 3"/>
          <p:cNvSpPr>
            <a:spLocks noGrp="1"/>
          </p:cNvSpPr>
          <p:nvPr>
            <p:ph type="sldNum" sz="quarter" idx="5"/>
          </p:nvPr>
        </p:nvSpPr>
        <p:spPr/>
        <p:txBody>
          <a:bodyPr/>
          <a:lstStyle/>
          <a:p>
            <a:fld id="{1EC22987-94C9-4622-909E-3AE04ECEA10A}" type="slidenum">
              <a:rPr lang="en-US" smtClean="0"/>
              <a:t>3</a:t>
            </a:fld>
            <a:endParaRPr lang="en-US"/>
          </a:p>
        </p:txBody>
      </p:sp>
    </p:spTree>
    <p:extLst>
      <p:ext uri="{BB962C8B-B14F-4D97-AF65-F5344CB8AC3E}">
        <p14:creationId xmlns:p14="http://schemas.microsoft.com/office/powerpoint/2010/main" val="3978082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in Banner from FAFSA (RCRAPP# tables) and CCPG (RVRSAAP) applications are extracted using SQL views. SAS (</a:t>
            </a:r>
            <a:r>
              <a:rPr lang="en-US" sz="1200" b="0" i="0" kern="1200" dirty="0">
                <a:solidFill>
                  <a:schemeClr val="tx1"/>
                </a:solidFill>
                <a:effectLst/>
                <a:latin typeface="+mn-lt"/>
                <a:ea typeface="+mn-ea"/>
                <a:cs typeface="+mn-cs"/>
              </a:rPr>
              <a:t>computer programming language)</a:t>
            </a:r>
            <a:r>
              <a:rPr lang="en-US" dirty="0"/>
              <a:t> is used to read files, process the data (gives priority to FAFSA over CCPD data), and then create the MIS SF file. Data errors during the submission of MIS SF may require the submission of the SI Update report (update student IDs), changes in Banner, or edits in SAS—deleting records for students with no application; inserting values to the report when the Banner system does not allow updates to the data field.</a:t>
            </a:r>
          </a:p>
        </p:txBody>
      </p:sp>
      <p:sp>
        <p:nvSpPr>
          <p:cNvPr id="4" name="Slide Number Placeholder 3"/>
          <p:cNvSpPr>
            <a:spLocks noGrp="1"/>
          </p:cNvSpPr>
          <p:nvPr>
            <p:ph type="sldNum" sz="quarter" idx="5"/>
          </p:nvPr>
        </p:nvSpPr>
        <p:spPr/>
        <p:txBody>
          <a:bodyPr/>
          <a:lstStyle/>
          <a:p>
            <a:fld id="{1EC22987-94C9-4622-909E-3AE04ECEA10A}" type="slidenum">
              <a:rPr lang="en-US" smtClean="0"/>
              <a:t>4</a:t>
            </a:fld>
            <a:endParaRPr lang="en-US"/>
          </a:p>
        </p:txBody>
      </p:sp>
    </p:spTree>
    <p:extLst>
      <p:ext uri="{BB962C8B-B14F-4D97-AF65-F5344CB8AC3E}">
        <p14:creationId xmlns:p14="http://schemas.microsoft.com/office/powerpoint/2010/main" val="707918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Banner-student account is the data source for all tuition fee waivers (CCPGs) and Banner-financial aid is the source for all other financial awards. The FHDA-MIS award code crosswalk is what determines what data will be submitted and how FHDA detail and fund codes will translate to MIS codes. Financial aid directors must review this lookup table and confirm that the information is correct prior submission date. A copy of the tables is available at https://research.fhda.edu/mis_reports/mis_financial_aid/ (see heading, CROSSWALK BETWEEN FHDA AND MIS AWARD CODES).</a:t>
            </a:r>
          </a:p>
        </p:txBody>
      </p:sp>
      <p:sp>
        <p:nvSpPr>
          <p:cNvPr id="4" name="Slide Number Placeholder 3"/>
          <p:cNvSpPr>
            <a:spLocks noGrp="1"/>
          </p:cNvSpPr>
          <p:nvPr>
            <p:ph type="sldNum" sz="quarter" idx="5"/>
          </p:nvPr>
        </p:nvSpPr>
        <p:spPr/>
        <p:txBody>
          <a:bodyPr/>
          <a:lstStyle/>
          <a:p>
            <a:fld id="{1EC22987-94C9-4622-909E-3AE04ECEA10A}" type="slidenum">
              <a:rPr lang="en-US" smtClean="0"/>
              <a:t>5</a:t>
            </a:fld>
            <a:endParaRPr lang="en-US"/>
          </a:p>
        </p:txBody>
      </p:sp>
    </p:spTree>
    <p:extLst>
      <p:ext uri="{BB962C8B-B14F-4D97-AF65-F5344CB8AC3E}">
        <p14:creationId xmlns:p14="http://schemas.microsoft.com/office/powerpoint/2010/main" val="728764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C22987-94C9-4622-909E-3AE04ECEA10A}" type="slidenum">
              <a:rPr lang="en-US" smtClean="0"/>
              <a:t>6</a:t>
            </a:fld>
            <a:endParaRPr lang="en-US"/>
          </a:p>
        </p:txBody>
      </p:sp>
    </p:spTree>
    <p:extLst>
      <p:ext uri="{BB962C8B-B14F-4D97-AF65-F5344CB8AC3E}">
        <p14:creationId xmlns:p14="http://schemas.microsoft.com/office/powerpoint/2010/main" val="301882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FHDA-MIS Award Codes lookup table (</a:t>
            </a:r>
            <a:r>
              <a:rPr lang="fr-FR" dirty="0"/>
              <a:t>MIS_FA_FHDA_MIS_CODE)</a:t>
            </a:r>
            <a:r>
              <a:rPr lang="en-US" dirty="0"/>
              <a:t>  is an actual SQL table that is used by the FHDA MIS FA report to extract data from Banner and process it accordingly. The table is also used to identify redundancies and data that is not reported. Prior to submission, this table is updated based on feedback from data custodians. A copy of the most recent table is available at https://research.fhda.edu/mis_reports/mis_financial_aid/.</a:t>
            </a:r>
          </a:p>
        </p:txBody>
      </p:sp>
      <p:sp>
        <p:nvSpPr>
          <p:cNvPr id="4" name="Slide Number Placeholder 3"/>
          <p:cNvSpPr>
            <a:spLocks noGrp="1"/>
          </p:cNvSpPr>
          <p:nvPr>
            <p:ph type="sldNum" sz="quarter" idx="5"/>
          </p:nvPr>
        </p:nvSpPr>
        <p:spPr/>
        <p:txBody>
          <a:bodyPr/>
          <a:lstStyle/>
          <a:p>
            <a:fld id="{1EC22987-94C9-4622-909E-3AE04ECEA10A}" type="slidenum">
              <a:rPr lang="en-US" smtClean="0"/>
              <a:t>7</a:t>
            </a:fld>
            <a:endParaRPr lang="en-US"/>
          </a:p>
        </p:txBody>
      </p:sp>
    </p:spTree>
    <p:extLst>
      <p:ext uri="{BB962C8B-B14F-4D97-AF65-F5344CB8AC3E}">
        <p14:creationId xmlns:p14="http://schemas.microsoft.com/office/powerpoint/2010/main" val="1399781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worksheet “Stud Headcount &amp; Total Award Amount” shows the student headcount at the college level for the reporting and prior years. Data in this worksheet also shows total headcount and award amounts by MIS award type (CCPG/BOG/Fee Waiver, Grants, Loans, Scholarships, Work Study) for the reporting and previous academic year. “Missing awards” identify active MIS FA codes with no headcount or award data for the reporting year (i.e., to help identify data not yet in the system or miscoded in the FHDA-MIS code crosswalk table).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EC22987-94C9-4622-909E-3AE04ECEA10A}" type="slidenum">
              <a:rPr lang="en-US" smtClean="0"/>
              <a:t>8</a:t>
            </a:fld>
            <a:endParaRPr lang="en-US"/>
          </a:p>
        </p:txBody>
      </p:sp>
    </p:spTree>
    <p:extLst>
      <p:ext uri="{BB962C8B-B14F-4D97-AF65-F5344CB8AC3E}">
        <p14:creationId xmlns:p14="http://schemas.microsoft.com/office/powerpoint/2010/main" val="2181090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“Preliminary Figures Report” is created for each college. The Excel format of the report allows the use of worksheets to display data by award type. Student headcount and award amount data are disaggregated by MIS/FHDA codes and academic year. Change statistics (difference, percent difference) are also included to help detect errors in the data or procedures (e.g., coding).</a:t>
            </a:r>
          </a:p>
        </p:txBody>
      </p:sp>
      <p:sp>
        <p:nvSpPr>
          <p:cNvPr id="4" name="Slide Number Placeholder 3"/>
          <p:cNvSpPr>
            <a:spLocks noGrp="1"/>
          </p:cNvSpPr>
          <p:nvPr>
            <p:ph type="sldNum" sz="quarter" idx="5"/>
          </p:nvPr>
        </p:nvSpPr>
        <p:spPr/>
        <p:txBody>
          <a:bodyPr/>
          <a:lstStyle/>
          <a:p>
            <a:fld id="{1EC22987-94C9-4622-909E-3AE04ECEA10A}" type="slidenum">
              <a:rPr lang="en-US" smtClean="0"/>
              <a:t>9</a:t>
            </a:fld>
            <a:endParaRPr lang="en-US"/>
          </a:p>
        </p:txBody>
      </p:sp>
    </p:spTree>
    <p:extLst>
      <p:ext uri="{BB962C8B-B14F-4D97-AF65-F5344CB8AC3E}">
        <p14:creationId xmlns:p14="http://schemas.microsoft.com/office/powerpoint/2010/main" val="2777945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F980-16C4-46F7-81E8-51EBFE2F86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6E638C-1693-4A28-BE1C-4057279A59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D400CE-7961-4A90-8894-AA697E8D1193}"/>
              </a:ext>
            </a:extLst>
          </p:cNvPr>
          <p:cNvSpPr>
            <a:spLocks noGrp="1"/>
          </p:cNvSpPr>
          <p:nvPr>
            <p:ph type="dt" sz="half" idx="10"/>
          </p:nvPr>
        </p:nvSpPr>
        <p:spPr/>
        <p:txBody>
          <a:bodyPr/>
          <a:lstStyle/>
          <a:p>
            <a:fld id="{7A50C2F2-8525-4AAB-889F-C6E1497D11DA}" type="datetimeFigureOut">
              <a:rPr lang="en-US" smtClean="0"/>
              <a:t>3/21/2024</a:t>
            </a:fld>
            <a:endParaRPr lang="en-US"/>
          </a:p>
        </p:txBody>
      </p:sp>
      <p:sp>
        <p:nvSpPr>
          <p:cNvPr id="5" name="Footer Placeholder 4">
            <a:extLst>
              <a:ext uri="{FF2B5EF4-FFF2-40B4-BE49-F238E27FC236}">
                <a16:creationId xmlns:a16="http://schemas.microsoft.com/office/drawing/2014/main" id="{C6494862-BF0C-4AB6-80EC-54CEBE7641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B23106-2C76-4583-9F52-FC0E24C8B382}"/>
              </a:ext>
            </a:extLst>
          </p:cNvPr>
          <p:cNvSpPr>
            <a:spLocks noGrp="1"/>
          </p:cNvSpPr>
          <p:nvPr>
            <p:ph type="sldNum" sz="quarter" idx="12"/>
          </p:nvPr>
        </p:nvSpPr>
        <p:spPr/>
        <p:txBody>
          <a:bodyPr/>
          <a:lstStyle/>
          <a:p>
            <a:fld id="{E5B22028-F95E-4770-AF50-E3B0282E04DD}" type="slidenum">
              <a:rPr lang="en-US" smtClean="0"/>
              <a:t>‹#›</a:t>
            </a:fld>
            <a:endParaRPr lang="en-US"/>
          </a:p>
        </p:txBody>
      </p:sp>
    </p:spTree>
    <p:extLst>
      <p:ext uri="{BB962C8B-B14F-4D97-AF65-F5344CB8AC3E}">
        <p14:creationId xmlns:p14="http://schemas.microsoft.com/office/powerpoint/2010/main" val="254508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C4F82-9520-4D16-8D6B-D5CA7D15B4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878003-7327-4662-B0B7-805D4033BF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AD4EEF-8CD6-45C9-90BF-3209F40D57CF}"/>
              </a:ext>
            </a:extLst>
          </p:cNvPr>
          <p:cNvSpPr>
            <a:spLocks noGrp="1"/>
          </p:cNvSpPr>
          <p:nvPr>
            <p:ph type="dt" sz="half" idx="10"/>
          </p:nvPr>
        </p:nvSpPr>
        <p:spPr/>
        <p:txBody>
          <a:bodyPr/>
          <a:lstStyle/>
          <a:p>
            <a:fld id="{7A50C2F2-8525-4AAB-889F-C6E1497D11DA}" type="datetimeFigureOut">
              <a:rPr lang="en-US" smtClean="0"/>
              <a:t>3/21/2024</a:t>
            </a:fld>
            <a:endParaRPr lang="en-US"/>
          </a:p>
        </p:txBody>
      </p:sp>
      <p:sp>
        <p:nvSpPr>
          <p:cNvPr id="5" name="Footer Placeholder 4">
            <a:extLst>
              <a:ext uri="{FF2B5EF4-FFF2-40B4-BE49-F238E27FC236}">
                <a16:creationId xmlns:a16="http://schemas.microsoft.com/office/drawing/2014/main" id="{77AD1D99-627F-4DD1-990B-2472D9CAA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128092-1607-44CF-AF40-EE57E68C42DA}"/>
              </a:ext>
            </a:extLst>
          </p:cNvPr>
          <p:cNvSpPr>
            <a:spLocks noGrp="1"/>
          </p:cNvSpPr>
          <p:nvPr>
            <p:ph type="sldNum" sz="quarter" idx="12"/>
          </p:nvPr>
        </p:nvSpPr>
        <p:spPr/>
        <p:txBody>
          <a:bodyPr/>
          <a:lstStyle/>
          <a:p>
            <a:fld id="{E5B22028-F95E-4770-AF50-E3B0282E04DD}" type="slidenum">
              <a:rPr lang="en-US" smtClean="0"/>
              <a:t>‹#›</a:t>
            </a:fld>
            <a:endParaRPr lang="en-US"/>
          </a:p>
        </p:txBody>
      </p:sp>
    </p:spTree>
    <p:extLst>
      <p:ext uri="{BB962C8B-B14F-4D97-AF65-F5344CB8AC3E}">
        <p14:creationId xmlns:p14="http://schemas.microsoft.com/office/powerpoint/2010/main" val="118851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8409DF-C7EE-4214-A453-F5AFFCD501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5F5AB6-7EA3-41C8-A955-89081F19C1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AA9AC2-DBE1-4EAF-910A-AB1BD81C41DC}"/>
              </a:ext>
            </a:extLst>
          </p:cNvPr>
          <p:cNvSpPr>
            <a:spLocks noGrp="1"/>
          </p:cNvSpPr>
          <p:nvPr>
            <p:ph type="dt" sz="half" idx="10"/>
          </p:nvPr>
        </p:nvSpPr>
        <p:spPr/>
        <p:txBody>
          <a:bodyPr/>
          <a:lstStyle/>
          <a:p>
            <a:fld id="{7A50C2F2-8525-4AAB-889F-C6E1497D11DA}" type="datetimeFigureOut">
              <a:rPr lang="en-US" smtClean="0"/>
              <a:t>3/21/2024</a:t>
            </a:fld>
            <a:endParaRPr lang="en-US"/>
          </a:p>
        </p:txBody>
      </p:sp>
      <p:sp>
        <p:nvSpPr>
          <p:cNvPr id="5" name="Footer Placeholder 4">
            <a:extLst>
              <a:ext uri="{FF2B5EF4-FFF2-40B4-BE49-F238E27FC236}">
                <a16:creationId xmlns:a16="http://schemas.microsoft.com/office/drawing/2014/main" id="{30219AA7-B5D3-42E4-8A6B-BD099EE611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76834-1383-42A8-A4DC-A752F8B795F9}"/>
              </a:ext>
            </a:extLst>
          </p:cNvPr>
          <p:cNvSpPr>
            <a:spLocks noGrp="1"/>
          </p:cNvSpPr>
          <p:nvPr>
            <p:ph type="sldNum" sz="quarter" idx="12"/>
          </p:nvPr>
        </p:nvSpPr>
        <p:spPr/>
        <p:txBody>
          <a:bodyPr/>
          <a:lstStyle/>
          <a:p>
            <a:fld id="{E5B22028-F95E-4770-AF50-E3B0282E04DD}" type="slidenum">
              <a:rPr lang="en-US" smtClean="0"/>
              <a:t>‹#›</a:t>
            </a:fld>
            <a:endParaRPr lang="en-US"/>
          </a:p>
        </p:txBody>
      </p:sp>
    </p:spTree>
    <p:extLst>
      <p:ext uri="{BB962C8B-B14F-4D97-AF65-F5344CB8AC3E}">
        <p14:creationId xmlns:p14="http://schemas.microsoft.com/office/powerpoint/2010/main" val="84884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E200C-A262-4A75-9082-6015F67773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B341B4-4DAC-4E45-BDC8-B318882D27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128EB9-DBEB-48D3-9246-5D7E454B190F}"/>
              </a:ext>
            </a:extLst>
          </p:cNvPr>
          <p:cNvSpPr>
            <a:spLocks noGrp="1"/>
          </p:cNvSpPr>
          <p:nvPr>
            <p:ph type="dt" sz="half" idx="10"/>
          </p:nvPr>
        </p:nvSpPr>
        <p:spPr/>
        <p:txBody>
          <a:bodyPr/>
          <a:lstStyle/>
          <a:p>
            <a:fld id="{7A50C2F2-8525-4AAB-889F-C6E1497D11DA}" type="datetimeFigureOut">
              <a:rPr lang="en-US" smtClean="0"/>
              <a:t>3/21/2024</a:t>
            </a:fld>
            <a:endParaRPr lang="en-US"/>
          </a:p>
        </p:txBody>
      </p:sp>
      <p:sp>
        <p:nvSpPr>
          <p:cNvPr id="5" name="Footer Placeholder 4">
            <a:extLst>
              <a:ext uri="{FF2B5EF4-FFF2-40B4-BE49-F238E27FC236}">
                <a16:creationId xmlns:a16="http://schemas.microsoft.com/office/drawing/2014/main" id="{BF35EA9E-9075-410D-A380-6B5989096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BD029C-C927-4D0D-9D2A-1F78E25A3008}"/>
              </a:ext>
            </a:extLst>
          </p:cNvPr>
          <p:cNvSpPr>
            <a:spLocks noGrp="1"/>
          </p:cNvSpPr>
          <p:nvPr>
            <p:ph type="sldNum" sz="quarter" idx="12"/>
          </p:nvPr>
        </p:nvSpPr>
        <p:spPr/>
        <p:txBody>
          <a:bodyPr/>
          <a:lstStyle/>
          <a:p>
            <a:fld id="{E5B22028-F95E-4770-AF50-E3B0282E04DD}" type="slidenum">
              <a:rPr lang="en-US" smtClean="0"/>
              <a:t>‹#›</a:t>
            </a:fld>
            <a:endParaRPr lang="en-US"/>
          </a:p>
        </p:txBody>
      </p:sp>
    </p:spTree>
    <p:extLst>
      <p:ext uri="{BB962C8B-B14F-4D97-AF65-F5344CB8AC3E}">
        <p14:creationId xmlns:p14="http://schemas.microsoft.com/office/powerpoint/2010/main" val="2599776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BD087-AAA9-4DC4-B9D9-C2E7B94FAF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154C56-42FB-4B33-9930-826B146880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F784AC-72D8-440B-8797-B20D3177EBAE}"/>
              </a:ext>
            </a:extLst>
          </p:cNvPr>
          <p:cNvSpPr>
            <a:spLocks noGrp="1"/>
          </p:cNvSpPr>
          <p:nvPr>
            <p:ph type="dt" sz="half" idx="10"/>
          </p:nvPr>
        </p:nvSpPr>
        <p:spPr/>
        <p:txBody>
          <a:bodyPr/>
          <a:lstStyle/>
          <a:p>
            <a:fld id="{7A50C2F2-8525-4AAB-889F-C6E1497D11DA}" type="datetimeFigureOut">
              <a:rPr lang="en-US" smtClean="0"/>
              <a:t>3/21/2024</a:t>
            </a:fld>
            <a:endParaRPr lang="en-US"/>
          </a:p>
        </p:txBody>
      </p:sp>
      <p:sp>
        <p:nvSpPr>
          <p:cNvPr id="5" name="Footer Placeholder 4">
            <a:extLst>
              <a:ext uri="{FF2B5EF4-FFF2-40B4-BE49-F238E27FC236}">
                <a16:creationId xmlns:a16="http://schemas.microsoft.com/office/drawing/2014/main" id="{38B4C11D-BBD8-4176-88E0-A9BBC1D363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EDF335-1D30-4730-B8CC-41505283C80F}"/>
              </a:ext>
            </a:extLst>
          </p:cNvPr>
          <p:cNvSpPr>
            <a:spLocks noGrp="1"/>
          </p:cNvSpPr>
          <p:nvPr>
            <p:ph type="sldNum" sz="quarter" idx="12"/>
          </p:nvPr>
        </p:nvSpPr>
        <p:spPr/>
        <p:txBody>
          <a:bodyPr/>
          <a:lstStyle/>
          <a:p>
            <a:fld id="{E5B22028-F95E-4770-AF50-E3B0282E04DD}" type="slidenum">
              <a:rPr lang="en-US" smtClean="0"/>
              <a:t>‹#›</a:t>
            </a:fld>
            <a:endParaRPr lang="en-US"/>
          </a:p>
        </p:txBody>
      </p:sp>
    </p:spTree>
    <p:extLst>
      <p:ext uri="{BB962C8B-B14F-4D97-AF65-F5344CB8AC3E}">
        <p14:creationId xmlns:p14="http://schemas.microsoft.com/office/powerpoint/2010/main" val="85407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1575A-C5F3-48A3-9888-7F07A573C8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2E67BC-94A3-40E4-8098-9D36BA2645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848642-5ED7-4339-B1C4-04F65D7B2C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760435-313E-4F46-BC47-501CBD59576E}"/>
              </a:ext>
            </a:extLst>
          </p:cNvPr>
          <p:cNvSpPr>
            <a:spLocks noGrp="1"/>
          </p:cNvSpPr>
          <p:nvPr>
            <p:ph type="dt" sz="half" idx="10"/>
          </p:nvPr>
        </p:nvSpPr>
        <p:spPr/>
        <p:txBody>
          <a:bodyPr/>
          <a:lstStyle/>
          <a:p>
            <a:fld id="{7A50C2F2-8525-4AAB-889F-C6E1497D11DA}" type="datetimeFigureOut">
              <a:rPr lang="en-US" smtClean="0"/>
              <a:t>3/21/2024</a:t>
            </a:fld>
            <a:endParaRPr lang="en-US"/>
          </a:p>
        </p:txBody>
      </p:sp>
      <p:sp>
        <p:nvSpPr>
          <p:cNvPr id="6" name="Footer Placeholder 5">
            <a:extLst>
              <a:ext uri="{FF2B5EF4-FFF2-40B4-BE49-F238E27FC236}">
                <a16:creationId xmlns:a16="http://schemas.microsoft.com/office/drawing/2014/main" id="{EA325F73-0D1E-48DF-A55F-0E6F491C2D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7DAA54-1982-4AE9-9873-5FADF3D4DC3A}"/>
              </a:ext>
            </a:extLst>
          </p:cNvPr>
          <p:cNvSpPr>
            <a:spLocks noGrp="1"/>
          </p:cNvSpPr>
          <p:nvPr>
            <p:ph type="sldNum" sz="quarter" idx="12"/>
          </p:nvPr>
        </p:nvSpPr>
        <p:spPr/>
        <p:txBody>
          <a:bodyPr/>
          <a:lstStyle/>
          <a:p>
            <a:fld id="{E5B22028-F95E-4770-AF50-E3B0282E04DD}" type="slidenum">
              <a:rPr lang="en-US" smtClean="0"/>
              <a:t>‹#›</a:t>
            </a:fld>
            <a:endParaRPr lang="en-US"/>
          </a:p>
        </p:txBody>
      </p:sp>
    </p:spTree>
    <p:extLst>
      <p:ext uri="{BB962C8B-B14F-4D97-AF65-F5344CB8AC3E}">
        <p14:creationId xmlns:p14="http://schemas.microsoft.com/office/powerpoint/2010/main" val="140447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7CFAD-ED3F-4FF5-9331-E2716F5D77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4D1B543-D719-49ED-B3C8-E17D1F381A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BC9613-6196-4BBA-8F0F-0D1CE16F93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CF058F-71CF-4C56-9E1F-ED365D7A33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452011-DAB5-486D-A8BE-A57EB80A2F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A8C4B3-68D1-458A-B794-55BEC4B1AFD7}"/>
              </a:ext>
            </a:extLst>
          </p:cNvPr>
          <p:cNvSpPr>
            <a:spLocks noGrp="1"/>
          </p:cNvSpPr>
          <p:nvPr>
            <p:ph type="dt" sz="half" idx="10"/>
          </p:nvPr>
        </p:nvSpPr>
        <p:spPr/>
        <p:txBody>
          <a:bodyPr/>
          <a:lstStyle/>
          <a:p>
            <a:fld id="{7A50C2F2-8525-4AAB-889F-C6E1497D11DA}" type="datetimeFigureOut">
              <a:rPr lang="en-US" smtClean="0"/>
              <a:t>3/21/2024</a:t>
            </a:fld>
            <a:endParaRPr lang="en-US"/>
          </a:p>
        </p:txBody>
      </p:sp>
      <p:sp>
        <p:nvSpPr>
          <p:cNvPr id="8" name="Footer Placeholder 7">
            <a:extLst>
              <a:ext uri="{FF2B5EF4-FFF2-40B4-BE49-F238E27FC236}">
                <a16:creationId xmlns:a16="http://schemas.microsoft.com/office/drawing/2014/main" id="{096A99B1-645E-41B9-ACCC-5CEED2D885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A01D76-BE51-470D-A117-CD5F6D467FF5}"/>
              </a:ext>
            </a:extLst>
          </p:cNvPr>
          <p:cNvSpPr>
            <a:spLocks noGrp="1"/>
          </p:cNvSpPr>
          <p:nvPr>
            <p:ph type="sldNum" sz="quarter" idx="12"/>
          </p:nvPr>
        </p:nvSpPr>
        <p:spPr/>
        <p:txBody>
          <a:bodyPr/>
          <a:lstStyle/>
          <a:p>
            <a:fld id="{E5B22028-F95E-4770-AF50-E3B0282E04DD}" type="slidenum">
              <a:rPr lang="en-US" smtClean="0"/>
              <a:t>‹#›</a:t>
            </a:fld>
            <a:endParaRPr lang="en-US"/>
          </a:p>
        </p:txBody>
      </p:sp>
    </p:spTree>
    <p:extLst>
      <p:ext uri="{BB962C8B-B14F-4D97-AF65-F5344CB8AC3E}">
        <p14:creationId xmlns:p14="http://schemas.microsoft.com/office/powerpoint/2010/main" val="542305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60C96-5F2B-424F-8227-41C174AF9C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5B5C3C-C6B4-44AB-83C6-0E1EA1AAE6FE}"/>
              </a:ext>
            </a:extLst>
          </p:cNvPr>
          <p:cNvSpPr>
            <a:spLocks noGrp="1"/>
          </p:cNvSpPr>
          <p:nvPr>
            <p:ph type="dt" sz="half" idx="10"/>
          </p:nvPr>
        </p:nvSpPr>
        <p:spPr/>
        <p:txBody>
          <a:bodyPr/>
          <a:lstStyle/>
          <a:p>
            <a:fld id="{7A50C2F2-8525-4AAB-889F-C6E1497D11DA}" type="datetimeFigureOut">
              <a:rPr lang="en-US" smtClean="0"/>
              <a:t>3/21/2024</a:t>
            </a:fld>
            <a:endParaRPr lang="en-US"/>
          </a:p>
        </p:txBody>
      </p:sp>
      <p:sp>
        <p:nvSpPr>
          <p:cNvPr id="4" name="Footer Placeholder 3">
            <a:extLst>
              <a:ext uri="{FF2B5EF4-FFF2-40B4-BE49-F238E27FC236}">
                <a16:creationId xmlns:a16="http://schemas.microsoft.com/office/drawing/2014/main" id="{CEEC2356-B6D2-4F46-8FF1-6958D1169F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C04E30-DB52-412C-B071-F0B2606BF8A0}"/>
              </a:ext>
            </a:extLst>
          </p:cNvPr>
          <p:cNvSpPr>
            <a:spLocks noGrp="1"/>
          </p:cNvSpPr>
          <p:nvPr>
            <p:ph type="sldNum" sz="quarter" idx="12"/>
          </p:nvPr>
        </p:nvSpPr>
        <p:spPr/>
        <p:txBody>
          <a:bodyPr/>
          <a:lstStyle/>
          <a:p>
            <a:fld id="{E5B22028-F95E-4770-AF50-E3B0282E04DD}" type="slidenum">
              <a:rPr lang="en-US" smtClean="0"/>
              <a:t>‹#›</a:t>
            </a:fld>
            <a:endParaRPr lang="en-US"/>
          </a:p>
        </p:txBody>
      </p:sp>
    </p:spTree>
    <p:extLst>
      <p:ext uri="{BB962C8B-B14F-4D97-AF65-F5344CB8AC3E}">
        <p14:creationId xmlns:p14="http://schemas.microsoft.com/office/powerpoint/2010/main" val="32656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2BE0B7-FE0D-4869-99F5-46F063CE520B}"/>
              </a:ext>
            </a:extLst>
          </p:cNvPr>
          <p:cNvSpPr>
            <a:spLocks noGrp="1"/>
          </p:cNvSpPr>
          <p:nvPr>
            <p:ph type="dt" sz="half" idx="10"/>
          </p:nvPr>
        </p:nvSpPr>
        <p:spPr/>
        <p:txBody>
          <a:bodyPr/>
          <a:lstStyle/>
          <a:p>
            <a:fld id="{7A50C2F2-8525-4AAB-889F-C6E1497D11DA}" type="datetimeFigureOut">
              <a:rPr lang="en-US" smtClean="0"/>
              <a:t>3/21/2024</a:t>
            </a:fld>
            <a:endParaRPr lang="en-US"/>
          </a:p>
        </p:txBody>
      </p:sp>
      <p:sp>
        <p:nvSpPr>
          <p:cNvPr id="3" name="Footer Placeholder 2">
            <a:extLst>
              <a:ext uri="{FF2B5EF4-FFF2-40B4-BE49-F238E27FC236}">
                <a16:creationId xmlns:a16="http://schemas.microsoft.com/office/drawing/2014/main" id="{D27183ED-23AC-44A3-9358-73E4FFC49A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01ECFD-DBB9-4EA4-8164-947FF690DD98}"/>
              </a:ext>
            </a:extLst>
          </p:cNvPr>
          <p:cNvSpPr>
            <a:spLocks noGrp="1"/>
          </p:cNvSpPr>
          <p:nvPr>
            <p:ph type="sldNum" sz="quarter" idx="12"/>
          </p:nvPr>
        </p:nvSpPr>
        <p:spPr/>
        <p:txBody>
          <a:bodyPr/>
          <a:lstStyle/>
          <a:p>
            <a:fld id="{E5B22028-F95E-4770-AF50-E3B0282E04DD}" type="slidenum">
              <a:rPr lang="en-US" smtClean="0"/>
              <a:t>‹#›</a:t>
            </a:fld>
            <a:endParaRPr lang="en-US"/>
          </a:p>
        </p:txBody>
      </p:sp>
    </p:spTree>
    <p:extLst>
      <p:ext uri="{BB962C8B-B14F-4D97-AF65-F5344CB8AC3E}">
        <p14:creationId xmlns:p14="http://schemas.microsoft.com/office/powerpoint/2010/main" val="3127705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845DA-4C96-4829-A46F-382C976C45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1571AC-44A4-404E-82C1-1E67FEA31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B07399-8287-4A07-8F82-44B345C64E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0B1FC-26BC-45FA-A40A-86997EA7111B}"/>
              </a:ext>
            </a:extLst>
          </p:cNvPr>
          <p:cNvSpPr>
            <a:spLocks noGrp="1"/>
          </p:cNvSpPr>
          <p:nvPr>
            <p:ph type="dt" sz="half" idx="10"/>
          </p:nvPr>
        </p:nvSpPr>
        <p:spPr/>
        <p:txBody>
          <a:bodyPr/>
          <a:lstStyle/>
          <a:p>
            <a:fld id="{7A50C2F2-8525-4AAB-889F-C6E1497D11DA}" type="datetimeFigureOut">
              <a:rPr lang="en-US" smtClean="0"/>
              <a:t>3/21/2024</a:t>
            </a:fld>
            <a:endParaRPr lang="en-US"/>
          </a:p>
        </p:txBody>
      </p:sp>
      <p:sp>
        <p:nvSpPr>
          <p:cNvPr id="6" name="Footer Placeholder 5">
            <a:extLst>
              <a:ext uri="{FF2B5EF4-FFF2-40B4-BE49-F238E27FC236}">
                <a16:creationId xmlns:a16="http://schemas.microsoft.com/office/drawing/2014/main" id="{D2E61833-1E1E-4E48-92E9-441F4BE1F7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18EE6-85D9-495D-9352-420054720F9E}"/>
              </a:ext>
            </a:extLst>
          </p:cNvPr>
          <p:cNvSpPr>
            <a:spLocks noGrp="1"/>
          </p:cNvSpPr>
          <p:nvPr>
            <p:ph type="sldNum" sz="quarter" idx="12"/>
          </p:nvPr>
        </p:nvSpPr>
        <p:spPr/>
        <p:txBody>
          <a:bodyPr/>
          <a:lstStyle/>
          <a:p>
            <a:fld id="{E5B22028-F95E-4770-AF50-E3B0282E04DD}" type="slidenum">
              <a:rPr lang="en-US" smtClean="0"/>
              <a:t>‹#›</a:t>
            </a:fld>
            <a:endParaRPr lang="en-US"/>
          </a:p>
        </p:txBody>
      </p:sp>
    </p:spTree>
    <p:extLst>
      <p:ext uri="{BB962C8B-B14F-4D97-AF65-F5344CB8AC3E}">
        <p14:creationId xmlns:p14="http://schemas.microsoft.com/office/powerpoint/2010/main" val="376268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2BE7A-DCC0-4A30-AA51-6CF3FB2829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08F103-E591-4F7E-892C-5251EC2E4D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6E4C17-39B6-4EB5-9319-28BB0D072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4A7A35-1B65-48B1-AC84-994DF732F7A8}"/>
              </a:ext>
            </a:extLst>
          </p:cNvPr>
          <p:cNvSpPr>
            <a:spLocks noGrp="1"/>
          </p:cNvSpPr>
          <p:nvPr>
            <p:ph type="dt" sz="half" idx="10"/>
          </p:nvPr>
        </p:nvSpPr>
        <p:spPr/>
        <p:txBody>
          <a:bodyPr/>
          <a:lstStyle/>
          <a:p>
            <a:fld id="{7A50C2F2-8525-4AAB-889F-C6E1497D11DA}" type="datetimeFigureOut">
              <a:rPr lang="en-US" smtClean="0"/>
              <a:t>3/21/2024</a:t>
            </a:fld>
            <a:endParaRPr lang="en-US"/>
          </a:p>
        </p:txBody>
      </p:sp>
      <p:sp>
        <p:nvSpPr>
          <p:cNvPr id="6" name="Footer Placeholder 5">
            <a:extLst>
              <a:ext uri="{FF2B5EF4-FFF2-40B4-BE49-F238E27FC236}">
                <a16:creationId xmlns:a16="http://schemas.microsoft.com/office/drawing/2014/main" id="{DA2BE066-24DB-4CA6-9280-5E91910683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EC97CD-3688-4102-B362-00CB71B066CA}"/>
              </a:ext>
            </a:extLst>
          </p:cNvPr>
          <p:cNvSpPr>
            <a:spLocks noGrp="1"/>
          </p:cNvSpPr>
          <p:nvPr>
            <p:ph type="sldNum" sz="quarter" idx="12"/>
          </p:nvPr>
        </p:nvSpPr>
        <p:spPr/>
        <p:txBody>
          <a:bodyPr/>
          <a:lstStyle/>
          <a:p>
            <a:fld id="{E5B22028-F95E-4770-AF50-E3B0282E04DD}" type="slidenum">
              <a:rPr lang="en-US" smtClean="0"/>
              <a:t>‹#›</a:t>
            </a:fld>
            <a:endParaRPr lang="en-US"/>
          </a:p>
        </p:txBody>
      </p:sp>
    </p:spTree>
    <p:extLst>
      <p:ext uri="{BB962C8B-B14F-4D97-AF65-F5344CB8AC3E}">
        <p14:creationId xmlns:p14="http://schemas.microsoft.com/office/powerpoint/2010/main" val="353747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812C77-6961-4ABA-8DCF-109B8EBC1B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B6844-21F1-4857-BCE0-252C430D4B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CF5FB1-AD41-4248-B4B4-9D4B4A88DF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0C2F2-8525-4AAB-889F-C6E1497D11DA}" type="datetimeFigureOut">
              <a:rPr lang="en-US" smtClean="0"/>
              <a:t>3/21/2024</a:t>
            </a:fld>
            <a:endParaRPr lang="en-US"/>
          </a:p>
        </p:txBody>
      </p:sp>
      <p:sp>
        <p:nvSpPr>
          <p:cNvPr id="5" name="Footer Placeholder 4">
            <a:extLst>
              <a:ext uri="{FF2B5EF4-FFF2-40B4-BE49-F238E27FC236}">
                <a16:creationId xmlns:a16="http://schemas.microsoft.com/office/drawing/2014/main" id="{218361AA-38BC-4B7B-AA09-23E5010E5F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9C9204-44A1-4BC4-A0BE-99EB4A14B1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22028-F95E-4770-AF50-E3B0282E04DD}" type="slidenum">
              <a:rPr lang="en-US" smtClean="0"/>
              <a:t>‹#›</a:t>
            </a:fld>
            <a:endParaRPr lang="en-US"/>
          </a:p>
        </p:txBody>
      </p:sp>
    </p:spTree>
    <p:extLst>
      <p:ext uri="{BB962C8B-B14F-4D97-AF65-F5344CB8AC3E}">
        <p14:creationId xmlns:p14="http://schemas.microsoft.com/office/powerpoint/2010/main" val="861235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research.fhda.edu/mis_reports/mis_financial_ai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research.fhda.edu/mis_reports/mis_financial_ai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7670887F-74D7-4C3B-A2B1-BB1C32DF80EC}"/>
              </a:ext>
            </a:extLst>
          </p:cNvPr>
          <p:cNvPicPr>
            <a:picLocks noChangeAspect="1"/>
          </p:cNvPicPr>
          <p:nvPr/>
        </p:nvPicPr>
        <p:blipFill rotWithShape="1">
          <a:blip r:embed="rId3">
            <a:extLst>
              <a:ext uri="{28A0092B-C50C-407E-A947-70E740481C1C}">
                <a14:useLocalDpi xmlns:a14="http://schemas.microsoft.com/office/drawing/2010/main" val="0"/>
              </a:ext>
            </a:extLst>
          </a:blip>
          <a:srcRect r="9799" b="-2"/>
          <a:stretch/>
        </p:blipFill>
        <p:spPr>
          <a:xfrm>
            <a:off x="3523488" y="10"/>
            <a:ext cx="8668512" cy="6857990"/>
          </a:xfrm>
          <a:prstGeom prst="rect">
            <a:avLst/>
          </a:prstGeom>
        </p:spPr>
      </p:pic>
      <p:sp>
        <p:nvSpPr>
          <p:cNvPr id="39" name="Rectangle 3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6D23DF7-B35F-46D6-B2BF-5F9DACE219B0}"/>
              </a:ext>
            </a:extLst>
          </p:cNvPr>
          <p:cNvSpPr>
            <a:spLocks noGrp="1"/>
          </p:cNvSpPr>
          <p:nvPr>
            <p:ph type="title"/>
          </p:nvPr>
        </p:nvSpPr>
        <p:spPr>
          <a:xfrm>
            <a:off x="477980" y="1122363"/>
            <a:ext cx="4337859" cy="2992437"/>
          </a:xfrm>
        </p:spPr>
        <p:txBody>
          <a:bodyPr vert="horz" lIns="91440" tIns="45720" rIns="91440" bIns="45720" rtlCol="0" anchor="b">
            <a:normAutofit fontScale="90000"/>
          </a:bodyPr>
          <a:lstStyle/>
          <a:p>
            <a:r>
              <a:rPr lang="en-US" sz="4800" b="1" dirty="0"/>
              <a:t>FHDA CCD </a:t>
            </a:r>
            <a:br>
              <a:rPr lang="en-US" sz="4800" b="1" dirty="0"/>
            </a:br>
            <a:r>
              <a:rPr lang="en-US" sz="4800" b="1" dirty="0"/>
              <a:t>MIS Financial Aid Data Cleanup</a:t>
            </a:r>
            <a:br>
              <a:rPr lang="en-US" sz="4800" b="1" dirty="0"/>
            </a:br>
            <a:r>
              <a:rPr lang="en-US" sz="4800" b="1" dirty="0"/>
              <a:t>Methods &amp; Procedures</a:t>
            </a:r>
          </a:p>
        </p:txBody>
      </p:sp>
      <p:sp>
        <p:nvSpPr>
          <p:cNvPr id="36" name="Rectangle 3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3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EE0DA502-528D-4197-8BED-B71EE65730D4}"/>
              </a:ext>
            </a:extLst>
          </p:cNvPr>
          <p:cNvSpPr txBox="1"/>
          <p:nvPr/>
        </p:nvSpPr>
        <p:spPr>
          <a:xfrm>
            <a:off x="481030" y="4661031"/>
            <a:ext cx="3977639" cy="1200329"/>
          </a:xfrm>
          <a:prstGeom prst="rect">
            <a:avLst/>
          </a:prstGeom>
          <a:noFill/>
        </p:spPr>
        <p:txBody>
          <a:bodyPr wrap="square" rtlCol="0">
            <a:spAutoFit/>
          </a:bodyPr>
          <a:lstStyle/>
          <a:p>
            <a:r>
              <a:rPr lang="en-US" dirty="0"/>
              <a:t>Lourdes del Rio-Parent, PhD</a:t>
            </a:r>
          </a:p>
          <a:p>
            <a:r>
              <a:rPr lang="en-US" dirty="0"/>
              <a:t>Senior Research Analyst</a:t>
            </a:r>
          </a:p>
          <a:p>
            <a:r>
              <a:rPr lang="en-US" dirty="0"/>
              <a:t>Foothill-De Anza CCD</a:t>
            </a:r>
          </a:p>
          <a:p>
            <a:r>
              <a:rPr lang="en-US" dirty="0"/>
              <a:t>March 2024</a:t>
            </a:r>
          </a:p>
        </p:txBody>
      </p:sp>
    </p:spTree>
    <p:extLst>
      <p:ext uri="{BB962C8B-B14F-4D97-AF65-F5344CB8AC3E}">
        <p14:creationId xmlns:p14="http://schemas.microsoft.com/office/powerpoint/2010/main" val="34364537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4766E-2DFE-418B-BEE1-ACE45C8B96DF}"/>
              </a:ext>
            </a:extLst>
          </p:cNvPr>
          <p:cNvSpPr>
            <a:spLocks noGrp="1"/>
          </p:cNvSpPr>
          <p:nvPr>
            <p:ph type="title"/>
          </p:nvPr>
        </p:nvSpPr>
        <p:spPr/>
        <p:txBody>
          <a:bodyPr>
            <a:normAutofit/>
          </a:bodyPr>
          <a:lstStyle/>
          <a:p>
            <a:r>
              <a:rPr lang="en-US" sz="4000" b="1" dirty="0">
                <a:solidFill>
                  <a:schemeClr val="accent2">
                    <a:lumMod val="75000"/>
                  </a:schemeClr>
                </a:solidFill>
              </a:rPr>
              <a:t>FHDA MIS SF, FA Submission</a:t>
            </a:r>
            <a:endParaRPr lang="en-US" sz="4000" dirty="0"/>
          </a:p>
        </p:txBody>
      </p:sp>
      <p:graphicFrame>
        <p:nvGraphicFramePr>
          <p:cNvPr id="6" name="Content Placeholder 5">
            <a:extLst>
              <a:ext uri="{FF2B5EF4-FFF2-40B4-BE49-F238E27FC236}">
                <a16:creationId xmlns:a16="http://schemas.microsoft.com/office/drawing/2014/main" id="{F21C75A1-8CE8-4C20-BAC5-C15127787ED5}"/>
              </a:ext>
            </a:extLst>
          </p:cNvPr>
          <p:cNvGraphicFramePr>
            <a:graphicFrameLocks noGrp="1"/>
          </p:cNvGraphicFramePr>
          <p:nvPr>
            <p:ph idx="1"/>
            <p:extLst>
              <p:ext uri="{D42A27DB-BD31-4B8C-83A1-F6EECF244321}">
                <p14:modId xmlns:p14="http://schemas.microsoft.com/office/powerpoint/2010/main" val="3877400428"/>
              </p:ext>
            </p:extLst>
          </p:nvPr>
        </p:nvGraphicFramePr>
        <p:xfrm>
          <a:off x="838200" y="1443488"/>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2011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4025-6257-4FC4-A6EB-26F381B0A0CB}"/>
              </a:ext>
            </a:extLst>
          </p:cNvPr>
          <p:cNvSpPr>
            <a:spLocks noGrp="1"/>
          </p:cNvSpPr>
          <p:nvPr>
            <p:ph type="title"/>
          </p:nvPr>
        </p:nvSpPr>
        <p:spPr/>
        <p:txBody>
          <a:bodyPr>
            <a:normAutofit/>
          </a:bodyPr>
          <a:lstStyle/>
          <a:p>
            <a:r>
              <a:rPr lang="en-US" sz="4000" b="1" dirty="0">
                <a:solidFill>
                  <a:schemeClr val="accent2">
                    <a:lumMod val="75000"/>
                  </a:schemeClr>
                </a:solidFill>
              </a:rPr>
              <a:t>FHDA IRP MIS Financial Aid</a:t>
            </a:r>
          </a:p>
        </p:txBody>
      </p:sp>
      <p:sp>
        <p:nvSpPr>
          <p:cNvPr id="3" name="Content Placeholder 2">
            <a:extLst>
              <a:ext uri="{FF2B5EF4-FFF2-40B4-BE49-F238E27FC236}">
                <a16:creationId xmlns:a16="http://schemas.microsoft.com/office/drawing/2014/main" id="{D706D276-7BCC-4E43-8A54-569327554D4D}"/>
              </a:ext>
            </a:extLst>
          </p:cNvPr>
          <p:cNvSpPr>
            <a:spLocks noGrp="1"/>
          </p:cNvSpPr>
          <p:nvPr>
            <p:ph idx="1"/>
          </p:nvPr>
        </p:nvSpPr>
        <p:spPr>
          <a:xfrm>
            <a:off x="838200" y="1484431"/>
            <a:ext cx="10515600" cy="4351338"/>
          </a:xfrm>
        </p:spPr>
        <p:txBody>
          <a:bodyPr>
            <a:normAutofit fontScale="92500" lnSpcReduction="10000"/>
          </a:bodyPr>
          <a:lstStyle/>
          <a:p>
            <a:r>
              <a:rPr lang="en-US" dirty="0"/>
              <a:t>This webpage provides access to documents related to the student financial aid reports (MIS SF, MIS FA) submitted by the Foothill-De Anza Community College District (FHDA) to the Management Information System (MIS) unit of California Community Colleges Chancellor's Office (CCCCO). </a:t>
            </a:r>
          </a:p>
          <a:p>
            <a:r>
              <a:rPr lang="en-US" dirty="0"/>
              <a:t>The documents include reports that show statistics for the data submitted. They are posted here to give data custodians at the financial aid offices for Foothill College and De Anza College the opportunity to review the data and report any issue that may indicate the need for resubmission. </a:t>
            </a:r>
          </a:p>
          <a:p>
            <a:pPr marL="0" indent="0">
              <a:buNone/>
            </a:pPr>
            <a:endParaRPr lang="en-US" dirty="0">
              <a:hlinkClick r:id="rId3"/>
            </a:endParaRPr>
          </a:p>
          <a:p>
            <a:pPr marL="0" indent="0">
              <a:buNone/>
            </a:pPr>
            <a:r>
              <a:rPr lang="en-US" dirty="0">
                <a:hlinkClick r:id="rId3"/>
              </a:rPr>
              <a:t>http://research.fhda.edu/mis_reports/mis_financial_aid/</a:t>
            </a:r>
            <a:endParaRPr lang="en-US" dirty="0"/>
          </a:p>
        </p:txBody>
      </p:sp>
    </p:spTree>
    <p:extLst>
      <p:ext uri="{BB962C8B-B14F-4D97-AF65-F5344CB8AC3E}">
        <p14:creationId xmlns:p14="http://schemas.microsoft.com/office/powerpoint/2010/main" val="2377644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4025-6257-4FC4-A6EB-26F381B0A0CB}"/>
              </a:ext>
            </a:extLst>
          </p:cNvPr>
          <p:cNvSpPr>
            <a:spLocks noGrp="1"/>
          </p:cNvSpPr>
          <p:nvPr>
            <p:ph type="title"/>
          </p:nvPr>
        </p:nvSpPr>
        <p:spPr/>
        <p:txBody>
          <a:bodyPr/>
          <a:lstStyle/>
          <a:p>
            <a:r>
              <a:rPr lang="en-US" b="1" dirty="0">
                <a:solidFill>
                  <a:schemeClr val="accent2">
                    <a:lumMod val="75000"/>
                  </a:schemeClr>
                </a:solidFill>
              </a:rPr>
              <a:t>FHDA IRP MIS Financial Aid (cont.)</a:t>
            </a:r>
          </a:p>
        </p:txBody>
      </p:sp>
      <p:sp>
        <p:nvSpPr>
          <p:cNvPr id="3" name="Content Placeholder 2">
            <a:extLst>
              <a:ext uri="{FF2B5EF4-FFF2-40B4-BE49-F238E27FC236}">
                <a16:creationId xmlns:a16="http://schemas.microsoft.com/office/drawing/2014/main" id="{D706D276-7BCC-4E43-8A54-569327554D4D}"/>
              </a:ext>
            </a:extLst>
          </p:cNvPr>
          <p:cNvSpPr>
            <a:spLocks noGrp="1"/>
          </p:cNvSpPr>
          <p:nvPr>
            <p:ph idx="1"/>
          </p:nvPr>
        </p:nvSpPr>
        <p:spPr>
          <a:xfrm>
            <a:off x="838200" y="1473958"/>
            <a:ext cx="10665726" cy="4402660"/>
          </a:xfrm>
        </p:spPr>
        <p:txBody>
          <a:bodyPr>
            <a:normAutofit fontScale="92500" lnSpcReduction="10000"/>
          </a:bodyPr>
          <a:lstStyle/>
          <a:p>
            <a:pPr marL="0" indent="0">
              <a:buNone/>
            </a:pPr>
            <a:r>
              <a:rPr lang="en-US" dirty="0"/>
              <a:t>Reports and information available at the FHDA IRP MIS financial aid webpage (</a:t>
            </a:r>
            <a:r>
              <a:rPr lang="en-US" dirty="0">
                <a:hlinkClick r:id="rId3"/>
              </a:rPr>
              <a:t>http://research.fhda.edu/mis_reports/mis_financial_aid/</a:t>
            </a:r>
            <a:r>
              <a:rPr lang="en-US" dirty="0"/>
              <a:t>) include the following:</a:t>
            </a:r>
          </a:p>
          <a:p>
            <a:r>
              <a:rPr lang="en-US" dirty="0"/>
              <a:t>FHDA MIS Financial Aid Data Cleanup: Methods &amp; Procedures</a:t>
            </a:r>
          </a:p>
          <a:p>
            <a:r>
              <a:rPr lang="en-US" dirty="0"/>
              <a:t>Crosswalk between FHDA and MIS codes</a:t>
            </a:r>
          </a:p>
          <a:p>
            <a:r>
              <a:rPr lang="en-US" dirty="0"/>
              <a:t>Preliminary Figures</a:t>
            </a:r>
          </a:p>
          <a:p>
            <a:r>
              <a:rPr lang="en-US" dirty="0"/>
              <a:t>Research Reports</a:t>
            </a:r>
          </a:p>
          <a:p>
            <a:pPr lvl="1"/>
            <a:r>
              <a:rPr lang="en-US" dirty="0"/>
              <a:t>MIS Student Financial Aid: SF (Applicants) Summary Statistics</a:t>
            </a:r>
          </a:p>
          <a:p>
            <a:pPr lvl="1"/>
            <a:r>
              <a:rPr lang="en-US" dirty="0"/>
              <a:t>MIS Financial Aid: Student Headcount by College, Award Type and Related SCFF Statistics </a:t>
            </a:r>
          </a:p>
          <a:p>
            <a:pPr lvl="1"/>
            <a:r>
              <a:rPr lang="en-US" dirty="0"/>
              <a:t>Review of SCFF Preliminary Metric Data</a:t>
            </a:r>
          </a:p>
        </p:txBody>
      </p:sp>
    </p:spTree>
    <p:extLst>
      <p:ext uri="{BB962C8B-B14F-4D97-AF65-F5344CB8AC3E}">
        <p14:creationId xmlns:p14="http://schemas.microsoft.com/office/powerpoint/2010/main" val="348819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2404B-5B5E-41B4-8E5A-550A7D56F45D}"/>
              </a:ext>
            </a:extLst>
          </p:cNvPr>
          <p:cNvSpPr>
            <a:spLocks noGrp="1"/>
          </p:cNvSpPr>
          <p:nvPr>
            <p:ph type="title"/>
          </p:nvPr>
        </p:nvSpPr>
        <p:spPr/>
        <p:txBody>
          <a:bodyPr>
            <a:normAutofit/>
          </a:bodyPr>
          <a:lstStyle/>
          <a:p>
            <a:r>
              <a:rPr lang="en-US" sz="4000" b="1" dirty="0">
                <a:solidFill>
                  <a:schemeClr val="accent2">
                    <a:lumMod val="75000"/>
                  </a:schemeClr>
                </a:solidFill>
              </a:rPr>
              <a:t>Goal and Objectives</a:t>
            </a:r>
            <a:endParaRPr lang="en-US" sz="4000" dirty="0"/>
          </a:p>
        </p:txBody>
      </p:sp>
      <p:sp>
        <p:nvSpPr>
          <p:cNvPr id="3" name="Content Placeholder 2">
            <a:extLst>
              <a:ext uri="{FF2B5EF4-FFF2-40B4-BE49-F238E27FC236}">
                <a16:creationId xmlns:a16="http://schemas.microsoft.com/office/drawing/2014/main" id="{26818538-2B37-4925-9F84-436EC99F0D1C}"/>
              </a:ext>
            </a:extLst>
          </p:cNvPr>
          <p:cNvSpPr>
            <a:spLocks noGrp="1"/>
          </p:cNvSpPr>
          <p:nvPr>
            <p:ph idx="1"/>
          </p:nvPr>
        </p:nvSpPr>
        <p:spPr>
          <a:xfrm>
            <a:off x="838200" y="1443488"/>
            <a:ext cx="10119610" cy="4351338"/>
          </a:xfrm>
        </p:spPr>
        <p:txBody>
          <a:bodyPr/>
          <a:lstStyle/>
          <a:p>
            <a:r>
              <a:rPr lang="en-US" dirty="0"/>
              <a:t>Provide an overview of methods and procedures used for the data cleanup and submission of the MIS Financial Aid Reports (SF, FA) at the FHDA CCD.</a:t>
            </a:r>
          </a:p>
          <a:p>
            <a:pPr lvl="1"/>
            <a:r>
              <a:rPr lang="en-US" dirty="0"/>
              <a:t>Identify main data sources</a:t>
            </a:r>
          </a:p>
          <a:p>
            <a:pPr lvl="1"/>
            <a:r>
              <a:rPr lang="en-US" dirty="0"/>
              <a:t>Illustrate main steps of the data flow for the data cleanup and submission</a:t>
            </a:r>
          </a:p>
          <a:p>
            <a:pPr lvl="1"/>
            <a:r>
              <a:rPr lang="en-US" dirty="0"/>
              <a:t>Explain the use of a lookup table (crosswalk of FHDA-MIS codes) to facilitate data cleanup and submission</a:t>
            </a:r>
          </a:p>
          <a:p>
            <a:pPr lvl="1"/>
            <a:r>
              <a:rPr lang="en-US" dirty="0"/>
              <a:t>Show the use of technologies (e.g., SQL views, SAS) for data cleanup and submission</a:t>
            </a:r>
          </a:p>
          <a:p>
            <a:pPr lvl="1"/>
            <a:r>
              <a:rPr lang="en-US" dirty="0"/>
              <a:t>Explain the purpose of the FHDA IRP MIS Financial Aid Report webpage in the data cleanup process</a:t>
            </a:r>
          </a:p>
        </p:txBody>
      </p:sp>
    </p:spTree>
    <p:extLst>
      <p:ext uri="{BB962C8B-B14F-4D97-AF65-F5344CB8AC3E}">
        <p14:creationId xmlns:p14="http://schemas.microsoft.com/office/powerpoint/2010/main" val="211510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547-4116-4BEB-8A9A-40164450F28D}"/>
              </a:ext>
            </a:extLst>
          </p:cNvPr>
          <p:cNvSpPr>
            <a:spLocks noGrp="1"/>
          </p:cNvSpPr>
          <p:nvPr>
            <p:ph type="title"/>
          </p:nvPr>
        </p:nvSpPr>
        <p:spPr>
          <a:xfrm>
            <a:off x="838200" y="728244"/>
            <a:ext cx="10515600" cy="1325563"/>
          </a:xfrm>
        </p:spPr>
        <p:txBody>
          <a:bodyPr>
            <a:normAutofit/>
          </a:bodyPr>
          <a:lstStyle/>
          <a:p>
            <a:r>
              <a:rPr lang="en-US" sz="4000" b="1" dirty="0">
                <a:solidFill>
                  <a:schemeClr val="accent2">
                    <a:lumMod val="75000"/>
                  </a:schemeClr>
                </a:solidFill>
              </a:rPr>
              <a:t>FHDA MIS SF (Financial Aid Applicant) Data Sources</a:t>
            </a:r>
          </a:p>
        </p:txBody>
      </p:sp>
      <p:graphicFrame>
        <p:nvGraphicFramePr>
          <p:cNvPr id="5" name="Content Placeholder 4">
            <a:extLst>
              <a:ext uri="{FF2B5EF4-FFF2-40B4-BE49-F238E27FC236}">
                <a16:creationId xmlns:a16="http://schemas.microsoft.com/office/drawing/2014/main" id="{EAD53D0C-F99C-411C-83B6-A5E0B67E3C6C}"/>
              </a:ext>
            </a:extLst>
          </p:cNvPr>
          <p:cNvGraphicFramePr>
            <a:graphicFrameLocks noGrp="1"/>
          </p:cNvGraphicFramePr>
          <p:nvPr>
            <p:ph idx="1"/>
            <p:extLst>
              <p:ext uri="{D42A27DB-BD31-4B8C-83A1-F6EECF244321}">
                <p14:modId xmlns:p14="http://schemas.microsoft.com/office/powerpoint/2010/main" val="3016977072"/>
              </p:ext>
            </p:extLst>
          </p:nvPr>
        </p:nvGraphicFramePr>
        <p:xfrm>
          <a:off x="838200" y="163072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8955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7E5B0-EDF2-45CF-8AE6-3777B3ECC0D6}"/>
              </a:ext>
            </a:extLst>
          </p:cNvPr>
          <p:cNvSpPr>
            <a:spLocks noGrp="1"/>
          </p:cNvSpPr>
          <p:nvPr>
            <p:ph type="title"/>
          </p:nvPr>
        </p:nvSpPr>
        <p:spPr/>
        <p:txBody>
          <a:bodyPr>
            <a:normAutofit/>
          </a:bodyPr>
          <a:lstStyle/>
          <a:p>
            <a:r>
              <a:rPr lang="en-US" sz="4000" b="1" dirty="0">
                <a:solidFill>
                  <a:schemeClr val="accent2">
                    <a:lumMod val="75000"/>
                  </a:schemeClr>
                </a:solidFill>
              </a:rPr>
              <a:t>FHDA MIS SF-Applicant Data Flow</a:t>
            </a:r>
            <a:endParaRPr lang="en-US" sz="4000" dirty="0"/>
          </a:p>
        </p:txBody>
      </p:sp>
      <p:graphicFrame>
        <p:nvGraphicFramePr>
          <p:cNvPr id="6" name="Content Placeholder 5">
            <a:extLst>
              <a:ext uri="{FF2B5EF4-FFF2-40B4-BE49-F238E27FC236}">
                <a16:creationId xmlns:a16="http://schemas.microsoft.com/office/drawing/2014/main" id="{23C04C38-C20E-4BE6-8A0C-32944741BAAA}"/>
              </a:ext>
            </a:extLst>
          </p:cNvPr>
          <p:cNvGraphicFramePr>
            <a:graphicFrameLocks noGrp="1"/>
          </p:cNvGraphicFramePr>
          <p:nvPr>
            <p:ph idx="1"/>
            <p:extLst>
              <p:ext uri="{D42A27DB-BD31-4B8C-83A1-F6EECF244321}">
                <p14:modId xmlns:p14="http://schemas.microsoft.com/office/powerpoint/2010/main" val="215390006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Arrow: Right 9">
            <a:extLst>
              <a:ext uri="{FF2B5EF4-FFF2-40B4-BE49-F238E27FC236}">
                <a16:creationId xmlns:a16="http://schemas.microsoft.com/office/drawing/2014/main" id="{FB1A54C9-F83E-404C-9F78-11BE29BABB9D}"/>
              </a:ext>
            </a:extLst>
          </p:cNvPr>
          <p:cNvSpPr/>
          <p:nvPr/>
        </p:nvSpPr>
        <p:spPr>
          <a:xfrm>
            <a:off x="4137285" y="2761932"/>
            <a:ext cx="359764" cy="45719"/>
          </a:xfrm>
          <a:prstGeom prst="rightArrow">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0BB01706-B81A-4DC0-B7F5-870644184E2A}"/>
              </a:ext>
            </a:extLst>
          </p:cNvPr>
          <p:cNvSpPr/>
          <p:nvPr/>
        </p:nvSpPr>
        <p:spPr>
          <a:xfrm>
            <a:off x="7227757" y="2716213"/>
            <a:ext cx="359764" cy="45719"/>
          </a:xfrm>
          <a:prstGeom prst="rightArrow">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EAC8749E-A23B-4F3E-9AEE-A9519CFA4F94}"/>
              </a:ext>
            </a:extLst>
          </p:cNvPr>
          <p:cNvSpPr/>
          <p:nvPr/>
        </p:nvSpPr>
        <p:spPr>
          <a:xfrm rot="5400000">
            <a:off x="9099030" y="3978435"/>
            <a:ext cx="359764" cy="45719"/>
          </a:xfrm>
          <a:prstGeom prst="rightArrow">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Bent 16">
            <a:extLst>
              <a:ext uri="{FF2B5EF4-FFF2-40B4-BE49-F238E27FC236}">
                <a16:creationId xmlns:a16="http://schemas.microsoft.com/office/drawing/2014/main" id="{620E3B44-C99F-430F-B48E-9CCE950ADB26}"/>
              </a:ext>
            </a:extLst>
          </p:cNvPr>
          <p:cNvSpPr/>
          <p:nvPr/>
        </p:nvSpPr>
        <p:spPr>
          <a:xfrm rot="16200000">
            <a:off x="4820255" y="2270433"/>
            <a:ext cx="597771" cy="4572000"/>
          </a:xfrm>
          <a:prstGeom prst="ben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Arrow: Circular 18">
            <a:extLst>
              <a:ext uri="{FF2B5EF4-FFF2-40B4-BE49-F238E27FC236}">
                <a16:creationId xmlns:a16="http://schemas.microsoft.com/office/drawing/2014/main" id="{244F2D38-CD88-48FA-83E8-48A92632C4DF}"/>
              </a:ext>
            </a:extLst>
          </p:cNvPr>
          <p:cNvSpPr/>
          <p:nvPr/>
        </p:nvSpPr>
        <p:spPr>
          <a:xfrm rot="5400000" flipH="1">
            <a:off x="9940520" y="3146021"/>
            <a:ext cx="1041483" cy="2019930"/>
          </a:xfrm>
          <a:prstGeom prst="circularArrow">
            <a:avLst>
              <a:gd name="adj1" fmla="val 12500"/>
              <a:gd name="adj2" fmla="val 1142319"/>
              <a:gd name="adj3" fmla="val 20457681"/>
              <a:gd name="adj4" fmla="val 11577648"/>
              <a:gd name="adj5" fmla="val 125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47149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547-4116-4BEB-8A9A-40164450F28D}"/>
              </a:ext>
            </a:extLst>
          </p:cNvPr>
          <p:cNvSpPr>
            <a:spLocks noGrp="1"/>
          </p:cNvSpPr>
          <p:nvPr>
            <p:ph type="title"/>
          </p:nvPr>
        </p:nvSpPr>
        <p:spPr>
          <a:xfrm>
            <a:off x="838200" y="591766"/>
            <a:ext cx="10515600" cy="1325563"/>
          </a:xfrm>
        </p:spPr>
        <p:txBody>
          <a:bodyPr>
            <a:normAutofit/>
          </a:bodyPr>
          <a:lstStyle/>
          <a:p>
            <a:r>
              <a:rPr lang="en-US" sz="4000" b="1" dirty="0">
                <a:solidFill>
                  <a:schemeClr val="accent2">
                    <a:lumMod val="75000"/>
                  </a:schemeClr>
                </a:solidFill>
              </a:rPr>
              <a:t>FHDA MIS FA (Financial Award) Data Sources</a:t>
            </a:r>
          </a:p>
        </p:txBody>
      </p:sp>
      <p:graphicFrame>
        <p:nvGraphicFramePr>
          <p:cNvPr id="5" name="Content Placeholder 4">
            <a:extLst>
              <a:ext uri="{FF2B5EF4-FFF2-40B4-BE49-F238E27FC236}">
                <a16:creationId xmlns:a16="http://schemas.microsoft.com/office/drawing/2014/main" id="{EAD53D0C-F99C-411C-83B6-A5E0B67E3C6C}"/>
              </a:ext>
            </a:extLst>
          </p:cNvPr>
          <p:cNvGraphicFramePr>
            <a:graphicFrameLocks noGrp="1"/>
          </p:cNvGraphicFramePr>
          <p:nvPr>
            <p:ph idx="1"/>
            <p:extLst>
              <p:ext uri="{D42A27DB-BD31-4B8C-83A1-F6EECF244321}">
                <p14:modId xmlns:p14="http://schemas.microsoft.com/office/powerpoint/2010/main" val="2599259529"/>
              </p:ext>
            </p:extLst>
          </p:nvPr>
        </p:nvGraphicFramePr>
        <p:xfrm>
          <a:off x="838200" y="201286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206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4766E-2DFE-418B-BEE1-ACE45C8B96DF}"/>
              </a:ext>
            </a:extLst>
          </p:cNvPr>
          <p:cNvSpPr>
            <a:spLocks noGrp="1"/>
          </p:cNvSpPr>
          <p:nvPr>
            <p:ph type="title"/>
          </p:nvPr>
        </p:nvSpPr>
        <p:spPr>
          <a:xfrm>
            <a:off x="838200" y="365125"/>
            <a:ext cx="10515600" cy="1325563"/>
          </a:xfrm>
        </p:spPr>
        <p:txBody>
          <a:bodyPr>
            <a:normAutofit/>
          </a:bodyPr>
          <a:lstStyle/>
          <a:p>
            <a:r>
              <a:rPr lang="en-US" sz="4000" b="1" dirty="0">
                <a:solidFill>
                  <a:schemeClr val="accent2">
                    <a:lumMod val="75000"/>
                  </a:schemeClr>
                </a:solidFill>
              </a:rPr>
              <a:t>FHDA MIS FA-Awards, Cleanup Data Flow</a:t>
            </a:r>
            <a:endParaRPr lang="en-US" sz="4000" dirty="0"/>
          </a:p>
        </p:txBody>
      </p:sp>
      <p:graphicFrame>
        <p:nvGraphicFramePr>
          <p:cNvPr id="6" name="Content Placeholder 5">
            <a:extLst>
              <a:ext uri="{FF2B5EF4-FFF2-40B4-BE49-F238E27FC236}">
                <a16:creationId xmlns:a16="http://schemas.microsoft.com/office/drawing/2014/main" id="{F21C75A1-8CE8-4C20-BAC5-C15127787ED5}"/>
              </a:ext>
            </a:extLst>
          </p:cNvPr>
          <p:cNvGraphicFramePr>
            <a:graphicFrameLocks noGrp="1"/>
          </p:cNvGraphicFramePr>
          <p:nvPr>
            <p:ph idx="1"/>
            <p:extLst>
              <p:ext uri="{D42A27DB-BD31-4B8C-83A1-F6EECF244321}">
                <p14:modId xmlns:p14="http://schemas.microsoft.com/office/powerpoint/2010/main" val="1976672310"/>
              </p:ext>
            </p:extLst>
          </p:nvPr>
        </p:nvGraphicFramePr>
        <p:xfrm>
          <a:off x="838200" y="1661758"/>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2740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3823-FB23-4A4D-992C-D1092A4D9EB9}"/>
              </a:ext>
            </a:extLst>
          </p:cNvPr>
          <p:cNvSpPr>
            <a:spLocks noGrp="1"/>
          </p:cNvSpPr>
          <p:nvPr>
            <p:ph type="title"/>
          </p:nvPr>
        </p:nvSpPr>
        <p:spPr>
          <a:xfrm>
            <a:off x="838200" y="365125"/>
            <a:ext cx="10515600" cy="1460500"/>
          </a:xfrm>
        </p:spPr>
        <p:txBody>
          <a:bodyPr>
            <a:normAutofit/>
          </a:bodyPr>
          <a:lstStyle/>
          <a:p>
            <a:r>
              <a:rPr lang="en-US" sz="4000" b="1" dirty="0">
                <a:solidFill>
                  <a:schemeClr val="accent2">
                    <a:lumMod val="75000"/>
                  </a:schemeClr>
                </a:solidFill>
              </a:rPr>
              <a:t>FHDA MIS FA-Awards Data Cleanup: </a:t>
            </a:r>
            <a:br>
              <a:rPr lang="en-US" sz="4000" b="1" dirty="0">
                <a:solidFill>
                  <a:schemeClr val="accent2">
                    <a:lumMod val="75000"/>
                  </a:schemeClr>
                </a:solidFill>
              </a:rPr>
            </a:br>
            <a:r>
              <a:rPr lang="en-US" sz="4000" b="1" dirty="0">
                <a:solidFill>
                  <a:schemeClr val="accent2">
                    <a:lumMod val="75000"/>
                  </a:schemeClr>
                </a:solidFill>
              </a:rPr>
              <a:t>Crosswalk of FHDA and MIS Award Codes</a:t>
            </a:r>
            <a:endParaRPr lang="en-US" sz="4000" dirty="0"/>
          </a:p>
        </p:txBody>
      </p:sp>
      <p:sp>
        <p:nvSpPr>
          <p:cNvPr id="3" name="Content Placeholder 2">
            <a:extLst>
              <a:ext uri="{FF2B5EF4-FFF2-40B4-BE49-F238E27FC236}">
                <a16:creationId xmlns:a16="http://schemas.microsoft.com/office/drawing/2014/main" id="{1348C12B-7136-4A3B-8AD7-01196FB20A84}"/>
              </a:ext>
            </a:extLst>
          </p:cNvPr>
          <p:cNvSpPr>
            <a:spLocks noGrp="1"/>
          </p:cNvSpPr>
          <p:nvPr>
            <p:ph idx="1"/>
          </p:nvPr>
        </p:nvSpPr>
        <p:spPr>
          <a:xfrm>
            <a:off x="838200" y="1924025"/>
            <a:ext cx="10515600" cy="4351338"/>
          </a:xfrm>
        </p:spPr>
        <p:txBody>
          <a:bodyPr>
            <a:normAutofit/>
          </a:bodyPr>
          <a:lstStyle/>
          <a:p>
            <a:r>
              <a:rPr lang="en-US" sz="3200" dirty="0"/>
              <a:t>FHDA-MIS Award Codes Lookup Table</a:t>
            </a:r>
          </a:p>
          <a:p>
            <a:pPr lvl="1"/>
            <a:r>
              <a:rPr lang="en-US" sz="2800" dirty="0"/>
              <a:t>Crosswalk between FHDA and MIS award codes</a:t>
            </a:r>
          </a:p>
          <a:p>
            <a:pPr lvl="1"/>
            <a:r>
              <a:rPr lang="en-US" sz="2800" dirty="0"/>
              <a:t>Provides description for FHDA and MIS codes</a:t>
            </a:r>
          </a:p>
          <a:p>
            <a:pPr lvl="1"/>
            <a:r>
              <a:rPr lang="en-US" sz="2800" dirty="0"/>
              <a:t>Helps translate FHDA detail codes into a MIS codes by taking into account the type and source of the code</a:t>
            </a:r>
          </a:p>
          <a:p>
            <a:pPr lvl="1"/>
            <a:r>
              <a:rPr lang="en-US" sz="2800" dirty="0"/>
              <a:t>Identifies Banner data sources and redundancies (e.g., data that shows in both student account and financial aid tables)</a:t>
            </a:r>
          </a:p>
          <a:p>
            <a:pPr lvl="1"/>
            <a:r>
              <a:rPr lang="en-US" sz="2800" dirty="0"/>
              <a:t>Identifies dummy codes (not to be reported in MIS)</a:t>
            </a:r>
          </a:p>
          <a:p>
            <a:pPr lvl="1"/>
            <a:r>
              <a:rPr lang="en-US" sz="2800" dirty="0"/>
              <a:t>Posted at the FHDA IRP MIS Reports webpage: </a:t>
            </a:r>
          </a:p>
          <a:p>
            <a:pPr lvl="2"/>
            <a:r>
              <a:rPr lang="fr-FR" dirty="0"/>
              <a:t>http://research.fhda.edu/mis_reports/mis_financial_aid/</a:t>
            </a:r>
          </a:p>
        </p:txBody>
      </p:sp>
    </p:spTree>
    <p:extLst>
      <p:ext uri="{BB962C8B-B14F-4D97-AF65-F5344CB8AC3E}">
        <p14:creationId xmlns:p14="http://schemas.microsoft.com/office/powerpoint/2010/main" val="4031200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4101E-5AC1-40A2-9BED-47E36A06F0F8}"/>
              </a:ext>
            </a:extLst>
          </p:cNvPr>
          <p:cNvSpPr>
            <a:spLocks noGrp="1"/>
          </p:cNvSpPr>
          <p:nvPr>
            <p:ph type="title"/>
          </p:nvPr>
        </p:nvSpPr>
        <p:spPr>
          <a:xfrm>
            <a:off x="838200" y="515250"/>
            <a:ext cx="10515600" cy="1325563"/>
          </a:xfrm>
        </p:spPr>
        <p:txBody>
          <a:bodyPr>
            <a:normAutofit/>
          </a:bodyPr>
          <a:lstStyle/>
          <a:p>
            <a:r>
              <a:rPr lang="en-US" sz="4000" b="1" dirty="0">
                <a:solidFill>
                  <a:schemeClr val="accent2">
                    <a:lumMod val="75000"/>
                  </a:schemeClr>
                </a:solidFill>
              </a:rPr>
              <a:t>FHDA MIS FA-Awards, Preliminary Figures</a:t>
            </a:r>
            <a:endParaRPr lang="en-US" sz="4000" dirty="0"/>
          </a:p>
        </p:txBody>
      </p:sp>
      <p:sp>
        <p:nvSpPr>
          <p:cNvPr id="3" name="Content Placeholder 2">
            <a:extLst>
              <a:ext uri="{FF2B5EF4-FFF2-40B4-BE49-F238E27FC236}">
                <a16:creationId xmlns:a16="http://schemas.microsoft.com/office/drawing/2014/main" id="{F86B7E49-BEBC-44C4-8E0D-781BE5EC72F8}"/>
              </a:ext>
            </a:extLst>
          </p:cNvPr>
          <p:cNvSpPr>
            <a:spLocks noGrp="1"/>
          </p:cNvSpPr>
          <p:nvPr>
            <p:ph idx="1"/>
          </p:nvPr>
        </p:nvSpPr>
        <p:spPr>
          <a:xfrm>
            <a:off x="838200" y="1649745"/>
            <a:ext cx="10515600" cy="4351338"/>
          </a:xfrm>
        </p:spPr>
        <p:txBody>
          <a:bodyPr>
            <a:normAutofit lnSpcReduction="10000"/>
          </a:bodyPr>
          <a:lstStyle/>
          <a:p>
            <a:r>
              <a:rPr lang="en-US" dirty="0"/>
              <a:t>The preliminary figures report is an Excel document that allows financial aid directors to review student headcount and total award amount data by FHDA/MIS code for the reporting and prior academic year. The document includes the following worksheets:</a:t>
            </a:r>
          </a:p>
          <a:p>
            <a:pPr lvl="1"/>
            <a:r>
              <a:rPr lang="en-US" dirty="0"/>
              <a:t>Stud Headcount &amp; Total Award Amount</a:t>
            </a:r>
          </a:p>
          <a:p>
            <a:pPr lvl="1"/>
            <a:r>
              <a:rPr lang="en-US" dirty="0"/>
              <a:t>[College] CCPG_BOG</a:t>
            </a:r>
          </a:p>
          <a:p>
            <a:pPr lvl="1"/>
            <a:r>
              <a:rPr lang="en-US" dirty="0"/>
              <a:t>[College] GRANTS</a:t>
            </a:r>
          </a:p>
          <a:p>
            <a:pPr lvl="1"/>
            <a:r>
              <a:rPr lang="en-US" dirty="0"/>
              <a:t>[College] LOAN</a:t>
            </a:r>
          </a:p>
          <a:p>
            <a:pPr lvl="1"/>
            <a:r>
              <a:rPr lang="en-US" dirty="0"/>
              <a:t>[College] SCHOL</a:t>
            </a:r>
          </a:p>
          <a:p>
            <a:pPr lvl="1"/>
            <a:r>
              <a:rPr lang="en-US" dirty="0"/>
              <a:t>[College] WORK</a:t>
            </a:r>
          </a:p>
          <a:p>
            <a:pPr lvl="1"/>
            <a:r>
              <a:rPr lang="en-US" dirty="0"/>
              <a:t>Missing awards</a:t>
            </a:r>
          </a:p>
        </p:txBody>
      </p:sp>
    </p:spTree>
    <p:extLst>
      <p:ext uri="{BB962C8B-B14F-4D97-AF65-F5344CB8AC3E}">
        <p14:creationId xmlns:p14="http://schemas.microsoft.com/office/powerpoint/2010/main" val="567466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4F6A1-6595-43A3-AE58-50150A443A05}"/>
              </a:ext>
            </a:extLst>
          </p:cNvPr>
          <p:cNvSpPr>
            <a:spLocks noGrp="1"/>
          </p:cNvSpPr>
          <p:nvPr>
            <p:ph type="title"/>
          </p:nvPr>
        </p:nvSpPr>
        <p:spPr>
          <a:xfrm>
            <a:off x="838200" y="365125"/>
            <a:ext cx="10824148" cy="1325563"/>
          </a:xfrm>
        </p:spPr>
        <p:txBody>
          <a:bodyPr>
            <a:normAutofit/>
          </a:bodyPr>
          <a:lstStyle/>
          <a:p>
            <a:r>
              <a:rPr lang="en-US" sz="4000" b="1" dirty="0">
                <a:solidFill>
                  <a:schemeClr val="accent2">
                    <a:lumMod val="75000"/>
                  </a:schemeClr>
                </a:solidFill>
              </a:rPr>
              <a:t>FHDA MIS FA-Awards, Preliminary Figures</a:t>
            </a:r>
            <a:endParaRPr lang="en-US" sz="4000" dirty="0"/>
          </a:p>
        </p:txBody>
      </p:sp>
      <p:pic>
        <p:nvPicPr>
          <p:cNvPr id="6" name="Content Placeholder 5" descr="Table&#10;&#10;Description automatically generated">
            <a:extLst>
              <a:ext uri="{FF2B5EF4-FFF2-40B4-BE49-F238E27FC236}">
                <a16:creationId xmlns:a16="http://schemas.microsoft.com/office/drawing/2014/main" id="{80A61537-ED42-401D-9154-C2A9F8C2860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498501"/>
            <a:ext cx="9811254" cy="3860998"/>
          </a:xfrm>
        </p:spPr>
      </p:pic>
      <p:sp>
        <p:nvSpPr>
          <p:cNvPr id="3" name="TextBox 2">
            <a:extLst>
              <a:ext uri="{FF2B5EF4-FFF2-40B4-BE49-F238E27FC236}">
                <a16:creationId xmlns:a16="http://schemas.microsoft.com/office/drawing/2014/main" id="{3E2875E3-B001-4762-842F-4F556DEFEEE4}"/>
              </a:ext>
            </a:extLst>
          </p:cNvPr>
          <p:cNvSpPr txBox="1"/>
          <p:nvPr/>
        </p:nvSpPr>
        <p:spPr>
          <a:xfrm>
            <a:off x="731833" y="5604308"/>
            <a:ext cx="9263921" cy="369332"/>
          </a:xfrm>
          <a:prstGeom prst="rect">
            <a:avLst/>
          </a:prstGeom>
          <a:noFill/>
        </p:spPr>
        <p:txBody>
          <a:bodyPr wrap="square" rtlCol="0">
            <a:spAutoFit/>
          </a:bodyPr>
          <a:lstStyle/>
          <a:p>
            <a:r>
              <a:rPr lang="en-US" dirty="0"/>
              <a:t>Preliminary reports are available at: http://research.fhda.edu/mis_reports/mis_financial_aid/</a:t>
            </a:r>
          </a:p>
        </p:txBody>
      </p:sp>
    </p:spTree>
    <p:extLst>
      <p:ext uri="{BB962C8B-B14F-4D97-AF65-F5344CB8AC3E}">
        <p14:creationId xmlns:p14="http://schemas.microsoft.com/office/powerpoint/2010/main" val="4106159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529</TotalTime>
  <Words>1310</Words>
  <Application>Microsoft Office PowerPoint</Application>
  <PresentationFormat>Widescreen</PresentationFormat>
  <Paragraphs>92</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FHDA CCD  MIS Financial Aid Data Cleanup Methods &amp; Procedures</vt:lpstr>
      <vt:lpstr>Goal and Objectives</vt:lpstr>
      <vt:lpstr>FHDA MIS SF (Financial Aid Applicant) Data Sources</vt:lpstr>
      <vt:lpstr>FHDA MIS SF-Applicant Data Flow</vt:lpstr>
      <vt:lpstr>FHDA MIS FA (Financial Award) Data Sources</vt:lpstr>
      <vt:lpstr>FHDA MIS FA-Awards, Cleanup Data Flow</vt:lpstr>
      <vt:lpstr>FHDA MIS FA-Awards Data Cleanup:  Crosswalk of FHDA and MIS Award Codes</vt:lpstr>
      <vt:lpstr>FHDA MIS FA-Awards, Preliminary Figures</vt:lpstr>
      <vt:lpstr>FHDA MIS FA-Awards, Preliminary Figures</vt:lpstr>
      <vt:lpstr>FHDA MIS SF, FA Submission</vt:lpstr>
      <vt:lpstr>FHDA IRP MIS Financial Aid</vt:lpstr>
      <vt:lpstr>FHDA IRP MIS Financial Aid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FHDA  MIS Financial Aid Data Cleanup Procedures</dc:title>
  <dc:creator>Lourdes Parent</dc:creator>
  <cp:lastModifiedBy>Lourdes Parent</cp:lastModifiedBy>
  <cp:revision>119</cp:revision>
  <dcterms:created xsi:type="dcterms:W3CDTF">2021-03-09T20:02:37Z</dcterms:created>
  <dcterms:modified xsi:type="dcterms:W3CDTF">2024-03-21T21:00:45Z</dcterms:modified>
</cp:coreProperties>
</file>