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CB82"/>
    <a:srgbClr val="E7E7D1"/>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171" autoAdjust="0"/>
  </p:normalViewPr>
  <p:slideViewPr>
    <p:cSldViewPr>
      <p:cViewPr varScale="1">
        <p:scale>
          <a:sx n="95" d="100"/>
          <a:sy n="95" d="100"/>
        </p:scale>
        <p:origin x="-209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BDA5C3-3B67-4E9B-A442-36D49BEB4105}" type="doc">
      <dgm:prSet loTypeId="urn:microsoft.com/office/officeart/2005/8/layout/process2" loCatId="process" qsTypeId="urn:microsoft.com/office/officeart/2005/8/quickstyle/simple1" qsCatId="simple" csTypeId="urn:microsoft.com/office/officeart/2005/8/colors/colorful3" csCatId="colorful" phldr="1"/>
      <dgm:spPr/>
    </dgm:pt>
    <dgm:pt modelId="{51D7BC3F-022E-4603-8DAE-A980AB252DCF}">
      <dgm:prSet phldrT="[Text]"/>
      <dgm:spPr/>
      <dgm:t>
        <a:bodyPr/>
        <a:lstStyle/>
        <a:p>
          <a:r>
            <a:rPr lang="en-US" b="1" dirty="0"/>
            <a:t>[1]</a:t>
          </a:r>
        </a:p>
        <a:p>
          <a:r>
            <a:rPr lang="en-US" b="1" dirty="0"/>
            <a:t>Import disability data from Clockworks into Banner-SGADISA</a:t>
          </a:r>
        </a:p>
      </dgm:t>
    </dgm:pt>
    <dgm:pt modelId="{410C7956-0A01-4296-A83E-8D78E5D7444F}" type="parTrans" cxnId="{DF16E196-8D7B-431B-9B55-44F55431486A}">
      <dgm:prSet/>
      <dgm:spPr/>
      <dgm:t>
        <a:bodyPr/>
        <a:lstStyle/>
        <a:p>
          <a:endParaRPr lang="en-US"/>
        </a:p>
      </dgm:t>
    </dgm:pt>
    <dgm:pt modelId="{CCD6E7C8-C2A7-40D7-80D5-84BBB74878E5}" type="sibTrans" cxnId="{DF16E196-8D7B-431B-9B55-44F55431486A}">
      <dgm:prSet/>
      <dgm:spPr/>
      <dgm:t>
        <a:bodyPr/>
        <a:lstStyle/>
        <a:p>
          <a:endParaRPr lang="en-US"/>
        </a:p>
      </dgm:t>
    </dgm:pt>
    <dgm:pt modelId="{02807143-992F-4197-9784-732500CDE6DC}">
      <dgm:prSet phldrT="[Text]"/>
      <dgm:spPr/>
      <dgm:t>
        <a:bodyPr/>
        <a:lstStyle/>
        <a:p>
          <a:r>
            <a:rPr lang="en-US" b="1" dirty="0"/>
            <a:t>[2]</a:t>
          </a:r>
        </a:p>
        <a:p>
          <a:r>
            <a:rPr lang="en-US" b="1" dirty="0"/>
            <a:t>Import service contact data from Clockworks and registration records into Banner-SGADISA</a:t>
          </a:r>
        </a:p>
      </dgm:t>
    </dgm:pt>
    <dgm:pt modelId="{CE92926D-9B08-46A1-8F6C-589D1A5A6BF1}" type="parTrans" cxnId="{9698565F-C1F5-4CF0-89FF-BE873AEDC25F}">
      <dgm:prSet/>
      <dgm:spPr/>
      <dgm:t>
        <a:bodyPr/>
        <a:lstStyle/>
        <a:p>
          <a:endParaRPr lang="en-US"/>
        </a:p>
      </dgm:t>
    </dgm:pt>
    <dgm:pt modelId="{CE02499C-1F82-4C69-A3B6-45DC0A3CDBFB}" type="sibTrans" cxnId="{9698565F-C1F5-4CF0-89FF-BE873AEDC25F}">
      <dgm:prSet/>
      <dgm:spPr/>
      <dgm:t>
        <a:bodyPr/>
        <a:lstStyle/>
        <a:p>
          <a:endParaRPr lang="en-US"/>
        </a:p>
      </dgm:t>
    </dgm:pt>
    <dgm:pt modelId="{D2C9359B-DC9B-4C21-93CD-B655E353E215}">
      <dgm:prSet phldrT="[Text]"/>
      <dgm:spPr/>
      <dgm:t>
        <a:bodyPr/>
        <a:lstStyle/>
        <a:p>
          <a:r>
            <a:rPr lang="en-US" b="1" dirty="0"/>
            <a:t>[3]</a:t>
          </a:r>
        </a:p>
        <a:p>
          <a:r>
            <a:rPr lang="en-US" b="1" dirty="0"/>
            <a:t>Run reports to identify discrepancies between data sources </a:t>
          </a:r>
        </a:p>
      </dgm:t>
    </dgm:pt>
    <dgm:pt modelId="{02C1E789-EAAF-4D7A-A709-39E690B16882}" type="parTrans" cxnId="{4E743B62-A51C-4C13-BFE3-269D37F71387}">
      <dgm:prSet/>
      <dgm:spPr/>
      <dgm:t>
        <a:bodyPr/>
        <a:lstStyle/>
        <a:p>
          <a:endParaRPr lang="en-US"/>
        </a:p>
      </dgm:t>
    </dgm:pt>
    <dgm:pt modelId="{2196DEF5-351C-4D56-B2C9-F1642FB8BCE5}" type="sibTrans" cxnId="{4E743B62-A51C-4C13-BFE3-269D37F71387}">
      <dgm:prSet/>
      <dgm:spPr/>
      <dgm:t>
        <a:bodyPr/>
        <a:lstStyle/>
        <a:p>
          <a:endParaRPr lang="en-US"/>
        </a:p>
      </dgm:t>
    </dgm:pt>
    <dgm:pt modelId="{747482C3-F68E-4739-90A8-137FFBC55AC1}" type="pres">
      <dgm:prSet presAssocID="{ADBDA5C3-3B67-4E9B-A442-36D49BEB4105}" presName="linearFlow" presStyleCnt="0">
        <dgm:presLayoutVars>
          <dgm:resizeHandles val="exact"/>
        </dgm:presLayoutVars>
      </dgm:prSet>
      <dgm:spPr/>
    </dgm:pt>
    <dgm:pt modelId="{B9C964D4-EC7B-4E8E-8318-D6C9B031922A}" type="pres">
      <dgm:prSet presAssocID="{51D7BC3F-022E-4603-8DAE-A980AB252DCF}" presName="node" presStyleLbl="node1" presStyleIdx="0" presStyleCnt="3" custLinFactNeighborX="-38868" custLinFactNeighborY="79257">
        <dgm:presLayoutVars>
          <dgm:bulletEnabled val="1"/>
        </dgm:presLayoutVars>
      </dgm:prSet>
      <dgm:spPr/>
      <dgm:t>
        <a:bodyPr/>
        <a:lstStyle/>
        <a:p>
          <a:endParaRPr lang="en-US"/>
        </a:p>
      </dgm:t>
    </dgm:pt>
    <dgm:pt modelId="{8294C8C4-FC23-4171-8422-E38FEB880C2B}" type="pres">
      <dgm:prSet presAssocID="{CCD6E7C8-C2A7-40D7-80D5-84BBB74878E5}" presName="sibTrans" presStyleLbl="sibTrans2D1" presStyleIdx="0" presStyleCnt="2" custAng="3922015" custScaleX="230370" custScaleY="91718" custLinFactX="-500000" custLinFactNeighborX="-563681" custLinFactNeighborY="52426"/>
      <dgm:spPr/>
      <dgm:t>
        <a:bodyPr/>
        <a:lstStyle/>
        <a:p>
          <a:endParaRPr lang="en-US"/>
        </a:p>
      </dgm:t>
    </dgm:pt>
    <dgm:pt modelId="{451E2CAB-7D3A-4D59-A88B-0221792778A5}" type="pres">
      <dgm:prSet presAssocID="{CCD6E7C8-C2A7-40D7-80D5-84BBB74878E5}" presName="connectorText" presStyleLbl="sibTrans2D1" presStyleIdx="0" presStyleCnt="2"/>
      <dgm:spPr/>
      <dgm:t>
        <a:bodyPr/>
        <a:lstStyle/>
        <a:p>
          <a:endParaRPr lang="en-US"/>
        </a:p>
      </dgm:t>
    </dgm:pt>
    <dgm:pt modelId="{B758B34D-67B3-43EF-91F8-CD87FCBBD108}" type="pres">
      <dgm:prSet presAssocID="{02807143-992F-4197-9784-732500CDE6DC}" presName="node" presStyleLbl="node1" presStyleIdx="1" presStyleCnt="3" custLinFactNeighborX="24894" custLinFactNeighborY="3302">
        <dgm:presLayoutVars>
          <dgm:bulletEnabled val="1"/>
        </dgm:presLayoutVars>
      </dgm:prSet>
      <dgm:spPr/>
      <dgm:t>
        <a:bodyPr/>
        <a:lstStyle/>
        <a:p>
          <a:endParaRPr lang="en-US"/>
        </a:p>
      </dgm:t>
    </dgm:pt>
    <dgm:pt modelId="{7B659392-AB19-48D6-907C-FA618E360831}" type="pres">
      <dgm:prSet presAssocID="{CE02499C-1F82-4C69-A3B6-45DC0A3CDBFB}" presName="sibTrans" presStyleLbl="sibTrans2D1" presStyleIdx="1" presStyleCnt="2" custAng="18889239" custScaleX="67125" custScaleY="78645" custLinFactX="41348" custLinFactNeighborX="100000" custLinFactNeighborY="5505"/>
      <dgm:spPr/>
      <dgm:t>
        <a:bodyPr/>
        <a:lstStyle/>
        <a:p>
          <a:endParaRPr lang="en-US"/>
        </a:p>
      </dgm:t>
    </dgm:pt>
    <dgm:pt modelId="{5FA6DBD2-1DD9-466F-A58D-93577DC46B39}" type="pres">
      <dgm:prSet presAssocID="{CE02499C-1F82-4C69-A3B6-45DC0A3CDBFB}" presName="connectorText" presStyleLbl="sibTrans2D1" presStyleIdx="1" presStyleCnt="2"/>
      <dgm:spPr/>
      <dgm:t>
        <a:bodyPr/>
        <a:lstStyle/>
        <a:p>
          <a:endParaRPr lang="en-US"/>
        </a:p>
      </dgm:t>
    </dgm:pt>
    <dgm:pt modelId="{38CBBEB3-118A-4559-907B-63FE0710B105}" type="pres">
      <dgm:prSet presAssocID="{D2C9359B-DC9B-4C21-93CD-B655E353E215}" presName="node" presStyleLbl="node1" presStyleIdx="2" presStyleCnt="3" custLinFactNeighborX="-15066" custLinFactNeighborY="31373">
        <dgm:presLayoutVars>
          <dgm:bulletEnabled val="1"/>
        </dgm:presLayoutVars>
      </dgm:prSet>
      <dgm:spPr/>
      <dgm:t>
        <a:bodyPr/>
        <a:lstStyle/>
        <a:p>
          <a:endParaRPr lang="en-US"/>
        </a:p>
      </dgm:t>
    </dgm:pt>
  </dgm:ptLst>
  <dgm:cxnLst>
    <dgm:cxn modelId="{FC5DFC87-A690-436D-8618-D576C120EEB3}" type="presOf" srcId="{CE02499C-1F82-4C69-A3B6-45DC0A3CDBFB}" destId="{7B659392-AB19-48D6-907C-FA618E360831}" srcOrd="0" destOrd="0" presId="urn:microsoft.com/office/officeart/2005/8/layout/process2"/>
    <dgm:cxn modelId="{34A3AF7B-F49A-4CF5-9A78-51A62FF5C1A6}" type="presOf" srcId="{D2C9359B-DC9B-4C21-93CD-B655E353E215}" destId="{38CBBEB3-118A-4559-907B-63FE0710B105}" srcOrd="0" destOrd="0" presId="urn:microsoft.com/office/officeart/2005/8/layout/process2"/>
    <dgm:cxn modelId="{CA8C1523-7E07-43DA-A9E2-64DEA4CFD43D}" type="presOf" srcId="{02807143-992F-4197-9784-732500CDE6DC}" destId="{B758B34D-67B3-43EF-91F8-CD87FCBBD108}" srcOrd="0" destOrd="0" presId="urn:microsoft.com/office/officeart/2005/8/layout/process2"/>
    <dgm:cxn modelId="{A8E5C9C6-E05F-4E93-A13F-64A7B5C6C523}" type="presOf" srcId="{51D7BC3F-022E-4603-8DAE-A980AB252DCF}" destId="{B9C964D4-EC7B-4E8E-8318-D6C9B031922A}" srcOrd="0" destOrd="0" presId="urn:microsoft.com/office/officeart/2005/8/layout/process2"/>
    <dgm:cxn modelId="{255074B4-C632-4135-B4EB-61473170BC24}" type="presOf" srcId="{CCD6E7C8-C2A7-40D7-80D5-84BBB74878E5}" destId="{451E2CAB-7D3A-4D59-A88B-0221792778A5}" srcOrd="1" destOrd="0" presId="urn:microsoft.com/office/officeart/2005/8/layout/process2"/>
    <dgm:cxn modelId="{BC56A226-0061-4B74-9391-1B0AFBE24FF7}" type="presOf" srcId="{ADBDA5C3-3B67-4E9B-A442-36D49BEB4105}" destId="{747482C3-F68E-4739-90A8-137FFBC55AC1}" srcOrd="0" destOrd="0" presId="urn:microsoft.com/office/officeart/2005/8/layout/process2"/>
    <dgm:cxn modelId="{9698565F-C1F5-4CF0-89FF-BE873AEDC25F}" srcId="{ADBDA5C3-3B67-4E9B-A442-36D49BEB4105}" destId="{02807143-992F-4197-9784-732500CDE6DC}" srcOrd="1" destOrd="0" parTransId="{CE92926D-9B08-46A1-8F6C-589D1A5A6BF1}" sibTransId="{CE02499C-1F82-4C69-A3B6-45DC0A3CDBFB}"/>
    <dgm:cxn modelId="{DF16E196-8D7B-431B-9B55-44F55431486A}" srcId="{ADBDA5C3-3B67-4E9B-A442-36D49BEB4105}" destId="{51D7BC3F-022E-4603-8DAE-A980AB252DCF}" srcOrd="0" destOrd="0" parTransId="{410C7956-0A01-4296-A83E-8D78E5D7444F}" sibTransId="{CCD6E7C8-C2A7-40D7-80D5-84BBB74878E5}"/>
    <dgm:cxn modelId="{2135AD4F-AF57-438C-83CF-700FDBA42D6D}" type="presOf" srcId="{CCD6E7C8-C2A7-40D7-80D5-84BBB74878E5}" destId="{8294C8C4-FC23-4171-8422-E38FEB880C2B}" srcOrd="0" destOrd="0" presId="urn:microsoft.com/office/officeart/2005/8/layout/process2"/>
    <dgm:cxn modelId="{8AD097AF-CD5F-4CC9-8E07-32F6B3ACC79A}" type="presOf" srcId="{CE02499C-1F82-4C69-A3B6-45DC0A3CDBFB}" destId="{5FA6DBD2-1DD9-466F-A58D-93577DC46B39}" srcOrd="1" destOrd="0" presId="urn:microsoft.com/office/officeart/2005/8/layout/process2"/>
    <dgm:cxn modelId="{4E743B62-A51C-4C13-BFE3-269D37F71387}" srcId="{ADBDA5C3-3B67-4E9B-A442-36D49BEB4105}" destId="{D2C9359B-DC9B-4C21-93CD-B655E353E215}" srcOrd="2" destOrd="0" parTransId="{02C1E789-EAAF-4D7A-A709-39E690B16882}" sibTransId="{2196DEF5-351C-4D56-B2C9-F1642FB8BCE5}"/>
    <dgm:cxn modelId="{B5176E69-BB24-4C66-885A-DE91C230D647}" type="presParOf" srcId="{747482C3-F68E-4739-90A8-137FFBC55AC1}" destId="{B9C964D4-EC7B-4E8E-8318-D6C9B031922A}" srcOrd="0" destOrd="0" presId="urn:microsoft.com/office/officeart/2005/8/layout/process2"/>
    <dgm:cxn modelId="{9634C1A7-7B34-4719-8065-1737BECB69EB}" type="presParOf" srcId="{747482C3-F68E-4739-90A8-137FFBC55AC1}" destId="{8294C8C4-FC23-4171-8422-E38FEB880C2B}" srcOrd="1" destOrd="0" presId="urn:microsoft.com/office/officeart/2005/8/layout/process2"/>
    <dgm:cxn modelId="{DE739D1C-F95B-4125-9949-EDA7C397F78A}" type="presParOf" srcId="{8294C8C4-FC23-4171-8422-E38FEB880C2B}" destId="{451E2CAB-7D3A-4D59-A88B-0221792778A5}" srcOrd="0" destOrd="0" presId="urn:microsoft.com/office/officeart/2005/8/layout/process2"/>
    <dgm:cxn modelId="{5CAF33CA-2AB3-44D6-AFED-D7D10E5743E7}" type="presParOf" srcId="{747482C3-F68E-4739-90A8-137FFBC55AC1}" destId="{B758B34D-67B3-43EF-91F8-CD87FCBBD108}" srcOrd="2" destOrd="0" presId="urn:microsoft.com/office/officeart/2005/8/layout/process2"/>
    <dgm:cxn modelId="{61AD35EE-0D4D-4AE4-A4E5-5DB5CA7E5232}" type="presParOf" srcId="{747482C3-F68E-4739-90A8-137FFBC55AC1}" destId="{7B659392-AB19-48D6-907C-FA618E360831}" srcOrd="3" destOrd="0" presId="urn:microsoft.com/office/officeart/2005/8/layout/process2"/>
    <dgm:cxn modelId="{403405AF-DFC8-4807-9713-CA44D591DF93}" type="presParOf" srcId="{7B659392-AB19-48D6-907C-FA618E360831}" destId="{5FA6DBD2-1DD9-466F-A58D-93577DC46B39}" srcOrd="0" destOrd="0" presId="urn:microsoft.com/office/officeart/2005/8/layout/process2"/>
    <dgm:cxn modelId="{CFC38BA7-E8E8-4B62-9C25-ECF0E8F3384D}" type="presParOf" srcId="{747482C3-F68E-4739-90A8-137FFBC55AC1}" destId="{38CBBEB3-118A-4559-907B-63FE0710B105}" srcOrd="4" destOrd="0" presId="urn:microsoft.com/office/officeart/2005/8/layout/process2"/>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971C28-D2E5-4173-8E0B-B70A91D2A4A4}" type="datetimeFigureOut">
              <a:rPr lang="en-US" smtClean="0"/>
              <a:t>8/16/2016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5A57DB-7078-4E23-9101-051E227BF5D7}" type="slidenum">
              <a:rPr lang="en-US" smtClean="0"/>
              <a:t>‹#›</a:t>
            </a:fld>
            <a:endParaRPr lang="en-US" dirty="0"/>
          </a:p>
        </p:txBody>
      </p:sp>
    </p:spTree>
    <p:extLst>
      <p:ext uri="{BB962C8B-B14F-4D97-AF65-F5344CB8AC3E}">
        <p14:creationId xmlns:p14="http://schemas.microsoft.com/office/powerpoint/2010/main" val="4186113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main purpose</a:t>
            </a:r>
            <a:r>
              <a:rPr lang="en-US" baseline="0" dirty="0" smtClean="0"/>
              <a:t> of the discussion is to evaluate current data cleanup procedures and related reports, so that we can make any needed modifications to improve processes for data reporting. The processes must help us have a better understanding of services provided (strengths &amp; weaknesses) and make better use of available technologies and human resources.   </a:t>
            </a:r>
            <a:endParaRPr lang="en-US" dirty="0"/>
          </a:p>
        </p:txBody>
      </p:sp>
      <p:sp>
        <p:nvSpPr>
          <p:cNvPr id="4" name="Slide Number Placeholder 3"/>
          <p:cNvSpPr>
            <a:spLocks noGrp="1"/>
          </p:cNvSpPr>
          <p:nvPr>
            <p:ph type="sldNum" sz="quarter" idx="10"/>
          </p:nvPr>
        </p:nvSpPr>
        <p:spPr/>
        <p:txBody>
          <a:bodyPr/>
          <a:lstStyle/>
          <a:p>
            <a:fld id="{4A5A57DB-7078-4E23-9101-051E227BF5D7}" type="slidenum">
              <a:rPr lang="en-US" smtClean="0"/>
              <a:t>2</a:t>
            </a:fld>
            <a:endParaRPr lang="en-US" dirty="0"/>
          </a:p>
        </p:txBody>
      </p:sp>
    </p:spTree>
    <p:extLst>
      <p:ext uri="{BB962C8B-B14F-4D97-AF65-F5344CB8AC3E}">
        <p14:creationId xmlns:p14="http://schemas.microsoft.com/office/powerpoint/2010/main" val="2649361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De Anza, reports to</a:t>
            </a:r>
            <a:r>
              <a:rPr lang="en-US" baseline="0" dirty="0" smtClean="0"/>
              <a:t> identify NEC (not enrolled, but claimable) students and those with less than four contact hours will no longer be needed. We will need a new report to identify whether students were enrolled in educational assistance courses during the reporting term and their enrollment status in the follow-up term. This helps funding, but more importantly, will promote better monitoring of student progress. </a:t>
            </a:r>
            <a:endParaRPr lang="en-US" dirty="0"/>
          </a:p>
        </p:txBody>
      </p:sp>
      <p:sp>
        <p:nvSpPr>
          <p:cNvPr id="4" name="Slide Number Placeholder 3"/>
          <p:cNvSpPr>
            <a:spLocks noGrp="1"/>
          </p:cNvSpPr>
          <p:nvPr>
            <p:ph type="sldNum" sz="quarter" idx="10"/>
          </p:nvPr>
        </p:nvSpPr>
        <p:spPr/>
        <p:txBody>
          <a:bodyPr/>
          <a:lstStyle/>
          <a:p>
            <a:fld id="{4A5A57DB-7078-4E23-9101-051E227BF5D7}" type="slidenum">
              <a:rPr lang="en-US" smtClean="0"/>
              <a:t>3</a:t>
            </a:fld>
            <a:endParaRPr lang="en-US" dirty="0"/>
          </a:p>
        </p:txBody>
      </p:sp>
    </p:spTree>
    <p:extLst>
      <p:ext uri="{BB962C8B-B14F-4D97-AF65-F5344CB8AC3E}">
        <p14:creationId xmlns:p14="http://schemas.microsoft.com/office/powerpoint/2010/main" val="3848547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of today, August 16 of</a:t>
            </a:r>
            <a:r>
              <a:rPr lang="en-US" baseline="0" dirty="0" smtClean="0"/>
              <a:t> 2016, there are five Argos reports that are scheduled to run at least for two weeks prior data submission.  Some of these reports are no longer needed; others need to be modified to be more efficient/useful.</a:t>
            </a:r>
            <a:endParaRPr lang="en-US" dirty="0"/>
          </a:p>
        </p:txBody>
      </p:sp>
      <p:sp>
        <p:nvSpPr>
          <p:cNvPr id="4" name="Slide Number Placeholder 3"/>
          <p:cNvSpPr>
            <a:spLocks noGrp="1"/>
          </p:cNvSpPr>
          <p:nvPr>
            <p:ph type="sldNum" sz="quarter" idx="10"/>
          </p:nvPr>
        </p:nvSpPr>
        <p:spPr/>
        <p:txBody>
          <a:bodyPr/>
          <a:lstStyle/>
          <a:p>
            <a:fld id="{4A5A57DB-7078-4E23-9101-051E227BF5D7}" type="slidenum">
              <a:rPr lang="en-US" smtClean="0"/>
              <a:t>4</a:t>
            </a:fld>
            <a:endParaRPr lang="en-US" dirty="0"/>
          </a:p>
        </p:txBody>
      </p:sp>
    </p:spTree>
    <p:extLst>
      <p:ext uri="{BB962C8B-B14F-4D97-AF65-F5344CB8AC3E}">
        <p14:creationId xmlns:p14="http://schemas.microsoft.com/office/powerpoint/2010/main" val="1152718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Key changes to current reports</a:t>
            </a:r>
            <a:r>
              <a:rPr lang="en-US" baseline="0" dirty="0" smtClean="0"/>
              <a:t> include: eliminate report 3 (NEC students); add census date enrollment status to reports 2 an 4. How about reports 5? Unless the student is enrolled by census date on at least one class (regular or EA class), services cannot be claimed for funding.</a:t>
            </a:r>
            <a:endParaRPr lang="en-US" dirty="0"/>
          </a:p>
        </p:txBody>
      </p:sp>
      <p:sp>
        <p:nvSpPr>
          <p:cNvPr id="4" name="Slide Number Placeholder 3"/>
          <p:cNvSpPr>
            <a:spLocks noGrp="1"/>
          </p:cNvSpPr>
          <p:nvPr>
            <p:ph type="sldNum" sz="quarter" idx="10"/>
          </p:nvPr>
        </p:nvSpPr>
        <p:spPr/>
        <p:txBody>
          <a:bodyPr/>
          <a:lstStyle/>
          <a:p>
            <a:fld id="{4A5A57DB-7078-4E23-9101-051E227BF5D7}" type="slidenum">
              <a:rPr lang="en-US" smtClean="0"/>
              <a:t>5</a:t>
            </a:fld>
            <a:endParaRPr lang="en-US" dirty="0"/>
          </a:p>
        </p:txBody>
      </p:sp>
    </p:spTree>
    <p:extLst>
      <p:ext uri="{BB962C8B-B14F-4D97-AF65-F5344CB8AC3E}">
        <p14:creationId xmlns:p14="http://schemas.microsoft.com/office/powerpoint/2010/main" val="3171776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Different to the SS</a:t>
            </a:r>
            <a:r>
              <a:rPr lang="en-US" baseline="0" dirty="0" smtClean="0"/>
              <a:t> (Student Success) report posted in Office 365 for DSP&amp;S students, this report checks on students served during the prior term and their contact hours for the reporting term (i.e., to check services hours missing documentation.) The report in Office 365 checks for enrollment during the term that follows the reporting term (i.e., those that will need follow-up services).</a:t>
            </a:r>
            <a:endParaRPr lang="en-US" dirty="0"/>
          </a:p>
        </p:txBody>
      </p:sp>
      <p:sp>
        <p:nvSpPr>
          <p:cNvPr id="4" name="Slide Number Placeholder 3"/>
          <p:cNvSpPr>
            <a:spLocks noGrp="1"/>
          </p:cNvSpPr>
          <p:nvPr>
            <p:ph type="sldNum" sz="quarter" idx="10"/>
          </p:nvPr>
        </p:nvSpPr>
        <p:spPr/>
        <p:txBody>
          <a:bodyPr/>
          <a:lstStyle/>
          <a:p>
            <a:fld id="{4A5A57DB-7078-4E23-9101-051E227BF5D7}" type="slidenum">
              <a:rPr lang="en-US" smtClean="0"/>
              <a:t>6</a:t>
            </a:fld>
            <a:endParaRPr lang="en-US" dirty="0"/>
          </a:p>
        </p:txBody>
      </p:sp>
    </p:spTree>
    <p:extLst>
      <p:ext uri="{BB962C8B-B14F-4D97-AF65-F5344CB8AC3E}">
        <p14:creationId xmlns:p14="http://schemas.microsoft.com/office/powerpoint/2010/main" val="2283278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the future, an APEX application can be develop to allow the office do the upload. </a:t>
            </a:r>
            <a:endParaRPr lang="en-US" dirty="0"/>
          </a:p>
        </p:txBody>
      </p:sp>
      <p:sp>
        <p:nvSpPr>
          <p:cNvPr id="4" name="Slide Number Placeholder 3"/>
          <p:cNvSpPr>
            <a:spLocks noGrp="1"/>
          </p:cNvSpPr>
          <p:nvPr>
            <p:ph type="sldNum" sz="quarter" idx="10"/>
          </p:nvPr>
        </p:nvSpPr>
        <p:spPr/>
        <p:txBody>
          <a:bodyPr/>
          <a:lstStyle/>
          <a:p>
            <a:fld id="{4A5A57DB-7078-4E23-9101-051E227BF5D7}" type="slidenum">
              <a:rPr lang="en-US" smtClean="0"/>
              <a:t>7</a:t>
            </a:fld>
            <a:endParaRPr lang="en-US" dirty="0"/>
          </a:p>
        </p:txBody>
      </p:sp>
    </p:spTree>
    <p:extLst>
      <p:ext uri="{BB962C8B-B14F-4D97-AF65-F5344CB8AC3E}">
        <p14:creationId xmlns:p14="http://schemas.microsoft.com/office/powerpoint/2010/main" val="518809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There are two main sources of contact hours or services to DSP&amp;S students at De Anza: registration in EA courses and Clockworks. For registration, data is moved from one place to another within the same system, Banner. For Clockworks, it is assumed that the DSP&amp;S office keeps track of data for services provided (i.e., contact hours) outside of EA classes in this system. So the issue is how to move/upload data from Clockworks to Banner. In the future, an APEX application can be develop to allow the office do the upload. </a:t>
            </a:r>
            <a:endParaRPr lang="en-US" dirty="0"/>
          </a:p>
        </p:txBody>
      </p:sp>
      <p:sp>
        <p:nvSpPr>
          <p:cNvPr id="4" name="Slide Number Placeholder 3"/>
          <p:cNvSpPr>
            <a:spLocks noGrp="1"/>
          </p:cNvSpPr>
          <p:nvPr>
            <p:ph type="sldNum" sz="quarter" idx="10"/>
          </p:nvPr>
        </p:nvSpPr>
        <p:spPr/>
        <p:txBody>
          <a:bodyPr/>
          <a:lstStyle/>
          <a:p>
            <a:fld id="{4A5A57DB-7078-4E23-9101-051E227BF5D7}" type="slidenum">
              <a:rPr lang="en-US" smtClean="0"/>
              <a:t>8</a:t>
            </a:fld>
            <a:endParaRPr lang="en-US" dirty="0"/>
          </a:p>
        </p:txBody>
      </p:sp>
    </p:spTree>
    <p:extLst>
      <p:ext uri="{BB962C8B-B14F-4D97-AF65-F5344CB8AC3E}">
        <p14:creationId xmlns:p14="http://schemas.microsoft.com/office/powerpoint/2010/main" val="518809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this point,</a:t>
            </a:r>
            <a:r>
              <a:rPr lang="en-US" baseline="0" dirty="0" smtClean="0"/>
              <a:t> these key steps are proposed to improve efficiency of data cleanup efforts: (1) IR&amp;P uploads data for disability codes, which has been reviewed by the DSP&amp;S office, from Clockworks to SGADISA; (2) IR&amp;P moves/uploads data for services from registration records in Banner and Clockworks appointments to SGADISA; and, (3) once preliminary data has been moved/uploaded, IR&amp;P will schedule the Argos/discrepancy reports to run. Notice that IR&amp;P only facilitates the data cleanup; the DSP&amp;S is actually in charge of cleaning the data, which includes checking on files from Clockworks prior upload, making changes in SGADISA depending on information provided by the Argos reports.</a:t>
            </a:r>
            <a:endParaRPr lang="en-US" dirty="0"/>
          </a:p>
        </p:txBody>
      </p:sp>
      <p:sp>
        <p:nvSpPr>
          <p:cNvPr id="4" name="Slide Number Placeholder 3"/>
          <p:cNvSpPr>
            <a:spLocks noGrp="1"/>
          </p:cNvSpPr>
          <p:nvPr>
            <p:ph type="sldNum" sz="quarter" idx="10"/>
          </p:nvPr>
        </p:nvSpPr>
        <p:spPr/>
        <p:txBody>
          <a:bodyPr/>
          <a:lstStyle/>
          <a:p>
            <a:fld id="{4A5A57DB-7078-4E23-9101-051E227BF5D7}" type="slidenum">
              <a:rPr lang="en-US" smtClean="0"/>
              <a:t>9</a:t>
            </a:fld>
            <a:endParaRPr lang="en-US" dirty="0"/>
          </a:p>
        </p:txBody>
      </p:sp>
    </p:spTree>
    <p:extLst>
      <p:ext uri="{BB962C8B-B14F-4D97-AF65-F5344CB8AC3E}">
        <p14:creationId xmlns:p14="http://schemas.microsoft.com/office/powerpoint/2010/main" val="20196086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5A57DB-7078-4E23-9101-051E227BF5D7}" type="slidenum">
              <a:rPr lang="en-US" smtClean="0"/>
              <a:t>10</a:t>
            </a:fld>
            <a:endParaRPr lang="en-US" dirty="0"/>
          </a:p>
        </p:txBody>
      </p:sp>
    </p:spTree>
    <p:extLst>
      <p:ext uri="{BB962C8B-B14F-4D97-AF65-F5344CB8AC3E}">
        <p14:creationId xmlns:p14="http://schemas.microsoft.com/office/powerpoint/2010/main" val="2513727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514F25-811A-4CA8-AA75-65D14CEF223C}" type="datetimeFigureOut">
              <a:rPr lang="en-US" smtClean="0"/>
              <a:t>8/16/2016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F951C2-A738-4C78-8F8D-41FEC16D44AF}" type="slidenum">
              <a:rPr lang="en-US" smtClean="0"/>
              <a:t>‹#›</a:t>
            </a:fld>
            <a:endParaRPr lang="en-US" dirty="0"/>
          </a:p>
        </p:txBody>
      </p:sp>
    </p:spTree>
    <p:extLst>
      <p:ext uri="{BB962C8B-B14F-4D97-AF65-F5344CB8AC3E}">
        <p14:creationId xmlns:p14="http://schemas.microsoft.com/office/powerpoint/2010/main" val="1220611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14F25-811A-4CA8-AA75-65D14CEF223C}" type="datetimeFigureOut">
              <a:rPr lang="en-US" smtClean="0"/>
              <a:t>8/16/2016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F951C2-A738-4C78-8F8D-41FEC16D44AF}" type="slidenum">
              <a:rPr lang="en-US" smtClean="0"/>
              <a:t>‹#›</a:t>
            </a:fld>
            <a:endParaRPr lang="en-US" dirty="0"/>
          </a:p>
        </p:txBody>
      </p:sp>
    </p:spTree>
    <p:extLst>
      <p:ext uri="{BB962C8B-B14F-4D97-AF65-F5344CB8AC3E}">
        <p14:creationId xmlns:p14="http://schemas.microsoft.com/office/powerpoint/2010/main" val="2199581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14F25-811A-4CA8-AA75-65D14CEF223C}" type="datetimeFigureOut">
              <a:rPr lang="en-US" smtClean="0"/>
              <a:t>8/16/2016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F951C2-A738-4C78-8F8D-41FEC16D44AF}" type="slidenum">
              <a:rPr lang="en-US" smtClean="0"/>
              <a:t>‹#›</a:t>
            </a:fld>
            <a:endParaRPr lang="en-US" dirty="0"/>
          </a:p>
        </p:txBody>
      </p:sp>
    </p:spTree>
    <p:extLst>
      <p:ext uri="{BB962C8B-B14F-4D97-AF65-F5344CB8AC3E}">
        <p14:creationId xmlns:p14="http://schemas.microsoft.com/office/powerpoint/2010/main" val="1603467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14F25-811A-4CA8-AA75-65D14CEF223C}" type="datetimeFigureOut">
              <a:rPr lang="en-US" smtClean="0"/>
              <a:t>8/16/2016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F951C2-A738-4C78-8F8D-41FEC16D44AF}" type="slidenum">
              <a:rPr lang="en-US" smtClean="0"/>
              <a:t>‹#›</a:t>
            </a:fld>
            <a:endParaRPr lang="en-US" dirty="0"/>
          </a:p>
        </p:txBody>
      </p:sp>
    </p:spTree>
    <p:extLst>
      <p:ext uri="{BB962C8B-B14F-4D97-AF65-F5344CB8AC3E}">
        <p14:creationId xmlns:p14="http://schemas.microsoft.com/office/powerpoint/2010/main" val="2635183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514F25-811A-4CA8-AA75-65D14CEF223C}" type="datetimeFigureOut">
              <a:rPr lang="en-US" smtClean="0"/>
              <a:t>8/16/2016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F951C2-A738-4C78-8F8D-41FEC16D44AF}" type="slidenum">
              <a:rPr lang="en-US" smtClean="0"/>
              <a:t>‹#›</a:t>
            </a:fld>
            <a:endParaRPr lang="en-US" dirty="0"/>
          </a:p>
        </p:txBody>
      </p:sp>
    </p:spTree>
    <p:extLst>
      <p:ext uri="{BB962C8B-B14F-4D97-AF65-F5344CB8AC3E}">
        <p14:creationId xmlns:p14="http://schemas.microsoft.com/office/powerpoint/2010/main" val="3351917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514F25-811A-4CA8-AA75-65D14CEF223C}" type="datetimeFigureOut">
              <a:rPr lang="en-US" smtClean="0"/>
              <a:t>8/16/2016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F951C2-A738-4C78-8F8D-41FEC16D44AF}" type="slidenum">
              <a:rPr lang="en-US" smtClean="0"/>
              <a:t>‹#›</a:t>
            </a:fld>
            <a:endParaRPr lang="en-US" dirty="0"/>
          </a:p>
        </p:txBody>
      </p:sp>
    </p:spTree>
    <p:extLst>
      <p:ext uri="{BB962C8B-B14F-4D97-AF65-F5344CB8AC3E}">
        <p14:creationId xmlns:p14="http://schemas.microsoft.com/office/powerpoint/2010/main" val="2460820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514F25-811A-4CA8-AA75-65D14CEF223C}" type="datetimeFigureOut">
              <a:rPr lang="en-US" smtClean="0"/>
              <a:t>8/16/2016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9F951C2-A738-4C78-8F8D-41FEC16D44AF}" type="slidenum">
              <a:rPr lang="en-US" smtClean="0"/>
              <a:t>‹#›</a:t>
            </a:fld>
            <a:endParaRPr lang="en-US" dirty="0"/>
          </a:p>
        </p:txBody>
      </p:sp>
    </p:spTree>
    <p:extLst>
      <p:ext uri="{BB962C8B-B14F-4D97-AF65-F5344CB8AC3E}">
        <p14:creationId xmlns:p14="http://schemas.microsoft.com/office/powerpoint/2010/main" val="2509304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514F25-811A-4CA8-AA75-65D14CEF223C}" type="datetimeFigureOut">
              <a:rPr lang="en-US" smtClean="0"/>
              <a:t>8/16/2016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F951C2-A738-4C78-8F8D-41FEC16D44AF}" type="slidenum">
              <a:rPr lang="en-US" smtClean="0"/>
              <a:t>‹#›</a:t>
            </a:fld>
            <a:endParaRPr lang="en-US" dirty="0"/>
          </a:p>
        </p:txBody>
      </p:sp>
    </p:spTree>
    <p:extLst>
      <p:ext uri="{BB962C8B-B14F-4D97-AF65-F5344CB8AC3E}">
        <p14:creationId xmlns:p14="http://schemas.microsoft.com/office/powerpoint/2010/main" val="2831246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514F25-811A-4CA8-AA75-65D14CEF223C}" type="datetimeFigureOut">
              <a:rPr lang="en-US" smtClean="0"/>
              <a:t>8/16/2016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9F951C2-A738-4C78-8F8D-41FEC16D44AF}" type="slidenum">
              <a:rPr lang="en-US" smtClean="0"/>
              <a:t>‹#›</a:t>
            </a:fld>
            <a:endParaRPr lang="en-US" dirty="0"/>
          </a:p>
        </p:txBody>
      </p:sp>
    </p:spTree>
    <p:extLst>
      <p:ext uri="{BB962C8B-B14F-4D97-AF65-F5344CB8AC3E}">
        <p14:creationId xmlns:p14="http://schemas.microsoft.com/office/powerpoint/2010/main" val="2724244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514F25-811A-4CA8-AA75-65D14CEF223C}" type="datetimeFigureOut">
              <a:rPr lang="en-US" smtClean="0"/>
              <a:t>8/16/2016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F951C2-A738-4C78-8F8D-41FEC16D44AF}" type="slidenum">
              <a:rPr lang="en-US" smtClean="0"/>
              <a:t>‹#›</a:t>
            </a:fld>
            <a:endParaRPr lang="en-US" dirty="0"/>
          </a:p>
        </p:txBody>
      </p:sp>
    </p:spTree>
    <p:extLst>
      <p:ext uri="{BB962C8B-B14F-4D97-AF65-F5344CB8AC3E}">
        <p14:creationId xmlns:p14="http://schemas.microsoft.com/office/powerpoint/2010/main" val="2185941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514F25-811A-4CA8-AA75-65D14CEF223C}" type="datetimeFigureOut">
              <a:rPr lang="en-US" smtClean="0"/>
              <a:t>8/16/2016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F951C2-A738-4C78-8F8D-41FEC16D44AF}" type="slidenum">
              <a:rPr lang="en-US" smtClean="0"/>
              <a:t>‹#›</a:t>
            </a:fld>
            <a:endParaRPr lang="en-US" dirty="0"/>
          </a:p>
        </p:txBody>
      </p:sp>
    </p:spTree>
    <p:extLst>
      <p:ext uri="{BB962C8B-B14F-4D97-AF65-F5344CB8AC3E}">
        <p14:creationId xmlns:p14="http://schemas.microsoft.com/office/powerpoint/2010/main" val="1310910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44000">
              <a:srgbClr val="F0CB82">
                <a:lumMod val="78000"/>
                <a:lumOff val="22000"/>
                <a:alpha val="73000"/>
              </a:srgbClr>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514F25-811A-4CA8-AA75-65D14CEF223C}" type="datetimeFigureOut">
              <a:rPr lang="en-US" smtClean="0"/>
              <a:t>8/16/2016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F951C2-A738-4C78-8F8D-41FEC16D44AF}" type="slidenum">
              <a:rPr lang="en-US" smtClean="0"/>
              <a:t>‹#›</a:t>
            </a:fld>
            <a:endParaRPr lang="en-US" dirty="0"/>
          </a:p>
        </p:txBody>
      </p:sp>
    </p:spTree>
    <p:extLst>
      <p:ext uri="{BB962C8B-B14F-4D97-AF65-F5344CB8AC3E}">
        <p14:creationId xmlns:p14="http://schemas.microsoft.com/office/powerpoint/2010/main" val="3101218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datamart.cccco.edu/datamart.aspx" TargetMode="External"/><Relationship Id="rId2" Type="http://schemas.openxmlformats.org/officeDocument/2006/relationships/hyperlink" Target="http://research.fhda.edu/mis_reports/mis_sd_student_disabilities/mis_dsps_tutorial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95" y="-197611"/>
            <a:ext cx="9144000" cy="7191756"/>
          </a:xfrm>
          <a:prstGeom prst="rect">
            <a:avLst/>
          </a:prstGeom>
        </p:spPr>
      </p:pic>
      <p:sp>
        <p:nvSpPr>
          <p:cNvPr id="2" name="Title 1"/>
          <p:cNvSpPr>
            <a:spLocks noGrp="1"/>
          </p:cNvSpPr>
          <p:nvPr>
            <p:ph type="ctrTitle"/>
          </p:nvPr>
        </p:nvSpPr>
        <p:spPr>
          <a:xfrm>
            <a:off x="685800" y="1828801"/>
            <a:ext cx="7772400" cy="1771650"/>
          </a:xfrm>
        </p:spPr>
        <p:txBody>
          <a:bodyPr>
            <a:noAutofit/>
          </a:bodyPr>
          <a:lstStyle/>
          <a:p>
            <a:r>
              <a:rPr lang="en-US" b="1" dirty="0" smtClean="0">
                <a:solidFill>
                  <a:schemeClr val="tx2">
                    <a:lumMod val="50000"/>
                  </a:schemeClr>
                </a:solidFill>
              </a:rPr>
              <a:t>MIS Student DSP&amp;S</a:t>
            </a:r>
            <a:br>
              <a:rPr lang="en-US" b="1" dirty="0" smtClean="0">
                <a:solidFill>
                  <a:schemeClr val="tx2">
                    <a:lumMod val="50000"/>
                  </a:schemeClr>
                </a:solidFill>
              </a:rPr>
            </a:br>
            <a:r>
              <a:rPr lang="en-US" b="1" dirty="0" smtClean="0">
                <a:solidFill>
                  <a:schemeClr val="tx2">
                    <a:lumMod val="50000"/>
                  </a:schemeClr>
                </a:solidFill>
              </a:rPr>
              <a:t>Review of Data Cleanup Procedures for De Anza College</a:t>
            </a:r>
            <a:endParaRPr lang="en-US" b="1" dirty="0">
              <a:solidFill>
                <a:schemeClr val="tx2">
                  <a:lumMod val="50000"/>
                </a:schemeClr>
              </a:solidFill>
            </a:endParaRPr>
          </a:p>
        </p:txBody>
      </p:sp>
      <p:sp>
        <p:nvSpPr>
          <p:cNvPr id="3" name="Subtitle 2"/>
          <p:cNvSpPr>
            <a:spLocks noGrp="1"/>
          </p:cNvSpPr>
          <p:nvPr>
            <p:ph type="subTitle" idx="1"/>
          </p:nvPr>
        </p:nvSpPr>
        <p:spPr>
          <a:xfrm>
            <a:off x="2895600" y="4724400"/>
            <a:ext cx="4876800" cy="914400"/>
          </a:xfrm>
        </p:spPr>
        <p:txBody>
          <a:bodyPr>
            <a:normAutofit fontScale="85000" lnSpcReduction="10000"/>
          </a:bodyPr>
          <a:lstStyle/>
          <a:p>
            <a:pPr algn="r"/>
            <a:r>
              <a:rPr lang="en-US" sz="1800" b="1" dirty="0" smtClean="0">
                <a:solidFill>
                  <a:schemeClr val="tx2"/>
                </a:solidFill>
              </a:rPr>
              <a:t>Lourdes </a:t>
            </a:r>
            <a:r>
              <a:rPr lang="en-US" sz="1800" b="1" dirty="0" smtClean="0">
                <a:solidFill>
                  <a:schemeClr val="tx2"/>
                </a:solidFill>
              </a:rPr>
              <a:t>del Rio-Parent, PhD</a:t>
            </a:r>
          </a:p>
          <a:p>
            <a:pPr algn="r"/>
            <a:r>
              <a:rPr lang="en-US" sz="1800" b="1" dirty="0" smtClean="0">
                <a:solidFill>
                  <a:schemeClr val="tx2"/>
                </a:solidFill>
              </a:rPr>
              <a:t>Office of Institutional Research &amp; Planning, FHDA CCD</a:t>
            </a:r>
          </a:p>
          <a:p>
            <a:pPr algn="r"/>
            <a:r>
              <a:rPr lang="en-US" sz="1800" b="1" dirty="0" smtClean="0">
                <a:solidFill>
                  <a:schemeClr val="tx2"/>
                </a:solidFill>
              </a:rPr>
              <a:t>August </a:t>
            </a:r>
            <a:r>
              <a:rPr lang="en-US" sz="1800" b="1" dirty="0" smtClean="0">
                <a:solidFill>
                  <a:schemeClr val="tx2"/>
                </a:solidFill>
              </a:rPr>
              <a:t>16, 2016</a:t>
            </a:r>
            <a:endParaRPr lang="en-US" sz="1800" b="1" dirty="0">
              <a:solidFill>
                <a:schemeClr val="tx2"/>
              </a:solidFill>
            </a:endParaRPr>
          </a:p>
        </p:txBody>
      </p:sp>
    </p:spTree>
    <p:extLst>
      <p:ext uri="{BB962C8B-B14F-4D97-AF65-F5344CB8AC3E}">
        <p14:creationId xmlns:p14="http://schemas.microsoft.com/office/powerpoint/2010/main" val="29564712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l"/>
            <a:r>
              <a:rPr lang="en-US" dirty="0" smtClean="0"/>
              <a:t>Questions/Issues</a:t>
            </a:r>
            <a:endParaRPr lang="en-US" dirty="0"/>
          </a:p>
        </p:txBody>
      </p:sp>
      <p:pic>
        <p:nvPicPr>
          <p:cNvPr id="1026" name="Picture 2" descr="C:\Users\delrioparent\AppData\Local\Microsoft\Windows\Temporary Internet Files\Content.IE5\OI29S0S9\ux-discussion[1].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52600" y="2133600"/>
            <a:ext cx="5662510" cy="35107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9362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1143000"/>
          </a:xfrm>
        </p:spPr>
        <p:txBody>
          <a:bodyPr>
            <a:normAutofit fontScale="90000"/>
          </a:bodyPr>
          <a:lstStyle/>
          <a:p>
            <a:pPr algn="l"/>
            <a:r>
              <a:rPr lang="en-US" dirty="0" smtClean="0"/>
              <a:t>MIS </a:t>
            </a:r>
            <a:r>
              <a:rPr lang="en-US" dirty="0"/>
              <a:t>Data </a:t>
            </a:r>
            <a:r>
              <a:rPr lang="en-US" dirty="0" smtClean="0"/>
              <a:t>Mart Tutorials for DSP&amp;S Reports</a:t>
            </a:r>
            <a:endParaRPr lang="en-US" dirty="0"/>
          </a:p>
        </p:txBody>
      </p:sp>
      <p:sp>
        <p:nvSpPr>
          <p:cNvPr id="3" name="Content Placeholder 2"/>
          <p:cNvSpPr>
            <a:spLocks noGrp="1"/>
          </p:cNvSpPr>
          <p:nvPr>
            <p:ph idx="1"/>
          </p:nvPr>
        </p:nvSpPr>
        <p:spPr>
          <a:xfrm>
            <a:off x="914400" y="2514600"/>
            <a:ext cx="7772400" cy="3611563"/>
          </a:xfrm>
        </p:spPr>
        <p:txBody>
          <a:bodyPr/>
          <a:lstStyle/>
          <a:p>
            <a:pPr marL="0" indent="0">
              <a:buNone/>
            </a:pPr>
            <a:r>
              <a:rPr lang="en-US" dirty="0" smtClean="0"/>
              <a:t>Let’s go to…</a:t>
            </a:r>
          </a:p>
          <a:p>
            <a:r>
              <a:rPr lang="en-US" dirty="0" smtClean="0">
                <a:hlinkClick r:id="rId2"/>
              </a:rPr>
              <a:t>http://research.fhda.edu/mis_reports/mis_sd_student_disabilities/mis_dsps_tutorials/</a:t>
            </a:r>
            <a:endParaRPr lang="en-US" dirty="0" smtClean="0"/>
          </a:p>
          <a:p>
            <a:r>
              <a:rPr lang="en-US" dirty="0">
                <a:hlinkClick r:id="rId3"/>
              </a:rPr>
              <a:t>http://</a:t>
            </a:r>
            <a:r>
              <a:rPr lang="en-US" dirty="0" smtClean="0">
                <a:hlinkClick r:id="rId3"/>
              </a:rPr>
              <a:t>datamart.cccco.edu/datamart.aspx</a:t>
            </a:r>
            <a:endParaRPr lang="en-US" dirty="0" smtClean="0"/>
          </a:p>
          <a:p>
            <a:pPr marL="0" indent="0">
              <a:buNone/>
            </a:pPr>
            <a:endParaRPr lang="en-US" dirty="0"/>
          </a:p>
        </p:txBody>
      </p:sp>
    </p:spTree>
    <p:extLst>
      <p:ext uri="{BB962C8B-B14F-4D97-AF65-F5344CB8AC3E}">
        <p14:creationId xmlns:p14="http://schemas.microsoft.com/office/powerpoint/2010/main" val="471821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Agenda</a:t>
            </a:r>
            <a:endParaRPr lang="en-US" dirty="0"/>
          </a:p>
        </p:txBody>
      </p:sp>
      <p:sp>
        <p:nvSpPr>
          <p:cNvPr id="3" name="Content Placeholder 2"/>
          <p:cNvSpPr>
            <a:spLocks noGrp="1"/>
          </p:cNvSpPr>
          <p:nvPr>
            <p:ph idx="1"/>
          </p:nvPr>
        </p:nvSpPr>
        <p:spPr/>
        <p:txBody>
          <a:bodyPr/>
          <a:lstStyle/>
          <a:p>
            <a:r>
              <a:rPr lang="en-US" dirty="0" smtClean="0"/>
              <a:t>Review cleanup procedures, including: </a:t>
            </a:r>
          </a:p>
          <a:p>
            <a:pPr lvl="1"/>
            <a:r>
              <a:rPr lang="en-US" dirty="0"/>
              <a:t>K</a:t>
            </a:r>
            <a:r>
              <a:rPr lang="en-US" dirty="0" smtClean="0"/>
              <a:t>ey changes to DSP&amp;S annual headcount procedures for allocations</a:t>
            </a:r>
          </a:p>
          <a:p>
            <a:pPr lvl="1"/>
            <a:r>
              <a:rPr lang="en-US" dirty="0" smtClean="0"/>
              <a:t>Differences between old and new Argos reports</a:t>
            </a:r>
          </a:p>
          <a:p>
            <a:pPr lvl="1"/>
            <a:r>
              <a:rPr lang="en-US" dirty="0" smtClean="0"/>
              <a:t>Proposed changes to data entry in SGADISA through uploads of Clockworks data or scripts</a:t>
            </a:r>
          </a:p>
          <a:p>
            <a:r>
              <a:rPr lang="en-US" dirty="0" smtClean="0"/>
              <a:t>Overview of online tutorials for DSP&amp;S reports available at the MIS </a:t>
            </a:r>
            <a:r>
              <a:rPr lang="en-US" dirty="0"/>
              <a:t>d</a:t>
            </a:r>
            <a:r>
              <a:rPr lang="en-US" dirty="0" smtClean="0"/>
              <a:t>ata mart</a:t>
            </a:r>
            <a:endParaRPr lang="en-US" dirty="0"/>
          </a:p>
        </p:txBody>
      </p:sp>
    </p:spTree>
    <p:extLst>
      <p:ext uri="{BB962C8B-B14F-4D97-AF65-F5344CB8AC3E}">
        <p14:creationId xmlns:p14="http://schemas.microsoft.com/office/powerpoint/2010/main" val="1038820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Changes to Allocation Procedures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Applicable to annual headcount for funding</a:t>
            </a:r>
          </a:p>
          <a:p>
            <a:r>
              <a:rPr lang="en-US" dirty="0" smtClean="0"/>
              <a:t>2015-16</a:t>
            </a:r>
          </a:p>
          <a:p>
            <a:pPr lvl="1"/>
            <a:r>
              <a:rPr lang="en-US" dirty="0" smtClean="0"/>
              <a:t>Registration record (SX) required—enrollment by section census date</a:t>
            </a:r>
          </a:p>
          <a:p>
            <a:r>
              <a:rPr lang="en-US" dirty="0" smtClean="0"/>
              <a:t>2016-17</a:t>
            </a:r>
          </a:p>
          <a:p>
            <a:pPr lvl="1"/>
            <a:r>
              <a:rPr lang="en-US" dirty="0" smtClean="0"/>
              <a:t>Four contact hours not longer required</a:t>
            </a:r>
          </a:p>
          <a:p>
            <a:pPr lvl="1"/>
            <a:r>
              <a:rPr lang="en-US" dirty="0" smtClean="0"/>
              <a:t>When not enrolled in EA (Educational Assistance) class, service must be provided on every primary term the student enrolled during the academic year. Thus, we will need to track follow-up services for these students.</a:t>
            </a:r>
            <a:endParaRPr lang="en-US" dirty="0"/>
          </a:p>
        </p:txBody>
      </p:sp>
    </p:spTree>
    <p:extLst>
      <p:ext uri="{BB962C8B-B14F-4D97-AF65-F5344CB8AC3E}">
        <p14:creationId xmlns:p14="http://schemas.microsoft.com/office/powerpoint/2010/main" val="1083615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t>Changes to Argos Reports</a:t>
            </a:r>
            <a:endParaRPr lang="en-US" dirty="0"/>
          </a:p>
        </p:txBody>
      </p:sp>
      <p:sp>
        <p:nvSpPr>
          <p:cNvPr id="3" name="Content Placeholder 2"/>
          <p:cNvSpPr>
            <a:spLocks noGrp="1"/>
          </p:cNvSpPr>
          <p:nvPr>
            <p:ph idx="1"/>
          </p:nvPr>
        </p:nvSpPr>
        <p:spPr>
          <a:xfrm>
            <a:off x="533400" y="1295400"/>
            <a:ext cx="8153400" cy="4830763"/>
          </a:xfrm>
        </p:spPr>
        <p:txBody>
          <a:bodyPr>
            <a:normAutofit fontScale="92500" lnSpcReduction="20000"/>
          </a:bodyPr>
          <a:lstStyle/>
          <a:p>
            <a:pPr marL="0" indent="0">
              <a:buNone/>
            </a:pPr>
            <a:r>
              <a:rPr lang="en-US" dirty="0" smtClean="0"/>
              <a:t>Old/Current De Anza Argos reports:</a:t>
            </a:r>
          </a:p>
          <a:p>
            <a:pPr lvl="1"/>
            <a:r>
              <a:rPr lang="en-US" dirty="0" smtClean="0"/>
              <a:t>Report 1. Students enrolled in EA/ DSP&amp;S courses, missing disability code (SGADISA)</a:t>
            </a:r>
          </a:p>
          <a:p>
            <a:pPr lvl="1"/>
            <a:r>
              <a:rPr lang="en-US" dirty="0" smtClean="0"/>
              <a:t>Report 2. Master list--disability code, contact hours, and DSP&amp;S program (EA course/DSP&amp;S department)</a:t>
            </a:r>
          </a:p>
          <a:p>
            <a:pPr lvl="1"/>
            <a:r>
              <a:rPr lang="en-US" dirty="0" smtClean="0"/>
              <a:t>Report 3. Students with contact hours in SGADISA, but not registered for the term(NEC, not enrolled but claimable)</a:t>
            </a:r>
          </a:p>
          <a:p>
            <a:pPr lvl="1"/>
            <a:r>
              <a:rPr lang="en-US" dirty="0" smtClean="0"/>
              <a:t>Report 4. </a:t>
            </a:r>
            <a:r>
              <a:rPr lang="en-US" dirty="0"/>
              <a:t>S</a:t>
            </a:r>
            <a:r>
              <a:rPr lang="en-US" dirty="0" smtClean="0"/>
              <a:t>tudents with a record in SGADISA, but no contact hours</a:t>
            </a:r>
          </a:p>
          <a:p>
            <a:pPr lvl="1"/>
            <a:r>
              <a:rPr lang="en-US" dirty="0" smtClean="0"/>
              <a:t>Report 5. Students who dropped DSP&amp;S courses before census date and who are not claimed in SGADISA</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2794687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t>Changes to Argos Reports</a:t>
            </a:r>
            <a:endParaRPr lang="en-US" dirty="0"/>
          </a:p>
        </p:txBody>
      </p:sp>
      <p:sp>
        <p:nvSpPr>
          <p:cNvPr id="3" name="Content Placeholder 2"/>
          <p:cNvSpPr>
            <a:spLocks noGrp="1"/>
          </p:cNvSpPr>
          <p:nvPr>
            <p:ph idx="1"/>
          </p:nvPr>
        </p:nvSpPr>
        <p:spPr>
          <a:xfrm>
            <a:off x="533400" y="1295400"/>
            <a:ext cx="8153400" cy="4830763"/>
          </a:xfrm>
        </p:spPr>
        <p:txBody>
          <a:bodyPr>
            <a:normAutofit fontScale="85000" lnSpcReduction="10000"/>
          </a:bodyPr>
          <a:lstStyle/>
          <a:p>
            <a:r>
              <a:rPr lang="en-US" dirty="0" smtClean="0"/>
              <a:t>New De Anza Argos reports</a:t>
            </a:r>
          </a:p>
          <a:p>
            <a:pPr lvl="1"/>
            <a:r>
              <a:rPr lang="en-US" dirty="0" smtClean="0"/>
              <a:t>Report 1. Students enrolled in EA/ DSP&amp;S courses, missing disability code (SGADISA)</a:t>
            </a:r>
          </a:p>
          <a:p>
            <a:pPr lvl="1"/>
            <a:r>
              <a:rPr lang="en-US" dirty="0" smtClean="0"/>
              <a:t>Report 2. Master list: disability code, contact hours, and DSP&amp;S program (EA course), </a:t>
            </a:r>
            <a:r>
              <a:rPr lang="en-US" dirty="0" smtClean="0">
                <a:solidFill>
                  <a:srgbClr val="FF0000"/>
                </a:solidFill>
              </a:rPr>
              <a:t>census date enrollment stat</a:t>
            </a:r>
          </a:p>
          <a:p>
            <a:pPr lvl="1"/>
            <a:r>
              <a:rPr lang="en-US" strike="sngStrike" dirty="0" smtClean="0"/>
              <a:t>Report 3. Students with contact hours in SGADISA, but not registered for the term(NEC, not enrolled but claimable)</a:t>
            </a:r>
          </a:p>
          <a:p>
            <a:pPr lvl="1"/>
            <a:r>
              <a:rPr lang="en-US" dirty="0" smtClean="0"/>
              <a:t>Report 4. </a:t>
            </a:r>
            <a:r>
              <a:rPr lang="en-US" dirty="0"/>
              <a:t>S</a:t>
            </a:r>
            <a:r>
              <a:rPr lang="en-US" dirty="0" smtClean="0"/>
              <a:t>tudents with a record in SGADISA, but no contact hours, </a:t>
            </a:r>
            <a:r>
              <a:rPr lang="en-US" dirty="0" smtClean="0">
                <a:solidFill>
                  <a:srgbClr val="FF0000"/>
                </a:solidFill>
              </a:rPr>
              <a:t>census date enrollment stat</a:t>
            </a:r>
            <a:endParaRPr lang="en-US" dirty="0" smtClean="0"/>
          </a:p>
          <a:p>
            <a:pPr lvl="1"/>
            <a:r>
              <a:rPr lang="en-US" dirty="0" smtClean="0"/>
              <a:t>Report 5. Students who dropped DSP&amp;S courses before census date and who are not claimed in SGADISA </a:t>
            </a:r>
            <a:r>
              <a:rPr lang="en-US" dirty="0" smtClean="0">
                <a:solidFill>
                  <a:srgbClr val="FF0000"/>
                </a:solidFill>
              </a:rPr>
              <a:t>???</a:t>
            </a:r>
            <a:endParaRPr lang="en-US" dirty="0" smtClean="0"/>
          </a:p>
          <a:p>
            <a:pPr lvl="1"/>
            <a:endParaRPr lang="en-US" dirty="0" smtClean="0"/>
          </a:p>
          <a:p>
            <a:endParaRPr lang="en-US" dirty="0"/>
          </a:p>
        </p:txBody>
      </p:sp>
    </p:spTree>
    <p:extLst>
      <p:ext uri="{BB962C8B-B14F-4D97-AF65-F5344CB8AC3E}">
        <p14:creationId xmlns:p14="http://schemas.microsoft.com/office/powerpoint/2010/main" val="3244571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t>Changes to Argos Reports</a:t>
            </a:r>
            <a:endParaRPr lang="en-US" dirty="0"/>
          </a:p>
        </p:txBody>
      </p:sp>
      <p:sp>
        <p:nvSpPr>
          <p:cNvPr id="3" name="Content Placeholder 2"/>
          <p:cNvSpPr>
            <a:spLocks noGrp="1"/>
          </p:cNvSpPr>
          <p:nvPr>
            <p:ph idx="1"/>
          </p:nvPr>
        </p:nvSpPr>
        <p:spPr>
          <a:xfrm>
            <a:off x="533400" y="1295400"/>
            <a:ext cx="8153400" cy="4830763"/>
          </a:xfrm>
        </p:spPr>
        <p:txBody>
          <a:bodyPr>
            <a:normAutofit/>
          </a:bodyPr>
          <a:lstStyle/>
          <a:p>
            <a:r>
              <a:rPr lang="en-US" dirty="0" smtClean="0"/>
              <a:t>New De Anza Argos reports</a:t>
            </a:r>
          </a:p>
          <a:p>
            <a:pPr lvl="1"/>
            <a:r>
              <a:rPr lang="en-US" dirty="0" smtClean="0"/>
              <a:t>New report: DSP&amp;S students from prior term, not enrolled in EA class, and no service hours reported in SGADISA for current term</a:t>
            </a:r>
          </a:p>
          <a:p>
            <a:pPr lvl="1"/>
            <a:r>
              <a:rPr lang="en-US" dirty="0" smtClean="0"/>
              <a:t>Other changes/modifications?</a:t>
            </a:r>
          </a:p>
          <a:p>
            <a:endParaRPr lang="en-US" dirty="0"/>
          </a:p>
        </p:txBody>
      </p:sp>
    </p:spTree>
    <p:extLst>
      <p:ext uri="{BB962C8B-B14F-4D97-AF65-F5344CB8AC3E}">
        <p14:creationId xmlns:p14="http://schemas.microsoft.com/office/powerpoint/2010/main" val="1433231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68362"/>
          </a:xfrm>
        </p:spPr>
        <p:txBody>
          <a:bodyPr>
            <a:normAutofit fontScale="90000"/>
          </a:bodyPr>
          <a:lstStyle/>
          <a:p>
            <a:pPr algn="l"/>
            <a:r>
              <a:rPr lang="en-US" dirty="0" smtClean="0"/>
              <a:t>Proposed Changes to Data Entry Procedures</a:t>
            </a:r>
            <a:endParaRPr lang="en-US" dirty="0"/>
          </a:p>
        </p:txBody>
      </p:sp>
      <p:sp>
        <p:nvSpPr>
          <p:cNvPr id="3" name="Content Placeholder 2"/>
          <p:cNvSpPr>
            <a:spLocks noGrp="1"/>
          </p:cNvSpPr>
          <p:nvPr>
            <p:ph idx="1"/>
          </p:nvPr>
        </p:nvSpPr>
        <p:spPr>
          <a:xfrm>
            <a:off x="609600" y="1981200"/>
            <a:ext cx="8077200" cy="4144963"/>
          </a:xfrm>
        </p:spPr>
        <p:txBody>
          <a:bodyPr>
            <a:normAutofit/>
          </a:bodyPr>
          <a:lstStyle/>
          <a:p>
            <a:r>
              <a:rPr lang="en-US" dirty="0" smtClean="0"/>
              <a:t>Disability codes, SGADISA</a:t>
            </a:r>
          </a:p>
          <a:p>
            <a:pPr lvl="1"/>
            <a:r>
              <a:rPr lang="en-US" dirty="0" smtClean="0"/>
              <a:t>DSP&amp;S office will extract file from Clockworks with </a:t>
            </a:r>
            <a:r>
              <a:rPr lang="en-US" dirty="0" smtClean="0">
                <a:solidFill>
                  <a:srgbClr val="FF0000"/>
                </a:solidFill>
              </a:rPr>
              <a:t>current</a:t>
            </a:r>
            <a:r>
              <a:rPr lang="en-US" dirty="0" smtClean="0"/>
              <a:t> disability codes for upload to SGADISA</a:t>
            </a:r>
          </a:p>
          <a:p>
            <a:pPr lvl="2"/>
            <a:r>
              <a:rPr lang="en-US" dirty="0" smtClean="0"/>
              <a:t>DSP&amp;S</a:t>
            </a:r>
            <a:r>
              <a:rPr lang="en-US" baseline="0" dirty="0" smtClean="0"/>
              <a:t> office will be in charge of validating disability codes within the Clockworks system</a:t>
            </a:r>
            <a:endParaRPr lang="en-US" dirty="0" smtClean="0"/>
          </a:p>
          <a:p>
            <a:pPr lvl="1"/>
            <a:r>
              <a:rPr lang="en-US" dirty="0" smtClean="0"/>
              <a:t>IR&amp;P will upload data for the term in SGADISA</a:t>
            </a:r>
          </a:p>
          <a:p>
            <a:pPr lvl="2"/>
            <a:r>
              <a:rPr lang="en-US" dirty="0" smtClean="0"/>
              <a:t>This may help with priority registration for follow-up term.</a:t>
            </a:r>
            <a:endParaRPr lang="en-US" dirty="0"/>
          </a:p>
        </p:txBody>
      </p:sp>
    </p:spTree>
    <p:extLst>
      <p:ext uri="{BB962C8B-B14F-4D97-AF65-F5344CB8AC3E}">
        <p14:creationId xmlns:p14="http://schemas.microsoft.com/office/powerpoint/2010/main" val="1801718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68362"/>
          </a:xfrm>
        </p:spPr>
        <p:txBody>
          <a:bodyPr>
            <a:normAutofit fontScale="90000"/>
          </a:bodyPr>
          <a:lstStyle/>
          <a:p>
            <a:pPr algn="l"/>
            <a:r>
              <a:rPr lang="en-US" dirty="0" smtClean="0"/>
              <a:t>Proposed Changes to Data Entry Procedures</a:t>
            </a:r>
            <a:endParaRPr lang="en-US" dirty="0"/>
          </a:p>
        </p:txBody>
      </p:sp>
      <p:sp>
        <p:nvSpPr>
          <p:cNvPr id="3" name="Content Placeholder 2"/>
          <p:cNvSpPr>
            <a:spLocks noGrp="1"/>
          </p:cNvSpPr>
          <p:nvPr>
            <p:ph idx="1"/>
          </p:nvPr>
        </p:nvSpPr>
        <p:spPr>
          <a:xfrm>
            <a:off x="609600" y="1981200"/>
            <a:ext cx="8077200" cy="4144963"/>
          </a:xfrm>
        </p:spPr>
        <p:txBody>
          <a:bodyPr>
            <a:normAutofit fontScale="92500"/>
          </a:bodyPr>
          <a:lstStyle/>
          <a:p>
            <a:r>
              <a:rPr lang="en-US" dirty="0" smtClean="0"/>
              <a:t>Contact hours, SGADISA</a:t>
            </a:r>
          </a:p>
          <a:p>
            <a:pPr lvl="1"/>
            <a:r>
              <a:rPr lang="en-US" dirty="0" smtClean="0"/>
              <a:t>Besides funding, contact hours are data needed for research or program review</a:t>
            </a:r>
          </a:p>
          <a:p>
            <a:pPr lvl="1"/>
            <a:r>
              <a:rPr lang="en-US" dirty="0" smtClean="0"/>
              <a:t>EA courses, students with disability code for the term</a:t>
            </a:r>
          </a:p>
          <a:p>
            <a:pPr lvl="2"/>
            <a:r>
              <a:rPr lang="en-US" dirty="0" smtClean="0"/>
              <a:t>Run a script that enters a given number of hours for every EA course</a:t>
            </a:r>
          </a:p>
          <a:p>
            <a:pPr lvl="1"/>
            <a:r>
              <a:rPr lang="en-US" dirty="0" smtClean="0"/>
              <a:t>Clockworks, if data are available</a:t>
            </a:r>
          </a:p>
          <a:p>
            <a:pPr lvl="2"/>
            <a:r>
              <a:rPr lang="en-US" dirty="0" smtClean="0"/>
              <a:t>DSP&amp;S will create a file with contact hours for the term for IR&amp;P to upload to SGADISA</a:t>
            </a:r>
          </a:p>
          <a:p>
            <a:pPr lvl="2"/>
            <a:endParaRPr lang="en-US" dirty="0"/>
          </a:p>
        </p:txBody>
      </p:sp>
    </p:spTree>
    <p:extLst>
      <p:ext uri="{BB962C8B-B14F-4D97-AF65-F5344CB8AC3E}">
        <p14:creationId xmlns:p14="http://schemas.microsoft.com/office/powerpoint/2010/main" val="4174700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Overview of Data Cleanup Procedures</a:t>
            </a:r>
            <a:endParaRPr lang="en-US" dirty="0"/>
          </a:p>
        </p:txBody>
      </p:sp>
      <p:graphicFrame>
        <p:nvGraphicFramePr>
          <p:cNvPr id="6" name="Diagram 5"/>
          <p:cNvGraphicFramePr/>
          <p:nvPr>
            <p:extLst>
              <p:ext uri="{D42A27DB-BD31-4B8C-83A1-F6EECF244321}">
                <p14:modId xmlns:p14="http://schemas.microsoft.com/office/powerpoint/2010/main" val="132587641"/>
              </p:ext>
            </p:extLst>
          </p:nvPr>
        </p:nvGraphicFramePr>
        <p:xfrm>
          <a:off x="609600" y="1447800"/>
          <a:ext cx="78486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92959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1137</Words>
  <Application>Microsoft Office PowerPoint</Application>
  <PresentationFormat>On-screen Show (4:3)</PresentationFormat>
  <Paragraphs>78</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MIS Student DSP&amp;S Review of Data Cleanup Procedures for De Anza College</vt:lpstr>
      <vt:lpstr>Agenda</vt:lpstr>
      <vt:lpstr>Changes to Allocation Procedures</vt:lpstr>
      <vt:lpstr>Changes to Argos Reports</vt:lpstr>
      <vt:lpstr>Changes to Argos Reports</vt:lpstr>
      <vt:lpstr>Changes to Argos Reports</vt:lpstr>
      <vt:lpstr>Proposed Changes to Data Entry Procedures</vt:lpstr>
      <vt:lpstr>Proposed Changes to Data Entry Procedures</vt:lpstr>
      <vt:lpstr>Overview of Data Cleanup Procedures</vt:lpstr>
      <vt:lpstr>Questions/Issues</vt:lpstr>
      <vt:lpstr>MIS Data Mart Tutorials for DSP&amp;S Reports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FHDA</dc:creator>
  <cp:lastModifiedBy>FHDA</cp:lastModifiedBy>
  <cp:revision>62</cp:revision>
  <dcterms:created xsi:type="dcterms:W3CDTF">2016-08-15T15:02:49Z</dcterms:created>
  <dcterms:modified xsi:type="dcterms:W3CDTF">2016-08-16T15:37:44Z</dcterms:modified>
</cp:coreProperties>
</file>