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7" r:id="rId2"/>
    <p:sldId id="257" r:id="rId3"/>
    <p:sldId id="258" r:id="rId4"/>
    <p:sldId id="269" r:id="rId5"/>
    <p:sldId id="259" r:id="rId6"/>
    <p:sldId id="268"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D97E"/>
    <a:srgbClr val="3A91F0"/>
    <a:srgbClr val="F0CB82"/>
    <a:srgbClr val="E7E7D1"/>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71" autoAdjust="0"/>
  </p:normalViewPr>
  <p:slideViewPr>
    <p:cSldViewPr>
      <p:cViewPr varScale="1">
        <p:scale>
          <a:sx n="95" d="100"/>
          <a:sy n="95" d="100"/>
        </p:scale>
        <p:origin x="-20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BDA5C3-3B67-4E9B-A442-36D49BEB4105}" type="doc">
      <dgm:prSet loTypeId="urn:microsoft.com/office/officeart/2005/8/layout/process2" loCatId="process" qsTypeId="urn:microsoft.com/office/officeart/2005/8/quickstyle/simple1" qsCatId="simple" csTypeId="urn:microsoft.com/office/officeart/2005/8/colors/colorful3" csCatId="colorful" phldr="1"/>
      <dgm:spPr/>
    </dgm:pt>
    <dgm:pt modelId="{51D7BC3F-022E-4603-8DAE-A980AB252DCF}">
      <dgm:prSet phldrT="[Text]" custT="1"/>
      <dgm:spPr/>
      <dgm:t>
        <a:bodyPr/>
        <a:lstStyle/>
        <a:p>
          <a:r>
            <a:rPr lang="en-US" sz="1600" b="1" dirty="0"/>
            <a:t>[1]</a:t>
          </a:r>
        </a:p>
        <a:p>
          <a:r>
            <a:rPr lang="en-US" sz="2000" b="1" dirty="0"/>
            <a:t>Import disability data from Clockworks into Banner-SGADISA</a:t>
          </a:r>
        </a:p>
      </dgm:t>
    </dgm:pt>
    <dgm:pt modelId="{410C7956-0A01-4296-A83E-8D78E5D7444F}" type="parTrans" cxnId="{DF16E196-8D7B-431B-9B55-44F55431486A}">
      <dgm:prSet/>
      <dgm:spPr/>
      <dgm:t>
        <a:bodyPr/>
        <a:lstStyle/>
        <a:p>
          <a:endParaRPr lang="en-US"/>
        </a:p>
      </dgm:t>
    </dgm:pt>
    <dgm:pt modelId="{CCD6E7C8-C2A7-40D7-80D5-84BBB74878E5}" type="sibTrans" cxnId="{DF16E196-8D7B-431B-9B55-44F55431486A}">
      <dgm:prSet/>
      <dgm:spPr/>
      <dgm:t>
        <a:bodyPr/>
        <a:lstStyle/>
        <a:p>
          <a:endParaRPr lang="en-US"/>
        </a:p>
      </dgm:t>
    </dgm:pt>
    <dgm:pt modelId="{02807143-992F-4197-9784-732500CDE6DC}">
      <dgm:prSet phldrT="[Text]" custT="1"/>
      <dgm:spPr/>
      <dgm:t>
        <a:bodyPr/>
        <a:lstStyle/>
        <a:p>
          <a:r>
            <a:rPr lang="en-US" sz="1600" b="1" dirty="0"/>
            <a:t>[2]</a:t>
          </a:r>
        </a:p>
        <a:p>
          <a:r>
            <a:rPr lang="en-US" sz="2000" b="1" dirty="0"/>
            <a:t>Import service contact data from </a:t>
          </a:r>
          <a:r>
            <a:rPr lang="en-US" sz="2000" b="1" dirty="0" smtClean="0"/>
            <a:t>Clockworks/SARS </a:t>
          </a:r>
          <a:r>
            <a:rPr lang="en-US" sz="2000" b="1" dirty="0"/>
            <a:t>and registration records into Banner-SGADISA</a:t>
          </a:r>
        </a:p>
      </dgm:t>
    </dgm:pt>
    <dgm:pt modelId="{CE92926D-9B08-46A1-8F6C-589D1A5A6BF1}" type="parTrans" cxnId="{9698565F-C1F5-4CF0-89FF-BE873AEDC25F}">
      <dgm:prSet/>
      <dgm:spPr/>
      <dgm:t>
        <a:bodyPr/>
        <a:lstStyle/>
        <a:p>
          <a:endParaRPr lang="en-US"/>
        </a:p>
      </dgm:t>
    </dgm:pt>
    <dgm:pt modelId="{CE02499C-1F82-4C69-A3B6-45DC0A3CDBFB}" type="sibTrans" cxnId="{9698565F-C1F5-4CF0-89FF-BE873AEDC25F}">
      <dgm:prSet/>
      <dgm:spPr/>
      <dgm:t>
        <a:bodyPr/>
        <a:lstStyle/>
        <a:p>
          <a:endParaRPr lang="en-US"/>
        </a:p>
      </dgm:t>
    </dgm:pt>
    <dgm:pt modelId="{D2C9359B-DC9B-4C21-93CD-B655E353E215}">
      <dgm:prSet phldrT="[Text]" custT="1"/>
      <dgm:spPr/>
      <dgm:t>
        <a:bodyPr/>
        <a:lstStyle/>
        <a:p>
          <a:r>
            <a:rPr lang="en-US" sz="1800" b="1" dirty="0"/>
            <a:t>[3]</a:t>
          </a:r>
        </a:p>
        <a:p>
          <a:r>
            <a:rPr lang="en-US" sz="2000" b="1" dirty="0"/>
            <a:t>Run reports to identify discrepancies between data sources </a:t>
          </a:r>
        </a:p>
      </dgm:t>
    </dgm:pt>
    <dgm:pt modelId="{02C1E789-EAAF-4D7A-A709-39E690B16882}" type="parTrans" cxnId="{4E743B62-A51C-4C13-BFE3-269D37F71387}">
      <dgm:prSet/>
      <dgm:spPr/>
      <dgm:t>
        <a:bodyPr/>
        <a:lstStyle/>
        <a:p>
          <a:endParaRPr lang="en-US"/>
        </a:p>
      </dgm:t>
    </dgm:pt>
    <dgm:pt modelId="{2196DEF5-351C-4D56-B2C9-F1642FB8BCE5}" type="sibTrans" cxnId="{4E743B62-A51C-4C13-BFE3-269D37F71387}">
      <dgm:prSet/>
      <dgm:spPr/>
      <dgm:t>
        <a:bodyPr/>
        <a:lstStyle/>
        <a:p>
          <a:endParaRPr lang="en-US"/>
        </a:p>
      </dgm:t>
    </dgm:pt>
    <dgm:pt modelId="{747482C3-F68E-4739-90A8-137FFBC55AC1}" type="pres">
      <dgm:prSet presAssocID="{ADBDA5C3-3B67-4E9B-A442-36D49BEB4105}" presName="linearFlow" presStyleCnt="0">
        <dgm:presLayoutVars>
          <dgm:resizeHandles val="exact"/>
        </dgm:presLayoutVars>
      </dgm:prSet>
      <dgm:spPr/>
    </dgm:pt>
    <dgm:pt modelId="{B9C964D4-EC7B-4E8E-8318-D6C9B031922A}" type="pres">
      <dgm:prSet presAssocID="{51D7BC3F-022E-4603-8DAE-A980AB252DCF}" presName="node" presStyleLbl="node1" presStyleIdx="0" presStyleCnt="3" custLinFactNeighborX="-38868" custLinFactNeighborY="79257">
        <dgm:presLayoutVars>
          <dgm:bulletEnabled val="1"/>
        </dgm:presLayoutVars>
      </dgm:prSet>
      <dgm:spPr/>
      <dgm:t>
        <a:bodyPr/>
        <a:lstStyle/>
        <a:p>
          <a:endParaRPr lang="en-US"/>
        </a:p>
      </dgm:t>
    </dgm:pt>
    <dgm:pt modelId="{8294C8C4-FC23-4171-8422-E38FEB880C2B}" type="pres">
      <dgm:prSet presAssocID="{CCD6E7C8-C2A7-40D7-80D5-84BBB74878E5}" presName="sibTrans" presStyleLbl="sibTrans2D1" presStyleIdx="0" presStyleCnt="2" custAng="3922015" custScaleX="230370" custScaleY="91718" custLinFactX="-500000" custLinFactNeighborX="-563681" custLinFactNeighborY="52426"/>
      <dgm:spPr/>
      <dgm:t>
        <a:bodyPr/>
        <a:lstStyle/>
        <a:p>
          <a:endParaRPr lang="en-US"/>
        </a:p>
      </dgm:t>
    </dgm:pt>
    <dgm:pt modelId="{451E2CAB-7D3A-4D59-A88B-0221792778A5}" type="pres">
      <dgm:prSet presAssocID="{CCD6E7C8-C2A7-40D7-80D5-84BBB74878E5}" presName="connectorText" presStyleLbl="sibTrans2D1" presStyleIdx="0" presStyleCnt="2"/>
      <dgm:spPr/>
      <dgm:t>
        <a:bodyPr/>
        <a:lstStyle/>
        <a:p>
          <a:endParaRPr lang="en-US"/>
        </a:p>
      </dgm:t>
    </dgm:pt>
    <dgm:pt modelId="{B758B34D-67B3-43EF-91F8-CD87FCBBD108}" type="pres">
      <dgm:prSet presAssocID="{02807143-992F-4197-9784-732500CDE6DC}" presName="node" presStyleLbl="node1" presStyleIdx="1" presStyleCnt="3" custScaleX="131493" custScaleY="108369" custLinFactNeighborX="24894" custLinFactNeighborY="3302">
        <dgm:presLayoutVars>
          <dgm:bulletEnabled val="1"/>
        </dgm:presLayoutVars>
      </dgm:prSet>
      <dgm:spPr/>
      <dgm:t>
        <a:bodyPr/>
        <a:lstStyle/>
        <a:p>
          <a:endParaRPr lang="en-US"/>
        </a:p>
      </dgm:t>
    </dgm:pt>
    <dgm:pt modelId="{7B659392-AB19-48D6-907C-FA618E360831}" type="pres">
      <dgm:prSet presAssocID="{CE02499C-1F82-4C69-A3B6-45DC0A3CDBFB}" presName="sibTrans" presStyleLbl="sibTrans2D1" presStyleIdx="1" presStyleCnt="2" custAng="18889239" custScaleX="67125" custScaleY="78645" custLinFactX="41348" custLinFactNeighborX="100000" custLinFactNeighborY="5505"/>
      <dgm:spPr/>
      <dgm:t>
        <a:bodyPr/>
        <a:lstStyle/>
        <a:p>
          <a:endParaRPr lang="en-US"/>
        </a:p>
      </dgm:t>
    </dgm:pt>
    <dgm:pt modelId="{5FA6DBD2-1DD9-466F-A58D-93577DC46B39}" type="pres">
      <dgm:prSet presAssocID="{CE02499C-1F82-4C69-A3B6-45DC0A3CDBFB}" presName="connectorText" presStyleLbl="sibTrans2D1" presStyleIdx="1" presStyleCnt="2"/>
      <dgm:spPr/>
      <dgm:t>
        <a:bodyPr/>
        <a:lstStyle/>
        <a:p>
          <a:endParaRPr lang="en-US"/>
        </a:p>
      </dgm:t>
    </dgm:pt>
    <dgm:pt modelId="{38CBBEB3-118A-4559-907B-63FE0710B105}" type="pres">
      <dgm:prSet presAssocID="{D2C9359B-DC9B-4C21-93CD-B655E353E215}" presName="node" presStyleLbl="node1" presStyleIdx="2" presStyleCnt="3" custLinFactNeighborX="-15066" custLinFactNeighborY="31373">
        <dgm:presLayoutVars>
          <dgm:bulletEnabled val="1"/>
        </dgm:presLayoutVars>
      </dgm:prSet>
      <dgm:spPr/>
      <dgm:t>
        <a:bodyPr/>
        <a:lstStyle/>
        <a:p>
          <a:endParaRPr lang="en-US"/>
        </a:p>
      </dgm:t>
    </dgm:pt>
  </dgm:ptLst>
  <dgm:cxnLst>
    <dgm:cxn modelId="{FC5DFC87-A690-436D-8618-D576C120EEB3}" type="presOf" srcId="{CE02499C-1F82-4C69-A3B6-45DC0A3CDBFB}" destId="{7B659392-AB19-48D6-907C-FA618E360831}" srcOrd="0" destOrd="0" presId="urn:microsoft.com/office/officeart/2005/8/layout/process2"/>
    <dgm:cxn modelId="{34A3AF7B-F49A-4CF5-9A78-51A62FF5C1A6}" type="presOf" srcId="{D2C9359B-DC9B-4C21-93CD-B655E353E215}" destId="{38CBBEB3-118A-4559-907B-63FE0710B105}" srcOrd="0" destOrd="0" presId="urn:microsoft.com/office/officeart/2005/8/layout/process2"/>
    <dgm:cxn modelId="{CA8C1523-7E07-43DA-A9E2-64DEA4CFD43D}" type="presOf" srcId="{02807143-992F-4197-9784-732500CDE6DC}" destId="{B758B34D-67B3-43EF-91F8-CD87FCBBD108}" srcOrd="0" destOrd="0" presId="urn:microsoft.com/office/officeart/2005/8/layout/process2"/>
    <dgm:cxn modelId="{A8E5C9C6-E05F-4E93-A13F-64A7B5C6C523}" type="presOf" srcId="{51D7BC3F-022E-4603-8DAE-A980AB252DCF}" destId="{B9C964D4-EC7B-4E8E-8318-D6C9B031922A}" srcOrd="0" destOrd="0" presId="urn:microsoft.com/office/officeart/2005/8/layout/process2"/>
    <dgm:cxn modelId="{255074B4-C632-4135-B4EB-61473170BC24}" type="presOf" srcId="{CCD6E7C8-C2A7-40D7-80D5-84BBB74878E5}" destId="{451E2CAB-7D3A-4D59-A88B-0221792778A5}" srcOrd="1" destOrd="0" presId="urn:microsoft.com/office/officeart/2005/8/layout/process2"/>
    <dgm:cxn modelId="{BC56A226-0061-4B74-9391-1B0AFBE24FF7}" type="presOf" srcId="{ADBDA5C3-3B67-4E9B-A442-36D49BEB4105}" destId="{747482C3-F68E-4739-90A8-137FFBC55AC1}" srcOrd="0" destOrd="0" presId="urn:microsoft.com/office/officeart/2005/8/layout/process2"/>
    <dgm:cxn modelId="{9698565F-C1F5-4CF0-89FF-BE873AEDC25F}" srcId="{ADBDA5C3-3B67-4E9B-A442-36D49BEB4105}" destId="{02807143-992F-4197-9784-732500CDE6DC}" srcOrd="1" destOrd="0" parTransId="{CE92926D-9B08-46A1-8F6C-589D1A5A6BF1}" sibTransId="{CE02499C-1F82-4C69-A3B6-45DC0A3CDBFB}"/>
    <dgm:cxn modelId="{DF16E196-8D7B-431B-9B55-44F55431486A}" srcId="{ADBDA5C3-3B67-4E9B-A442-36D49BEB4105}" destId="{51D7BC3F-022E-4603-8DAE-A980AB252DCF}" srcOrd="0" destOrd="0" parTransId="{410C7956-0A01-4296-A83E-8D78E5D7444F}" sibTransId="{CCD6E7C8-C2A7-40D7-80D5-84BBB74878E5}"/>
    <dgm:cxn modelId="{2135AD4F-AF57-438C-83CF-700FDBA42D6D}" type="presOf" srcId="{CCD6E7C8-C2A7-40D7-80D5-84BBB74878E5}" destId="{8294C8C4-FC23-4171-8422-E38FEB880C2B}" srcOrd="0" destOrd="0" presId="urn:microsoft.com/office/officeart/2005/8/layout/process2"/>
    <dgm:cxn modelId="{8AD097AF-CD5F-4CC9-8E07-32F6B3ACC79A}" type="presOf" srcId="{CE02499C-1F82-4C69-A3B6-45DC0A3CDBFB}" destId="{5FA6DBD2-1DD9-466F-A58D-93577DC46B39}" srcOrd="1" destOrd="0" presId="urn:microsoft.com/office/officeart/2005/8/layout/process2"/>
    <dgm:cxn modelId="{4E743B62-A51C-4C13-BFE3-269D37F71387}" srcId="{ADBDA5C3-3B67-4E9B-A442-36D49BEB4105}" destId="{D2C9359B-DC9B-4C21-93CD-B655E353E215}" srcOrd="2" destOrd="0" parTransId="{02C1E789-EAAF-4D7A-A709-39E690B16882}" sibTransId="{2196DEF5-351C-4D56-B2C9-F1642FB8BCE5}"/>
    <dgm:cxn modelId="{B5176E69-BB24-4C66-885A-DE91C230D647}" type="presParOf" srcId="{747482C3-F68E-4739-90A8-137FFBC55AC1}" destId="{B9C964D4-EC7B-4E8E-8318-D6C9B031922A}" srcOrd="0" destOrd="0" presId="urn:microsoft.com/office/officeart/2005/8/layout/process2"/>
    <dgm:cxn modelId="{9634C1A7-7B34-4719-8065-1737BECB69EB}" type="presParOf" srcId="{747482C3-F68E-4739-90A8-137FFBC55AC1}" destId="{8294C8C4-FC23-4171-8422-E38FEB880C2B}" srcOrd="1" destOrd="0" presId="urn:microsoft.com/office/officeart/2005/8/layout/process2"/>
    <dgm:cxn modelId="{DE739D1C-F95B-4125-9949-EDA7C397F78A}" type="presParOf" srcId="{8294C8C4-FC23-4171-8422-E38FEB880C2B}" destId="{451E2CAB-7D3A-4D59-A88B-0221792778A5}" srcOrd="0" destOrd="0" presId="urn:microsoft.com/office/officeart/2005/8/layout/process2"/>
    <dgm:cxn modelId="{5CAF33CA-2AB3-44D6-AFED-D7D10E5743E7}" type="presParOf" srcId="{747482C3-F68E-4739-90A8-137FFBC55AC1}" destId="{B758B34D-67B3-43EF-91F8-CD87FCBBD108}" srcOrd="2" destOrd="0" presId="urn:microsoft.com/office/officeart/2005/8/layout/process2"/>
    <dgm:cxn modelId="{61AD35EE-0D4D-4AE4-A4E5-5DB5CA7E5232}" type="presParOf" srcId="{747482C3-F68E-4739-90A8-137FFBC55AC1}" destId="{7B659392-AB19-48D6-907C-FA618E360831}" srcOrd="3" destOrd="0" presId="urn:microsoft.com/office/officeart/2005/8/layout/process2"/>
    <dgm:cxn modelId="{403405AF-DFC8-4807-9713-CA44D591DF93}" type="presParOf" srcId="{7B659392-AB19-48D6-907C-FA618E360831}" destId="{5FA6DBD2-1DD9-466F-A58D-93577DC46B39}" srcOrd="0" destOrd="0" presId="urn:microsoft.com/office/officeart/2005/8/layout/process2"/>
    <dgm:cxn modelId="{CFC38BA7-E8E8-4B62-9C25-ECF0E8F3384D}" type="presParOf" srcId="{747482C3-F68E-4739-90A8-137FFBC55AC1}" destId="{38CBBEB3-118A-4559-907B-63FE0710B105}" srcOrd="4" destOrd="0" presId="urn:microsoft.com/office/officeart/2005/8/layout/process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964D4-EC7B-4E8E-8318-D6C9B031922A}">
      <dsp:nvSpPr>
        <dsp:cNvPr id="0" name=""/>
        <dsp:cNvSpPr/>
      </dsp:nvSpPr>
      <dsp:spPr>
        <a:xfrm>
          <a:off x="80993" y="469335"/>
          <a:ext cx="4324736" cy="108118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[1]</a:t>
          </a:r>
        </a:p>
        <a:p>
          <a:pPr lvl="0" algn="ctr" defTabSz="711200">
            <a:lnSpc>
              <a:spcPct val="90000"/>
            </a:lnSpc>
            <a:spcBef>
              <a:spcPct val="0"/>
            </a:spcBef>
            <a:spcAft>
              <a:spcPct val="35000"/>
            </a:spcAft>
          </a:pPr>
          <a:r>
            <a:rPr lang="en-US" sz="2000" b="1" kern="1200" dirty="0"/>
            <a:t>Import disability data from Clockworks into Banner-SGADISA</a:t>
          </a:r>
        </a:p>
      </dsp:txBody>
      <dsp:txXfrm>
        <a:off x="112660" y="501002"/>
        <a:ext cx="4261402" cy="1017850"/>
      </dsp:txXfrm>
    </dsp:sp>
    <dsp:sp modelId="{8294C8C4-FC23-4171-8422-E38FEB880C2B}">
      <dsp:nvSpPr>
        <dsp:cNvPr id="0" name=""/>
        <dsp:cNvSpPr/>
      </dsp:nvSpPr>
      <dsp:spPr>
        <a:xfrm rot="5356637">
          <a:off x="1473806" y="1630542"/>
          <a:ext cx="409847" cy="44623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1534508" y="1658318"/>
        <a:ext cx="286893" cy="267742"/>
      </dsp:txXfrm>
    </dsp:sp>
    <dsp:sp modelId="{B758B34D-67B3-43EF-91F8-CD87FCBBD108}">
      <dsp:nvSpPr>
        <dsp:cNvPr id="0" name=""/>
        <dsp:cNvSpPr/>
      </dsp:nvSpPr>
      <dsp:spPr>
        <a:xfrm>
          <a:off x="2157537" y="1646663"/>
          <a:ext cx="5686725" cy="1171668"/>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[2]</a:t>
          </a:r>
        </a:p>
        <a:p>
          <a:pPr lvl="0" algn="ctr" defTabSz="711200">
            <a:lnSpc>
              <a:spcPct val="90000"/>
            </a:lnSpc>
            <a:spcBef>
              <a:spcPct val="0"/>
            </a:spcBef>
            <a:spcAft>
              <a:spcPct val="35000"/>
            </a:spcAft>
          </a:pPr>
          <a:r>
            <a:rPr lang="en-US" sz="2000" b="1" kern="1200" dirty="0"/>
            <a:t>Import service contact data from </a:t>
          </a:r>
          <a:r>
            <a:rPr lang="en-US" sz="2000" b="1" kern="1200" dirty="0" smtClean="0"/>
            <a:t>Clockworks/SARS </a:t>
          </a:r>
          <a:r>
            <a:rPr lang="en-US" sz="2000" b="1" kern="1200" dirty="0"/>
            <a:t>and registration records into Banner-SGADISA</a:t>
          </a:r>
        </a:p>
      </dsp:txBody>
      <dsp:txXfrm>
        <a:off x="2191854" y="1680980"/>
        <a:ext cx="5618091" cy="1103034"/>
      </dsp:txXfrm>
    </dsp:sp>
    <dsp:sp modelId="{7B659392-AB19-48D6-907C-FA618E360831}">
      <dsp:nvSpPr>
        <dsp:cNvPr id="0" name=""/>
        <dsp:cNvSpPr/>
      </dsp:nvSpPr>
      <dsp:spPr>
        <a:xfrm rot="5472403">
          <a:off x="4722576" y="2913840"/>
          <a:ext cx="379576" cy="382633"/>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4780712" y="2933443"/>
        <a:ext cx="265703" cy="229579"/>
      </dsp:txXfrm>
    </dsp:sp>
    <dsp:sp modelId="{38CBBEB3-118A-4559-907B-63FE0710B105}">
      <dsp:nvSpPr>
        <dsp:cNvPr id="0" name=""/>
        <dsp:cNvSpPr/>
      </dsp:nvSpPr>
      <dsp:spPr>
        <a:xfrm>
          <a:off x="1110367" y="3338415"/>
          <a:ext cx="4324736" cy="1081184"/>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t>[3]</a:t>
          </a:r>
        </a:p>
        <a:p>
          <a:pPr lvl="0" algn="ctr" defTabSz="800100">
            <a:lnSpc>
              <a:spcPct val="90000"/>
            </a:lnSpc>
            <a:spcBef>
              <a:spcPct val="0"/>
            </a:spcBef>
            <a:spcAft>
              <a:spcPct val="35000"/>
            </a:spcAft>
          </a:pPr>
          <a:r>
            <a:rPr lang="en-US" sz="2000" b="1" kern="1200" dirty="0"/>
            <a:t>Run reports to identify discrepancies between data sources </a:t>
          </a:r>
        </a:p>
      </dsp:txBody>
      <dsp:txXfrm>
        <a:off x="1142034" y="3370082"/>
        <a:ext cx="4261402" cy="101785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971C28-D2E5-4173-8E0B-B70A91D2A4A4}" type="datetimeFigureOut">
              <a:rPr lang="en-US" smtClean="0"/>
              <a:t>8/18/2016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5A57DB-7078-4E23-9101-051E227BF5D7}" type="slidenum">
              <a:rPr lang="en-US" smtClean="0"/>
              <a:t>‹#›</a:t>
            </a:fld>
            <a:endParaRPr lang="en-US" dirty="0"/>
          </a:p>
        </p:txBody>
      </p:sp>
    </p:spTree>
    <p:extLst>
      <p:ext uri="{BB962C8B-B14F-4D97-AF65-F5344CB8AC3E}">
        <p14:creationId xmlns:p14="http://schemas.microsoft.com/office/powerpoint/2010/main" val="4186113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purpose</a:t>
            </a:r>
            <a:r>
              <a:rPr lang="en-US" baseline="0" dirty="0" smtClean="0"/>
              <a:t> of the discussion is to evaluate current data cleanup procedures and related reports, so that we can make any needed modifications to improve processes for data reporting. The processes must help us have a better understanding of services provided (strengths &amp; weaknesses) and make better use of available technologies and human resources.   </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2</a:t>
            </a:fld>
            <a:endParaRPr lang="en-US" dirty="0"/>
          </a:p>
        </p:txBody>
      </p:sp>
    </p:spTree>
    <p:extLst>
      <p:ext uri="{BB962C8B-B14F-4D97-AF65-F5344CB8AC3E}">
        <p14:creationId xmlns:p14="http://schemas.microsoft.com/office/powerpoint/2010/main" val="2649361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11</a:t>
            </a:fld>
            <a:endParaRPr lang="en-US" dirty="0"/>
          </a:p>
        </p:txBody>
      </p:sp>
    </p:spTree>
    <p:extLst>
      <p:ext uri="{BB962C8B-B14F-4D97-AF65-F5344CB8AC3E}">
        <p14:creationId xmlns:p14="http://schemas.microsoft.com/office/powerpoint/2010/main" val="2513727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t>
            </a:r>
            <a:r>
              <a:rPr lang="en-US" baseline="0" dirty="0" smtClean="0"/>
              <a:t>will need a new report to identify whether students were enrolled in educational assistance courses during the reporting term and their enrollment status in the follow-up term. This </a:t>
            </a:r>
            <a:r>
              <a:rPr lang="en-US" baseline="0" dirty="0" smtClean="0"/>
              <a:t>should help </a:t>
            </a:r>
            <a:r>
              <a:rPr lang="en-US" baseline="0" dirty="0" smtClean="0"/>
              <a:t>funding, but more importantly, will promote better monitoring of student progress. </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3</a:t>
            </a:fld>
            <a:endParaRPr lang="en-US" dirty="0"/>
          </a:p>
        </p:txBody>
      </p:sp>
    </p:spTree>
    <p:extLst>
      <p:ext uri="{BB962C8B-B14F-4D97-AF65-F5344CB8AC3E}">
        <p14:creationId xmlns:p14="http://schemas.microsoft.com/office/powerpoint/2010/main" val="3848547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Foothill, DRC students are those not enrolled in educational assistance courses. </a:t>
            </a:r>
            <a:r>
              <a:rPr lang="en-US" dirty="0" smtClean="0"/>
              <a:t>For</a:t>
            </a:r>
            <a:r>
              <a:rPr lang="en-US" baseline="0" dirty="0" smtClean="0"/>
              <a:t> DRC students, n</a:t>
            </a:r>
            <a:r>
              <a:rPr lang="en-US" dirty="0" smtClean="0"/>
              <a:t>ew </a:t>
            </a:r>
            <a:r>
              <a:rPr lang="en-US" dirty="0" smtClean="0"/>
              <a:t>allocation procedures </a:t>
            </a:r>
            <a:r>
              <a:rPr lang="en-US" baseline="0" dirty="0" smtClean="0"/>
              <a:t>for </a:t>
            </a:r>
            <a:r>
              <a:rPr lang="en-US" baseline="0" dirty="0" smtClean="0"/>
              <a:t>2016-17 will check </a:t>
            </a:r>
            <a:r>
              <a:rPr lang="en-US" baseline="0" dirty="0" smtClean="0"/>
              <a:t>service </a:t>
            </a:r>
            <a:r>
              <a:rPr lang="en-US" baseline="0" dirty="0" smtClean="0"/>
              <a:t>status (whether DSP&amp;S</a:t>
            </a:r>
            <a:r>
              <a:rPr lang="en-US" dirty="0" smtClean="0"/>
              <a:t> services were provided) and enrollment status for each primary term of the academic year.</a:t>
            </a:r>
            <a:r>
              <a:rPr lang="en-US" baseline="0" dirty="0" smtClean="0"/>
              <a:t> “If students with disabilities are enrolled in general classes, students must receive one or more service contacts during each term that they enroll in and attend at the college. If the student takes a break during the summer session, or any other term a DSPS contact is not required during that term.” (2015, Implementing Guidelines for Title 5 DSPS Regulations, page 81).</a:t>
            </a:r>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4</a:t>
            </a:fld>
            <a:endParaRPr lang="en-US" dirty="0"/>
          </a:p>
        </p:txBody>
      </p:sp>
    </p:spTree>
    <p:extLst>
      <p:ext uri="{BB962C8B-B14F-4D97-AF65-F5344CB8AC3E}">
        <p14:creationId xmlns:p14="http://schemas.microsoft.com/office/powerpoint/2010/main" val="615020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of today, August 18 of</a:t>
            </a:r>
            <a:r>
              <a:rPr lang="en-US" baseline="0" dirty="0" smtClean="0"/>
              <a:t> 2016, there are two Argos reports </a:t>
            </a:r>
            <a:r>
              <a:rPr lang="en-US" baseline="0" dirty="0" smtClean="0"/>
              <a:t>for Foothill College that </a:t>
            </a:r>
            <a:r>
              <a:rPr lang="en-US" baseline="0" dirty="0" smtClean="0"/>
              <a:t>are scheduled to run for at least for two weeks prior data submission. The reports check for disability code in SGADISA and whether the student was previously classified as  not claimable (list of students with ‘NC’ for the academic year).</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5</a:t>
            </a:fld>
            <a:endParaRPr lang="en-US" dirty="0"/>
          </a:p>
        </p:txBody>
      </p:sp>
    </p:spTree>
    <p:extLst>
      <p:ext uri="{BB962C8B-B14F-4D97-AF65-F5344CB8AC3E}">
        <p14:creationId xmlns:p14="http://schemas.microsoft.com/office/powerpoint/2010/main" val="1152718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only change that is proposed here is to add to the report student’s census enrollment status for the term to identify whether the student will have a registration record in the MIS SX report (i.e., services applicable for allocations/funding). </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6</a:t>
            </a:fld>
            <a:endParaRPr lang="en-US" dirty="0"/>
          </a:p>
        </p:txBody>
      </p:sp>
    </p:spTree>
    <p:extLst>
      <p:ext uri="{BB962C8B-B14F-4D97-AF65-F5344CB8AC3E}">
        <p14:creationId xmlns:p14="http://schemas.microsoft.com/office/powerpoint/2010/main" val="1152718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 to the SS</a:t>
            </a:r>
            <a:r>
              <a:rPr lang="en-US" baseline="0" dirty="0" smtClean="0"/>
              <a:t> (Student Success) report posted in Office 365 for DSP&amp;S students, this report checks on students served during the prior term and their contact hours for the reporting term (i.e., to make sure that the student was not served, that the missing information is not due to data entry error). The report in Office 365 checks for enrollment during the term that follows the reporting term (i.e., those that will need follow-up services).</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7</a:t>
            </a:fld>
            <a:endParaRPr lang="en-US" dirty="0"/>
          </a:p>
        </p:txBody>
      </p:sp>
    </p:spTree>
    <p:extLst>
      <p:ext uri="{BB962C8B-B14F-4D97-AF65-F5344CB8AC3E}">
        <p14:creationId xmlns:p14="http://schemas.microsoft.com/office/powerpoint/2010/main" val="2283278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the future, an APEX application can be develop to allow the office do the upload. </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8</a:t>
            </a:fld>
            <a:endParaRPr lang="en-US" dirty="0"/>
          </a:p>
        </p:txBody>
      </p:sp>
    </p:spTree>
    <p:extLst>
      <p:ext uri="{BB962C8B-B14F-4D97-AF65-F5344CB8AC3E}">
        <p14:creationId xmlns:p14="http://schemas.microsoft.com/office/powerpoint/2010/main" val="518809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are two main sources of contact hours or services to DSP&amp;S students at </a:t>
            </a:r>
            <a:r>
              <a:rPr lang="en-US" baseline="0" dirty="0" smtClean="0"/>
              <a:t>Foothill: </a:t>
            </a:r>
            <a:r>
              <a:rPr lang="en-US" baseline="0" dirty="0" smtClean="0"/>
              <a:t>registration in EA courses and </a:t>
            </a:r>
            <a:r>
              <a:rPr lang="en-US" baseline="0" dirty="0" smtClean="0"/>
              <a:t>SARS. </a:t>
            </a:r>
            <a:r>
              <a:rPr lang="en-US" baseline="0" dirty="0" smtClean="0"/>
              <a:t>For registration, data is moved from one place to another within the same system, Banner. For </a:t>
            </a:r>
            <a:r>
              <a:rPr lang="en-US" baseline="0" dirty="0" smtClean="0"/>
              <a:t>SARS, it is assumed that all appointments are tracked by this system. Now, the question is to identify if all DRC services are documented by SARS. If not, are these in Clockwork? Another issue is to identify what term the service relates to. For example, help with registration for fall provided during the summer. This is important for the student needs to be enrolled for the service to count.</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9</a:t>
            </a:fld>
            <a:endParaRPr lang="en-US" dirty="0"/>
          </a:p>
        </p:txBody>
      </p:sp>
    </p:spTree>
    <p:extLst>
      <p:ext uri="{BB962C8B-B14F-4D97-AF65-F5344CB8AC3E}">
        <p14:creationId xmlns:p14="http://schemas.microsoft.com/office/powerpoint/2010/main" val="518809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 point,</a:t>
            </a:r>
            <a:r>
              <a:rPr lang="en-US" baseline="0" dirty="0" smtClean="0"/>
              <a:t> these key steps are proposed to improve efficiency of data cleanup efforts: (1) IR&amp;P uploads data for disability codes, which has been reviewed by the DSP&amp;S office, from Clockworks to SGADISA; (2) IR&amp;P moves/uploads data for services from registration records in Banner and Clockworks appointments to SGADISA; and, (3) once preliminary data has been moved/uploaded, IR&amp;P will schedule the Argos/discrepancy reports to run. Notice that IR&amp;P only facilitates the data cleanup; the DSP&amp;S is actually in charge of cleaning the data, which includes checking on files from Clockworks prior upload, making changes in SGADISA depending on information provided by the Argos reports.</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10</a:t>
            </a:fld>
            <a:endParaRPr lang="en-US" dirty="0"/>
          </a:p>
        </p:txBody>
      </p:sp>
    </p:spTree>
    <p:extLst>
      <p:ext uri="{BB962C8B-B14F-4D97-AF65-F5344CB8AC3E}">
        <p14:creationId xmlns:p14="http://schemas.microsoft.com/office/powerpoint/2010/main" val="2019608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514F25-811A-4CA8-AA75-65D14CEF223C}"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1220611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14F25-811A-4CA8-AA75-65D14CEF223C}"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19958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14F25-811A-4CA8-AA75-65D14CEF223C}"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160346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14F25-811A-4CA8-AA75-65D14CEF223C}"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635183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14F25-811A-4CA8-AA75-65D14CEF223C}"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335191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514F25-811A-4CA8-AA75-65D14CEF223C}" type="datetimeFigureOut">
              <a:rPr lang="en-US" smtClean="0"/>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46082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514F25-811A-4CA8-AA75-65D14CEF223C}" type="datetimeFigureOut">
              <a:rPr lang="en-US" smtClean="0"/>
              <a:t>8/18/2016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509304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514F25-811A-4CA8-AA75-65D14CEF223C}" type="datetimeFigureOut">
              <a:rPr lang="en-US" smtClean="0"/>
              <a:t>8/18/2016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831246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14F25-811A-4CA8-AA75-65D14CEF223C}" type="datetimeFigureOut">
              <a:rPr lang="en-US" smtClean="0"/>
              <a:t>8/18/2016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724244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14F25-811A-4CA8-AA75-65D14CEF223C}" type="datetimeFigureOut">
              <a:rPr lang="en-US" smtClean="0"/>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185941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14F25-811A-4CA8-AA75-65D14CEF223C}" type="datetimeFigureOut">
              <a:rPr lang="en-US" smtClean="0"/>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131091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A91F0"/>
            </a:gs>
            <a:gs pos="52104">
              <a:srgbClr val="BDCCD5"/>
            </a:gs>
            <a:gs pos="39000">
              <a:srgbClr val="F0EBD5"/>
            </a:gs>
            <a:gs pos="100000">
              <a:srgbClr val="F2D97E"/>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14F25-811A-4CA8-AA75-65D14CEF223C}" type="datetimeFigureOut">
              <a:rPr lang="en-US" smtClean="0"/>
              <a:t>8/18/2016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951C2-A738-4C78-8F8D-41FEC16D44AF}" type="slidenum">
              <a:rPr lang="en-US" smtClean="0"/>
              <a:t>‹#›</a:t>
            </a:fld>
            <a:endParaRPr lang="en-US" dirty="0"/>
          </a:p>
        </p:txBody>
      </p:sp>
    </p:spTree>
    <p:extLst>
      <p:ext uri="{BB962C8B-B14F-4D97-AF65-F5344CB8AC3E}">
        <p14:creationId xmlns:p14="http://schemas.microsoft.com/office/powerpoint/2010/main" val="3101218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datamart.cccco.edu/datamart.aspx" TargetMode="External"/><Relationship Id="rId2" Type="http://schemas.openxmlformats.org/officeDocument/2006/relationships/hyperlink" Target="http://research.fhda.edu/mis_reports/mis_sd_student_disabilities/mis_dsps_tutorial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34" y="4413"/>
            <a:ext cx="9149892" cy="6853587"/>
          </a:xfrm>
          <a:prstGeom prst="rect">
            <a:avLst/>
          </a:prstGeom>
        </p:spPr>
      </p:pic>
      <p:sp>
        <p:nvSpPr>
          <p:cNvPr id="2" name="Title 1"/>
          <p:cNvSpPr>
            <a:spLocks noGrp="1"/>
          </p:cNvSpPr>
          <p:nvPr>
            <p:ph type="ctrTitle"/>
          </p:nvPr>
        </p:nvSpPr>
        <p:spPr>
          <a:xfrm>
            <a:off x="667812" y="2133600"/>
            <a:ext cx="7772400" cy="1470025"/>
          </a:xfrm>
        </p:spPr>
        <p:txBody>
          <a:bodyPr>
            <a:noAutofit/>
          </a:bodyPr>
          <a:lstStyle/>
          <a:p>
            <a:r>
              <a:rPr lang="en-US" b="1" dirty="0"/>
              <a:t>MIS Student DSP&amp;S</a:t>
            </a:r>
            <a:br>
              <a:rPr lang="en-US" b="1" dirty="0"/>
            </a:br>
            <a:r>
              <a:rPr lang="en-US" b="1" dirty="0"/>
              <a:t>Review of Data Cleanup Procedures for </a:t>
            </a:r>
            <a:r>
              <a:rPr lang="en-US" b="1" dirty="0" smtClean="0"/>
              <a:t>Foothill College</a:t>
            </a:r>
            <a:endParaRPr lang="en-US" dirty="0"/>
          </a:p>
        </p:txBody>
      </p:sp>
      <p:sp>
        <p:nvSpPr>
          <p:cNvPr id="3" name="Subtitle 2"/>
          <p:cNvSpPr>
            <a:spLocks noGrp="1"/>
          </p:cNvSpPr>
          <p:nvPr>
            <p:ph type="subTitle" idx="1"/>
          </p:nvPr>
        </p:nvSpPr>
        <p:spPr>
          <a:xfrm>
            <a:off x="1295400" y="4648200"/>
            <a:ext cx="6781800" cy="1752600"/>
          </a:xfrm>
        </p:spPr>
        <p:txBody>
          <a:bodyPr>
            <a:normAutofit/>
          </a:bodyPr>
          <a:lstStyle/>
          <a:p>
            <a:pPr algn="r"/>
            <a:r>
              <a:rPr lang="en-US" sz="2200" b="1" dirty="0">
                <a:solidFill>
                  <a:schemeClr val="tx2"/>
                </a:solidFill>
              </a:rPr>
              <a:t>Lourdes del Rio-Parent, PhD</a:t>
            </a:r>
          </a:p>
          <a:p>
            <a:pPr algn="r"/>
            <a:r>
              <a:rPr lang="en-US" sz="2200" b="1" dirty="0">
                <a:solidFill>
                  <a:schemeClr val="tx2"/>
                </a:solidFill>
              </a:rPr>
              <a:t>Office of Institutional Research &amp; Planning, FHDA CCD</a:t>
            </a:r>
          </a:p>
          <a:p>
            <a:pPr algn="r"/>
            <a:r>
              <a:rPr lang="en-US" sz="2200" b="1" dirty="0">
                <a:solidFill>
                  <a:schemeClr val="tx2"/>
                </a:solidFill>
              </a:rPr>
              <a:t>August </a:t>
            </a:r>
            <a:r>
              <a:rPr lang="en-US" sz="2200" b="1" dirty="0" smtClean="0">
                <a:solidFill>
                  <a:schemeClr val="tx2"/>
                </a:solidFill>
              </a:rPr>
              <a:t>18, </a:t>
            </a:r>
            <a:r>
              <a:rPr lang="en-US" sz="2200" b="1" dirty="0">
                <a:solidFill>
                  <a:schemeClr val="tx2"/>
                </a:solidFill>
              </a:rPr>
              <a:t>2016</a:t>
            </a:r>
          </a:p>
          <a:p>
            <a:endParaRPr lang="en-US" dirty="0"/>
          </a:p>
        </p:txBody>
      </p:sp>
    </p:spTree>
    <p:extLst>
      <p:ext uri="{BB962C8B-B14F-4D97-AF65-F5344CB8AC3E}">
        <p14:creationId xmlns:p14="http://schemas.microsoft.com/office/powerpoint/2010/main" val="996582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Overview of Data Cleanup Procedures</a:t>
            </a:r>
            <a:endParaRPr lang="en-US" dirty="0"/>
          </a:p>
        </p:txBody>
      </p:sp>
      <p:graphicFrame>
        <p:nvGraphicFramePr>
          <p:cNvPr id="6" name="Diagram 5"/>
          <p:cNvGraphicFramePr/>
          <p:nvPr>
            <p:extLst>
              <p:ext uri="{D42A27DB-BD31-4B8C-83A1-F6EECF244321}">
                <p14:modId xmlns:p14="http://schemas.microsoft.com/office/powerpoint/2010/main" val="1775036020"/>
              </p:ext>
            </p:extLst>
          </p:nvPr>
        </p:nvGraphicFramePr>
        <p:xfrm>
          <a:off x="609600" y="1447800"/>
          <a:ext cx="78486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2959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l"/>
            <a:r>
              <a:rPr lang="en-US" dirty="0" smtClean="0"/>
              <a:t>Questions/Issues</a:t>
            </a:r>
            <a:endParaRPr lang="en-US" dirty="0"/>
          </a:p>
        </p:txBody>
      </p:sp>
      <p:pic>
        <p:nvPicPr>
          <p:cNvPr id="2051" name="Picture 3" descr="C:\Users\delrioparent\AppData\Local\Microsoft\Windows\Temporary Internet Files\Content.IE5\L8JHCN2Y\Twitter_question_mark[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371600"/>
            <a:ext cx="3352800" cy="462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362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rmAutofit fontScale="90000"/>
          </a:bodyPr>
          <a:lstStyle/>
          <a:p>
            <a:pPr algn="l"/>
            <a:r>
              <a:rPr lang="en-US" dirty="0" smtClean="0"/>
              <a:t>MIS </a:t>
            </a:r>
            <a:r>
              <a:rPr lang="en-US" dirty="0"/>
              <a:t>Data </a:t>
            </a:r>
            <a:r>
              <a:rPr lang="en-US" dirty="0" smtClean="0"/>
              <a:t>Mart Tutorials for DSP&amp;S Reports</a:t>
            </a:r>
            <a:endParaRPr lang="en-US" dirty="0"/>
          </a:p>
        </p:txBody>
      </p:sp>
      <p:sp>
        <p:nvSpPr>
          <p:cNvPr id="3" name="Content Placeholder 2"/>
          <p:cNvSpPr>
            <a:spLocks noGrp="1"/>
          </p:cNvSpPr>
          <p:nvPr>
            <p:ph idx="1"/>
          </p:nvPr>
        </p:nvSpPr>
        <p:spPr>
          <a:xfrm>
            <a:off x="914400" y="2514600"/>
            <a:ext cx="7772400" cy="3611563"/>
          </a:xfrm>
        </p:spPr>
        <p:txBody>
          <a:bodyPr/>
          <a:lstStyle/>
          <a:p>
            <a:pPr marL="0" indent="0">
              <a:buNone/>
            </a:pPr>
            <a:r>
              <a:rPr lang="en-US" dirty="0" smtClean="0"/>
              <a:t>Let’s go to…</a:t>
            </a:r>
          </a:p>
          <a:p>
            <a:r>
              <a:rPr lang="en-US" dirty="0" smtClean="0">
                <a:hlinkClick r:id="rId2"/>
              </a:rPr>
              <a:t>http://research.fhda.edu/mis_reports/mis_sd_student_disabilities/mis_dsps_tutorials/</a:t>
            </a:r>
            <a:endParaRPr lang="en-US" dirty="0" smtClean="0"/>
          </a:p>
          <a:p>
            <a:r>
              <a:rPr lang="en-US" dirty="0">
                <a:hlinkClick r:id="rId3"/>
              </a:rPr>
              <a:t>http://</a:t>
            </a:r>
            <a:r>
              <a:rPr lang="en-US" dirty="0" smtClean="0">
                <a:hlinkClick r:id="rId3"/>
              </a:rPr>
              <a:t>datamart.cccco.edu/datamart.aspx</a:t>
            </a:r>
            <a:endParaRPr lang="en-US" dirty="0" smtClean="0"/>
          </a:p>
          <a:p>
            <a:pPr marL="0" indent="0">
              <a:buNone/>
            </a:pPr>
            <a:endParaRPr lang="en-US" dirty="0"/>
          </a:p>
        </p:txBody>
      </p:sp>
    </p:spTree>
    <p:extLst>
      <p:ext uri="{BB962C8B-B14F-4D97-AF65-F5344CB8AC3E}">
        <p14:creationId xmlns:p14="http://schemas.microsoft.com/office/powerpoint/2010/main" val="471821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Agenda</a:t>
            </a:r>
            <a:endParaRPr lang="en-US" dirty="0"/>
          </a:p>
        </p:txBody>
      </p:sp>
      <p:sp>
        <p:nvSpPr>
          <p:cNvPr id="3" name="Content Placeholder 2"/>
          <p:cNvSpPr>
            <a:spLocks noGrp="1"/>
          </p:cNvSpPr>
          <p:nvPr>
            <p:ph idx="1"/>
          </p:nvPr>
        </p:nvSpPr>
        <p:spPr/>
        <p:txBody>
          <a:bodyPr/>
          <a:lstStyle/>
          <a:p>
            <a:r>
              <a:rPr lang="en-US" dirty="0" smtClean="0"/>
              <a:t>Review cleanup procedures, including: </a:t>
            </a:r>
          </a:p>
          <a:p>
            <a:pPr lvl="1"/>
            <a:r>
              <a:rPr lang="en-US" dirty="0"/>
              <a:t>C</a:t>
            </a:r>
            <a:r>
              <a:rPr lang="en-US" dirty="0" smtClean="0"/>
              <a:t>hanges to procedures for calculating DSP&amp;S </a:t>
            </a:r>
            <a:r>
              <a:rPr lang="en-US" dirty="0" smtClean="0"/>
              <a:t>annual </a:t>
            </a:r>
            <a:r>
              <a:rPr lang="en-US" dirty="0" smtClean="0"/>
              <a:t>headcount for </a:t>
            </a:r>
            <a:r>
              <a:rPr lang="en-US" dirty="0" smtClean="0"/>
              <a:t>allocations</a:t>
            </a:r>
          </a:p>
          <a:p>
            <a:pPr lvl="1"/>
            <a:r>
              <a:rPr lang="en-US" dirty="0" smtClean="0"/>
              <a:t>Differences between old and new Argos reports</a:t>
            </a:r>
          </a:p>
          <a:p>
            <a:pPr lvl="1"/>
            <a:r>
              <a:rPr lang="en-US" dirty="0" smtClean="0"/>
              <a:t>Proposed changes to data entry in SGADISA through uploads of Clockworks data or scripts</a:t>
            </a:r>
          </a:p>
          <a:p>
            <a:r>
              <a:rPr lang="en-US" dirty="0" smtClean="0"/>
              <a:t>Overview of online tutorials for DSP&amp;S reports available at the MIS </a:t>
            </a:r>
            <a:r>
              <a:rPr lang="en-US" dirty="0"/>
              <a:t>d</a:t>
            </a:r>
            <a:r>
              <a:rPr lang="en-US" dirty="0" smtClean="0"/>
              <a:t>ata mart</a:t>
            </a:r>
            <a:endParaRPr lang="en-US" dirty="0"/>
          </a:p>
        </p:txBody>
      </p:sp>
    </p:spTree>
    <p:extLst>
      <p:ext uri="{BB962C8B-B14F-4D97-AF65-F5344CB8AC3E}">
        <p14:creationId xmlns:p14="http://schemas.microsoft.com/office/powerpoint/2010/main" val="1038820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Changes to Allocation Procedures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Applicable to annual headcount for funding</a:t>
            </a:r>
          </a:p>
          <a:p>
            <a:r>
              <a:rPr lang="en-US" dirty="0" smtClean="0"/>
              <a:t>2015-16</a:t>
            </a:r>
          </a:p>
          <a:p>
            <a:pPr lvl="1"/>
            <a:r>
              <a:rPr lang="en-US" dirty="0" smtClean="0"/>
              <a:t>Registration record (SX) required—enrollment by section census date</a:t>
            </a:r>
          </a:p>
          <a:p>
            <a:r>
              <a:rPr lang="en-US" dirty="0" smtClean="0"/>
              <a:t>2016-17</a:t>
            </a:r>
          </a:p>
          <a:p>
            <a:pPr lvl="1"/>
            <a:r>
              <a:rPr lang="en-US" dirty="0" smtClean="0"/>
              <a:t>Four contact hours not longer required</a:t>
            </a:r>
          </a:p>
          <a:p>
            <a:pPr lvl="1"/>
            <a:r>
              <a:rPr lang="en-US" dirty="0" smtClean="0"/>
              <a:t>When not enrolled in </a:t>
            </a:r>
            <a:r>
              <a:rPr lang="en-US" dirty="0" smtClean="0"/>
              <a:t>at least one EA </a:t>
            </a:r>
            <a:r>
              <a:rPr lang="en-US" dirty="0" smtClean="0"/>
              <a:t>(Educational Assistance) class, service must be provided on every primary term the student enrolled during the academic year. Thus, we will need to track follow-up services for these </a:t>
            </a:r>
            <a:r>
              <a:rPr lang="en-US" dirty="0" smtClean="0"/>
              <a:t>students, known as Foothill as DRC.</a:t>
            </a:r>
            <a:endParaRPr lang="en-US" dirty="0"/>
          </a:p>
        </p:txBody>
      </p:sp>
    </p:spTree>
    <p:extLst>
      <p:ext uri="{BB962C8B-B14F-4D97-AF65-F5344CB8AC3E}">
        <p14:creationId xmlns:p14="http://schemas.microsoft.com/office/powerpoint/2010/main" val="1083615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l"/>
            <a:r>
              <a:rPr lang="en-US" dirty="0" smtClean="0"/>
              <a:t>DRC Student Status for Annual Headcount, Allocations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22312868"/>
              </p:ext>
            </p:extLst>
          </p:nvPr>
        </p:nvGraphicFramePr>
        <p:xfrm>
          <a:off x="457200" y="1981200"/>
          <a:ext cx="8229600" cy="18288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2400" dirty="0" smtClean="0"/>
                        <a:t>Primary Term</a:t>
                      </a:r>
                      <a:endParaRPr lang="en-US" sz="2400" dirty="0"/>
                    </a:p>
                  </a:txBody>
                  <a:tcPr/>
                </a:tc>
                <a:tc>
                  <a:txBody>
                    <a:bodyPr/>
                    <a:lstStyle/>
                    <a:p>
                      <a:pPr algn="ctr"/>
                      <a:r>
                        <a:rPr lang="en-US" sz="2400" dirty="0" smtClean="0"/>
                        <a:t>Enrollment Stat 1c</a:t>
                      </a:r>
                      <a:endParaRPr lang="en-US" sz="2400" dirty="0"/>
                    </a:p>
                  </a:txBody>
                  <a:tcPr/>
                </a:tc>
                <a:tc>
                  <a:txBody>
                    <a:bodyPr/>
                    <a:lstStyle/>
                    <a:p>
                      <a:pPr algn="ctr"/>
                      <a:r>
                        <a:rPr lang="en-US" sz="2400" dirty="0" smtClean="0"/>
                        <a:t>Service Status</a:t>
                      </a:r>
                      <a:endParaRPr lang="en-US" sz="2400" dirty="0"/>
                    </a:p>
                  </a:txBody>
                  <a:tcPr/>
                </a:tc>
              </a:tr>
              <a:tr h="370840">
                <a:tc>
                  <a:txBody>
                    <a:bodyPr/>
                    <a:lstStyle/>
                    <a:p>
                      <a:r>
                        <a:rPr lang="en-US" sz="2400" dirty="0" smtClean="0"/>
                        <a:t>Fall</a:t>
                      </a:r>
                      <a:r>
                        <a:rPr lang="en-US" sz="2400" baseline="0" dirty="0" smtClean="0"/>
                        <a:t> 2016</a:t>
                      </a:r>
                      <a:endParaRPr lang="en-US" sz="2400" dirty="0"/>
                    </a:p>
                  </a:txBody>
                  <a:tcPr/>
                </a:tc>
                <a:tc>
                  <a:txBody>
                    <a:bodyPr/>
                    <a:lstStyle/>
                    <a:p>
                      <a:endParaRPr lang="en-US" sz="2400" dirty="0"/>
                    </a:p>
                  </a:txBody>
                  <a:tcPr/>
                </a:tc>
                <a:tc>
                  <a:txBody>
                    <a:bodyPr/>
                    <a:lstStyle/>
                    <a:p>
                      <a:endParaRPr lang="en-US" sz="2400" dirty="0"/>
                    </a:p>
                  </a:txBody>
                  <a:tcPr/>
                </a:tc>
              </a:tr>
              <a:tr h="370840">
                <a:tc>
                  <a:txBody>
                    <a:bodyPr/>
                    <a:lstStyle/>
                    <a:p>
                      <a:r>
                        <a:rPr lang="en-US" sz="2400" dirty="0" smtClean="0"/>
                        <a:t>Winter 2017</a:t>
                      </a:r>
                      <a:endParaRPr lang="en-US" sz="2400" dirty="0"/>
                    </a:p>
                  </a:txBody>
                  <a:tcPr/>
                </a:tc>
                <a:tc>
                  <a:txBody>
                    <a:bodyPr/>
                    <a:lstStyle/>
                    <a:p>
                      <a:endParaRPr lang="en-US" sz="2400" dirty="0"/>
                    </a:p>
                  </a:txBody>
                  <a:tcPr/>
                </a:tc>
                <a:tc>
                  <a:txBody>
                    <a:bodyPr/>
                    <a:lstStyle/>
                    <a:p>
                      <a:endParaRPr lang="en-US" sz="2400" dirty="0"/>
                    </a:p>
                  </a:txBody>
                  <a:tcPr/>
                </a:tc>
              </a:tr>
              <a:tr h="370840">
                <a:tc>
                  <a:txBody>
                    <a:bodyPr/>
                    <a:lstStyle/>
                    <a:p>
                      <a:r>
                        <a:rPr lang="en-US" sz="2400" dirty="0" smtClean="0"/>
                        <a:t>Spring 2017</a:t>
                      </a:r>
                      <a:endParaRPr lang="en-US" sz="2400" dirty="0"/>
                    </a:p>
                  </a:txBody>
                  <a:tcPr/>
                </a:tc>
                <a:tc>
                  <a:txBody>
                    <a:bodyPr/>
                    <a:lstStyle/>
                    <a:p>
                      <a:endParaRPr lang="en-US" sz="2400"/>
                    </a:p>
                  </a:txBody>
                  <a:tcPr/>
                </a:tc>
                <a:tc>
                  <a:txBody>
                    <a:bodyPr/>
                    <a:lstStyle/>
                    <a:p>
                      <a:endParaRPr lang="en-US" sz="2400" dirty="0"/>
                    </a:p>
                  </a:txBody>
                  <a:tcPr/>
                </a:tc>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1600" y="4419600"/>
            <a:ext cx="1701597" cy="1743269"/>
          </a:xfrm>
          <a:prstGeom prst="rect">
            <a:avLst/>
          </a:prstGeom>
        </p:spPr>
      </p:pic>
      <p:sp>
        <p:nvSpPr>
          <p:cNvPr id="15" name="Bent-Up Arrow 14"/>
          <p:cNvSpPr/>
          <p:nvPr/>
        </p:nvSpPr>
        <p:spPr>
          <a:xfrm rot="5400000">
            <a:off x="2705100" y="4533900"/>
            <a:ext cx="1371600" cy="1143000"/>
          </a:xfrm>
          <a:prstGeom prst="bentUpArrow">
            <a:avLst>
              <a:gd name="adj1" fmla="val 25000"/>
              <a:gd name="adj2" fmla="val 22488"/>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8209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Changes to Argos Reports</a:t>
            </a:r>
            <a:endParaRPr lang="en-US" dirty="0"/>
          </a:p>
        </p:txBody>
      </p:sp>
      <p:sp>
        <p:nvSpPr>
          <p:cNvPr id="3" name="Content Placeholder 2"/>
          <p:cNvSpPr>
            <a:spLocks noGrp="1"/>
          </p:cNvSpPr>
          <p:nvPr>
            <p:ph idx="1"/>
          </p:nvPr>
        </p:nvSpPr>
        <p:spPr>
          <a:xfrm>
            <a:off x="533400" y="1295400"/>
            <a:ext cx="8153400" cy="4830763"/>
          </a:xfrm>
        </p:spPr>
        <p:txBody>
          <a:bodyPr>
            <a:normAutofit/>
          </a:bodyPr>
          <a:lstStyle/>
          <a:p>
            <a:pPr marL="0" indent="0">
              <a:buNone/>
            </a:pPr>
            <a:r>
              <a:rPr lang="en-US" dirty="0" smtClean="0"/>
              <a:t>Old/Current Foothill Argos reports:</a:t>
            </a:r>
          </a:p>
          <a:p>
            <a:pPr lvl="1"/>
            <a:r>
              <a:rPr lang="en-US" dirty="0" smtClean="0"/>
              <a:t>Report 1. Students enrolled in EA/ DSP&amp;S courses for the term with no disability code in SGADISA. The report also shows if the student was previously classified as NC, “Not claimable”</a:t>
            </a:r>
          </a:p>
          <a:p>
            <a:pPr lvl="1"/>
            <a:r>
              <a:rPr lang="en-US" dirty="0" smtClean="0"/>
              <a:t>Report </a:t>
            </a:r>
            <a:r>
              <a:rPr lang="en-US" dirty="0"/>
              <a:t>2</a:t>
            </a:r>
            <a:r>
              <a:rPr lang="en-US" dirty="0" smtClean="0"/>
              <a:t>. </a:t>
            </a:r>
            <a:r>
              <a:rPr lang="en-US" dirty="0"/>
              <a:t>Students </a:t>
            </a:r>
            <a:r>
              <a:rPr lang="en-US" dirty="0" smtClean="0"/>
              <a:t>who logged in SARS </a:t>
            </a:r>
            <a:r>
              <a:rPr lang="en-US" dirty="0"/>
              <a:t>for the term with no disability code in SGADISA. The report also shows if the student was previously classified as NC, “Not claimable</a:t>
            </a:r>
            <a:r>
              <a:rPr lang="en-US" dirty="0" smtClean="0"/>
              <a:t>”</a:t>
            </a:r>
          </a:p>
          <a:p>
            <a:endParaRPr lang="en-US" dirty="0"/>
          </a:p>
        </p:txBody>
      </p:sp>
    </p:spTree>
    <p:extLst>
      <p:ext uri="{BB962C8B-B14F-4D97-AF65-F5344CB8AC3E}">
        <p14:creationId xmlns:p14="http://schemas.microsoft.com/office/powerpoint/2010/main" val="2794687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Changes to Argos Reports</a:t>
            </a:r>
            <a:endParaRPr lang="en-US" dirty="0"/>
          </a:p>
        </p:txBody>
      </p:sp>
      <p:sp>
        <p:nvSpPr>
          <p:cNvPr id="3" name="Content Placeholder 2"/>
          <p:cNvSpPr>
            <a:spLocks noGrp="1"/>
          </p:cNvSpPr>
          <p:nvPr>
            <p:ph idx="1"/>
          </p:nvPr>
        </p:nvSpPr>
        <p:spPr>
          <a:xfrm>
            <a:off x="533400" y="1295400"/>
            <a:ext cx="8153400" cy="4830763"/>
          </a:xfrm>
        </p:spPr>
        <p:txBody>
          <a:bodyPr>
            <a:normAutofit lnSpcReduction="10000"/>
          </a:bodyPr>
          <a:lstStyle/>
          <a:p>
            <a:pPr marL="0" indent="0">
              <a:buNone/>
            </a:pPr>
            <a:r>
              <a:rPr lang="en-US" dirty="0" smtClean="0"/>
              <a:t>New Foothill Argos reports:</a:t>
            </a:r>
          </a:p>
          <a:p>
            <a:pPr lvl="1"/>
            <a:r>
              <a:rPr lang="en-US" dirty="0" smtClean="0"/>
              <a:t>Report 1. Students enrolled in EA/ DSP&amp;S courses for the term with no disability code in SGADISA. The report also shows if the student was previously classified as NC, “Not claimable.” </a:t>
            </a:r>
            <a:r>
              <a:rPr lang="en-US" dirty="0">
                <a:solidFill>
                  <a:srgbClr val="FF0000"/>
                </a:solidFill>
              </a:rPr>
              <a:t>Add census enrollment </a:t>
            </a:r>
            <a:r>
              <a:rPr lang="en-US" dirty="0" smtClean="0">
                <a:solidFill>
                  <a:srgbClr val="FF0000"/>
                </a:solidFill>
              </a:rPr>
              <a:t>status.</a:t>
            </a:r>
            <a:endParaRPr lang="en-US" dirty="0" smtClean="0"/>
          </a:p>
          <a:p>
            <a:pPr lvl="1"/>
            <a:r>
              <a:rPr lang="en-US" dirty="0" smtClean="0"/>
              <a:t>Report </a:t>
            </a:r>
            <a:r>
              <a:rPr lang="en-US" dirty="0"/>
              <a:t>2</a:t>
            </a:r>
            <a:r>
              <a:rPr lang="en-US" dirty="0" smtClean="0"/>
              <a:t>. </a:t>
            </a:r>
            <a:r>
              <a:rPr lang="en-US" dirty="0"/>
              <a:t>Students </a:t>
            </a:r>
            <a:r>
              <a:rPr lang="en-US" dirty="0" smtClean="0"/>
              <a:t>who logged in SARS </a:t>
            </a:r>
            <a:r>
              <a:rPr lang="en-US" dirty="0"/>
              <a:t>for the term with no disability code in SGADISA. The report also shows if the student was previously classified as NC, “Not </a:t>
            </a:r>
            <a:r>
              <a:rPr lang="en-US" dirty="0" smtClean="0"/>
              <a:t>claimable.” </a:t>
            </a:r>
            <a:r>
              <a:rPr lang="en-US" dirty="0" smtClean="0">
                <a:solidFill>
                  <a:srgbClr val="FF0000"/>
                </a:solidFill>
              </a:rPr>
              <a:t>Add census enrollment </a:t>
            </a:r>
            <a:r>
              <a:rPr lang="en-US" dirty="0" smtClean="0">
                <a:solidFill>
                  <a:srgbClr val="FF0000"/>
                </a:solidFill>
              </a:rPr>
              <a:t>status.</a:t>
            </a:r>
            <a:endParaRPr lang="en-US" dirty="0"/>
          </a:p>
        </p:txBody>
      </p:sp>
    </p:spTree>
    <p:extLst>
      <p:ext uri="{BB962C8B-B14F-4D97-AF65-F5344CB8AC3E}">
        <p14:creationId xmlns:p14="http://schemas.microsoft.com/office/powerpoint/2010/main" val="3271156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Changes to Argos Reports</a:t>
            </a:r>
            <a:endParaRPr lang="en-US" dirty="0"/>
          </a:p>
        </p:txBody>
      </p:sp>
      <p:sp>
        <p:nvSpPr>
          <p:cNvPr id="3" name="Content Placeholder 2"/>
          <p:cNvSpPr>
            <a:spLocks noGrp="1"/>
          </p:cNvSpPr>
          <p:nvPr>
            <p:ph idx="1"/>
          </p:nvPr>
        </p:nvSpPr>
        <p:spPr>
          <a:xfrm>
            <a:off x="533400" y="1295400"/>
            <a:ext cx="8153400" cy="4830763"/>
          </a:xfrm>
        </p:spPr>
        <p:txBody>
          <a:bodyPr>
            <a:normAutofit/>
          </a:bodyPr>
          <a:lstStyle/>
          <a:p>
            <a:r>
              <a:rPr lang="en-US" dirty="0" smtClean="0"/>
              <a:t>New Foothill Argos reports</a:t>
            </a:r>
          </a:p>
          <a:p>
            <a:pPr lvl="1"/>
            <a:r>
              <a:rPr lang="en-US" dirty="0" smtClean="0"/>
              <a:t>New report: DRC students served in the prior primary term</a:t>
            </a:r>
            <a:r>
              <a:rPr lang="en-US" dirty="0"/>
              <a:t>, enrolled for census </a:t>
            </a:r>
            <a:r>
              <a:rPr lang="en-US" dirty="0" smtClean="0"/>
              <a:t>date during reporting term, and no service hours reported in SGADISA for current term</a:t>
            </a:r>
          </a:p>
          <a:p>
            <a:pPr lvl="1"/>
            <a:r>
              <a:rPr lang="en-US" dirty="0"/>
              <a:t>C</a:t>
            </a:r>
            <a:r>
              <a:rPr lang="en-US" dirty="0" smtClean="0"/>
              <a:t>hanges/modifications?</a:t>
            </a:r>
          </a:p>
          <a:p>
            <a:endParaRPr lang="en-US" dirty="0"/>
          </a:p>
        </p:txBody>
      </p:sp>
    </p:spTree>
    <p:extLst>
      <p:ext uri="{BB962C8B-B14F-4D97-AF65-F5344CB8AC3E}">
        <p14:creationId xmlns:p14="http://schemas.microsoft.com/office/powerpoint/2010/main" val="1433231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68362"/>
          </a:xfrm>
        </p:spPr>
        <p:txBody>
          <a:bodyPr>
            <a:normAutofit fontScale="90000"/>
          </a:bodyPr>
          <a:lstStyle/>
          <a:p>
            <a:pPr algn="l"/>
            <a:r>
              <a:rPr lang="en-US" dirty="0" smtClean="0"/>
              <a:t>Proposed Changes to Data Entry Procedures</a:t>
            </a:r>
            <a:endParaRPr lang="en-US" dirty="0"/>
          </a:p>
        </p:txBody>
      </p:sp>
      <p:sp>
        <p:nvSpPr>
          <p:cNvPr id="3" name="Content Placeholder 2"/>
          <p:cNvSpPr>
            <a:spLocks noGrp="1"/>
          </p:cNvSpPr>
          <p:nvPr>
            <p:ph idx="1"/>
          </p:nvPr>
        </p:nvSpPr>
        <p:spPr>
          <a:xfrm>
            <a:off x="609600" y="1981200"/>
            <a:ext cx="8077200" cy="4144963"/>
          </a:xfrm>
        </p:spPr>
        <p:txBody>
          <a:bodyPr>
            <a:normAutofit/>
          </a:bodyPr>
          <a:lstStyle/>
          <a:p>
            <a:r>
              <a:rPr lang="en-US" dirty="0" smtClean="0"/>
              <a:t>Disability codes, SGADISA</a:t>
            </a:r>
          </a:p>
          <a:p>
            <a:pPr lvl="1"/>
            <a:r>
              <a:rPr lang="en-US" dirty="0" smtClean="0"/>
              <a:t>DSP&amp;S office will extract file from Clockworks with </a:t>
            </a:r>
            <a:r>
              <a:rPr lang="en-US" dirty="0" smtClean="0">
                <a:solidFill>
                  <a:srgbClr val="FF0000"/>
                </a:solidFill>
              </a:rPr>
              <a:t>current</a:t>
            </a:r>
            <a:r>
              <a:rPr lang="en-US" dirty="0" smtClean="0"/>
              <a:t> disability codes for upload to SGADISA</a:t>
            </a:r>
          </a:p>
          <a:p>
            <a:pPr lvl="2"/>
            <a:r>
              <a:rPr lang="en-US" dirty="0" smtClean="0"/>
              <a:t>DSP&amp;S</a:t>
            </a:r>
            <a:r>
              <a:rPr lang="en-US" baseline="0" dirty="0" smtClean="0"/>
              <a:t> office will be in charge of validating disability codes within the Clockworks system</a:t>
            </a:r>
            <a:endParaRPr lang="en-US" dirty="0" smtClean="0"/>
          </a:p>
          <a:p>
            <a:pPr lvl="1"/>
            <a:r>
              <a:rPr lang="en-US" dirty="0" smtClean="0"/>
              <a:t>IR&amp;P will upload the data to SGADISA</a:t>
            </a:r>
          </a:p>
          <a:p>
            <a:pPr lvl="2"/>
            <a:r>
              <a:rPr lang="en-US" dirty="0" smtClean="0"/>
              <a:t>This may also help with priority registration for follow-up term.</a:t>
            </a:r>
            <a:endParaRPr lang="en-US" dirty="0"/>
          </a:p>
        </p:txBody>
      </p:sp>
    </p:spTree>
    <p:extLst>
      <p:ext uri="{BB962C8B-B14F-4D97-AF65-F5344CB8AC3E}">
        <p14:creationId xmlns:p14="http://schemas.microsoft.com/office/powerpoint/2010/main" val="1801718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68362"/>
          </a:xfrm>
        </p:spPr>
        <p:txBody>
          <a:bodyPr>
            <a:normAutofit/>
          </a:bodyPr>
          <a:lstStyle/>
          <a:p>
            <a:pPr algn="l"/>
            <a:r>
              <a:rPr lang="en-US" dirty="0" smtClean="0"/>
              <a:t>Data Entry Procedures</a:t>
            </a:r>
            <a:endParaRPr lang="en-US" dirty="0"/>
          </a:p>
        </p:txBody>
      </p:sp>
      <p:sp>
        <p:nvSpPr>
          <p:cNvPr id="3" name="Content Placeholder 2"/>
          <p:cNvSpPr>
            <a:spLocks noGrp="1"/>
          </p:cNvSpPr>
          <p:nvPr>
            <p:ph idx="1"/>
          </p:nvPr>
        </p:nvSpPr>
        <p:spPr>
          <a:xfrm>
            <a:off x="609600" y="1752600"/>
            <a:ext cx="8077200" cy="4373563"/>
          </a:xfrm>
        </p:spPr>
        <p:txBody>
          <a:bodyPr>
            <a:normAutofit fontScale="92500" lnSpcReduction="20000"/>
          </a:bodyPr>
          <a:lstStyle/>
          <a:p>
            <a:r>
              <a:rPr lang="en-US" dirty="0" smtClean="0"/>
              <a:t>Contact hours, SGADISA</a:t>
            </a:r>
          </a:p>
          <a:p>
            <a:pPr lvl="1"/>
            <a:r>
              <a:rPr lang="en-US" dirty="0" smtClean="0"/>
              <a:t>Besides funding, contact hours are data needed for research or program review</a:t>
            </a:r>
          </a:p>
          <a:p>
            <a:pPr lvl="1"/>
            <a:r>
              <a:rPr lang="en-US" dirty="0" smtClean="0"/>
              <a:t>EA courses, students with disability code for the term</a:t>
            </a:r>
          </a:p>
          <a:p>
            <a:pPr lvl="2"/>
            <a:r>
              <a:rPr lang="en-US" dirty="0" smtClean="0"/>
              <a:t>Continue  using script that enters four contact hours for every EA course (Should we use 4 or section contact hours?)</a:t>
            </a:r>
          </a:p>
          <a:p>
            <a:pPr lvl="1"/>
            <a:r>
              <a:rPr lang="en-US" dirty="0" smtClean="0"/>
              <a:t>Clockworks or SARS?</a:t>
            </a:r>
          </a:p>
          <a:p>
            <a:pPr lvl="2"/>
            <a:r>
              <a:rPr lang="en-US" dirty="0" smtClean="0"/>
              <a:t>Decide which is the most accurate source of actual meetings/services. Also, what services relate to the current or the follow-up term (e.g., assistance with registration for follow-up term) </a:t>
            </a:r>
          </a:p>
          <a:p>
            <a:pPr lvl="2"/>
            <a:endParaRPr lang="en-US" dirty="0"/>
          </a:p>
        </p:txBody>
      </p:sp>
    </p:spTree>
    <p:extLst>
      <p:ext uri="{BB962C8B-B14F-4D97-AF65-F5344CB8AC3E}">
        <p14:creationId xmlns:p14="http://schemas.microsoft.com/office/powerpoint/2010/main" val="4174700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1276</Words>
  <Application>Microsoft Office PowerPoint</Application>
  <PresentationFormat>On-screen Show (4:3)</PresentationFormat>
  <Paragraphs>81</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MIS Student DSP&amp;S Review of Data Cleanup Procedures for Foothill College</vt:lpstr>
      <vt:lpstr>Agenda</vt:lpstr>
      <vt:lpstr>Changes to Allocation Procedures</vt:lpstr>
      <vt:lpstr>DRC Student Status for Annual Headcount, Allocations</vt:lpstr>
      <vt:lpstr>Changes to Argos Reports</vt:lpstr>
      <vt:lpstr>Changes to Argos Reports</vt:lpstr>
      <vt:lpstr>Changes to Argos Reports</vt:lpstr>
      <vt:lpstr>Proposed Changes to Data Entry Procedures</vt:lpstr>
      <vt:lpstr>Data Entry Procedures</vt:lpstr>
      <vt:lpstr>Overview of Data Cleanup Procedures</vt:lpstr>
      <vt:lpstr>Questions/Issues</vt:lpstr>
      <vt:lpstr>MIS Data Mart Tutorials for DSP&amp;S Reports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FHDA</dc:creator>
  <cp:lastModifiedBy>FHDA</cp:lastModifiedBy>
  <cp:revision>96</cp:revision>
  <dcterms:created xsi:type="dcterms:W3CDTF">2016-08-15T15:02:49Z</dcterms:created>
  <dcterms:modified xsi:type="dcterms:W3CDTF">2016-08-18T14:26:15Z</dcterms:modified>
</cp:coreProperties>
</file>