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0" r:id="rId5"/>
    <p:sldId id="259" r:id="rId6"/>
    <p:sldId id="261" r:id="rId7"/>
    <p:sldId id="274" r:id="rId8"/>
    <p:sldId id="262" r:id="rId9"/>
    <p:sldId id="276" r:id="rId10"/>
    <p:sldId id="277" r:id="rId11"/>
    <p:sldId id="278" r:id="rId12"/>
    <p:sldId id="279" r:id="rId13"/>
    <p:sldId id="280" r:id="rId14"/>
    <p:sldId id="263" r:id="rId15"/>
    <p:sldId id="281" r:id="rId16"/>
    <p:sldId id="264" r:id="rId17"/>
    <p:sldId id="266" r:id="rId18"/>
    <p:sldId id="267" r:id="rId19"/>
    <p:sldId id="271" r:id="rId20"/>
    <p:sldId id="269" r:id="rId21"/>
    <p:sldId id="268" r:id="rId22"/>
    <p:sldId id="270" r:id="rId23"/>
    <p:sldId id="275" r:id="rId24"/>
    <p:sldId id="272" r:id="rId25"/>
    <p:sldId id="273"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367" autoAdjust="0"/>
  </p:normalViewPr>
  <p:slideViewPr>
    <p:cSldViewPr snapToGrid="0" showGuides="1">
      <p:cViewPr varScale="1">
        <p:scale>
          <a:sx n="39" d="100"/>
          <a:sy n="39" d="100"/>
        </p:scale>
        <p:origin x="912" y="28"/>
      </p:cViewPr>
      <p:guideLst>
        <p:guide orient="horz" pos="2160"/>
        <p:guide pos="3840"/>
      </p:guideLst>
    </p:cSldViewPr>
  </p:slideViewPr>
  <p:notesTextViewPr>
    <p:cViewPr>
      <p:scale>
        <a:sx n="1" d="1"/>
        <a:sy n="1" d="1"/>
      </p:scale>
      <p:origin x="0" y="0"/>
    </p:cViewPr>
  </p:notesTextViewPr>
  <p:sorterViewPr>
    <p:cViewPr>
      <p:scale>
        <a:sx n="100" d="100"/>
        <a:sy n="100" d="100"/>
      </p:scale>
      <p:origin x="0" y="-6864"/>
    </p:cViewPr>
  </p:sorterViewPr>
  <p:notesViewPr>
    <p:cSldViewPr snapToGrid="0" showGuides="1">
      <p:cViewPr varScale="1">
        <p:scale>
          <a:sx n="49" d="100"/>
          <a:sy n="49" d="100"/>
        </p:scale>
        <p:origin x="266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F2166-580B-4006-993F-49EC0ED4C11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74B95574-9841-4413-9245-77AB2497DC31}">
      <dgm:prSet phldrT="[Text]"/>
      <dgm:spPr/>
      <dgm:t>
        <a:bodyPr/>
        <a:lstStyle/>
        <a:p>
          <a:r>
            <a:rPr lang="en-US" dirty="0"/>
            <a:t>Algebra</a:t>
          </a:r>
        </a:p>
      </dgm:t>
    </dgm:pt>
    <dgm:pt modelId="{81ABB5D7-138E-4CA7-A1E7-E448876DF8C0}" type="parTrans" cxnId="{4EEF41A9-1398-47A3-AE35-6D03CD6CD770}">
      <dgm:prSet/>
      <dgm:spPr/>
      <dgm:t>
        <a:bodyPr/>
        <a:lstStyle/>
        <a:p>
          <a:endParaRPr lang="en-US"/>
        </a:p>
      </dgm:t>
    </dgm:pt>
    <dgm:pt modelId="{D75B8EAE-21A1-46B5-9CD4-2D2E0EA8CA2D}" type="sibTrans" cxnId="{4EEF41A9-1398-47A3-AE35-6D03CD6CD770}">
      <dgm:prSet/>
      <dgm:spPr/>
      <dgm:t>
        <a:bodyPr/>
        <a:lstStyle/>
        <a:p>
          <a:endParaRPr lang="en-US"/>
        </a:p>
      </dgm:t>
    </dgm:pt>
    <dgm:pt modelId="{65EC8AC8-EDC6-4527-B6D2-542B53FF57CA}">
      <dgm:prSet phldrT="[Text]"/>
      <dgm:spPr/>
      <dgm:t>
        <a:bodyPr/>
        <a:lstStyle/>
        <a:p>
          <a:r>
            <a:rPr lang="en-US" dirty="0"/>
            <a:t>Statistics</a:t>
          </a:r>
        </a:p>
      </dgm:t>
    </dgm:pt>
    <dgm:pt modelId="{E770AFF7-3302-4790-8195-4ACA4363F048}" type="parTrans" cxnId="{1FE58BC2-1738-4AB2-90BA-7B4A9DA1D7DC}">
      <dgm:prSet/>
      <dgm:spPr/>
      <dgm:t>
        <a:bodyPr/>
        <a:lstStyle/>
        <a:p>
          <a:endParaRPr lang="en-US"/>
        </a:p>
      </dgm:t>
    </dgm:pt>
    <dgm:pt modelId="{B1F83F92-C120-431D-B200-96AA25DA157D}" type="sibTrans" cxnId="{1FE58BC2-1738-4AB2-90BA-7B4A9DA1D7DC}">
      <dgm:prSet/>
      <dgm:spPr/>
      <dgm:t>
        <a:bodyPr/>
        <a:lstStyle/>
        <a:p>
          <a:endParaRPr lang="en-US"/>
        </a:p>
      </dgm:t>
    </dgm:pt>
    <dgm:pt modelId="{33F432A2-10AE-47E2-87B6-1A5AC571476C}">
      <dgm:prSet phldrT="[Text]"/>
      <dgm:spPr/>
      <dgm:t>
        <a:bodyPr/>
        <a:lstStyle/>
        <a:p>
          <a:r>
            <a:rPr lang="en-US" dirty="0"/>
            <a:t>Precalculus</a:t>
          </a:r>
        </a:p>
      </dgm:t>
    </dgm:pt>
    <dgm:pt modelId="{04094F47-AFD8-4C33-A258-23FFB6A4DA66}" type="parTrans" cxnId="{2A4A1C41-7702-4187-80DC-FC16789FBA75}">
      <dgm:prSet/>
      <dgm:spPr/>
      <dgm:t>
        <a:bodyPr/>
        <a:lstStyle/>
        <a:p>
          <a:endParaRPr lang="en-US"/>
        </a:p>
      </dgm:t>
    </dgm:pt>
    <dgm:pt modelId="{A9361AC7-6BB1-4C21-B80A-7BE3E75B7C3B}" type="sibTrans" cxnId="{2A4A1C41-7702-4187-80DC-FC16789FBA75}">
      <dgm:prSet/>
      <dgm:spPr/>
      <dgm:t>
        <a:bodyPr/>
        <a:lstStyle/>
        <a:p>
          <a:endParaRPr lang="en-US"/>
        </a:p>
      </dgm:t>
    </dgm:pt>
    <dgm:pt modelId="{3ADCA80F-E068-4CF8-AEBB-6B935EAC691C}">
      <dgm:prSet phldrT="[Text]"/>
      <dgm:spPr/>
      <dgm:t>
        <a:bodyPr/>
        <a:lstStyle/>
        <a:p>
          <a:r>
            <a:rPr lang="en-US" dirty="0"/>
            <a:t>Calculus</a:t>
          </a:r>
        </a:p>
      </dgm:t>
    </dgm:pt>
    <dgm:pt modelId="{E70E1F3A-48C6-4612-9C52-F9F50D02CC8A}" type="parTrans" cxnId="{C2C6DA6F-5AE7-42F9-9E67-9EF6F154AA43}">
      <dgm:prSet/>
      <dgm:spPr/>
      <dgm:t>
        <a:bodyPr/>
        <a:lstStyle/>
        <a:p>
          <a:endParaRPr lang="en-US"/>
        </a:p>
      </dgm:t>
    </dgm:pt>
    <dgm:pt modelId="{411ECDED-FCA1-4B2D-85CB-92811A5BA61C}" type="sibTrans" cxnId="{C2C6DA6F-5AE7-42F9-9E67-9EF6F154AA43}">
      <dgm:prSet/>
      <dgm:spPr/>
      <dgm:t>
        <a:bodyPr/>
        <a:lstStyle/>
        <a:p>
          <a:endParaRPr lang="en-US"/>
        </a:p>
      </dgm:t>
    </dgm:pt>
    <dgm:pt modelId="{46E6BBC3-A640-4741-BF6B-D26CCA527A11}">
      <dgm:prSet phldrT="[Text]"/>
      <dgm:spPr/>
      <dgm:t>
        <a:bodyPr/>
        <a:lstStyle/>
        <a:p>
          <a:r>
            <a:rPr lang="en-US" dirty="0"/>
            <a:t>Pre-College Level</a:t>
          </a:r>
        </a:p>
      </dgm:t>
    </dgm:pt>
    <dgm:pt modelId="{18A88DEF-7CDF-4B0B-ADE6-08CD467E80CB}" type="parTrans" cxnId="{FCAA50C2-078C-428A-B95B-05CD96268896}">
      <dgm:prSet/>
      <dgm:spPr/>
      <dgm:t>
        <a:bodyPr/>
        <a:lstStyle/>
        <a:p>
          <a:endParaRPr lang="en-US"/>
        </a:p>
      </dgm:t>
    </dgm:pt>
    <dgm:pt modelId="{CD7BFB32-D107-4FFD-981E-5D04020A7509}" type="sibTrans" cxnId="{FCAA50C2-078C-428A-B95B-05CD96268896}">
      <dgm:prSet/>
      <dgm:spPr/>
      <dgm:t>
        <a:bodyPr/>
        <a:lstStyle/>
        <a:p>
          <a:endParaRPr lang="en-US"/>
        </a:p>
      </dgm:t>
    </dgm:pt>
    <dgm:pt modelId="{571F42B0-3E34-4270-A873-271C4D6298AB}" type="pres">
      <dgm:prSet presAssocID="{8E5F2166-580B-4006-993F-49EC0ED4C110}" presName="rootnode" presStyleCnt="0">
        <dgm:presLayoutVars>
          <dgm:chMax/>
          <dgm:chPref/>
          <dgm:dir/>
          <dgm:animLvl val="lvl"/>
        </dgm:presLayoutVars>
      </dgm:prSet>
      <dgm:spPr/>
    </dgm:pt>
    <dgm:pt modelId="{BC624140-CE45-4815-9491-490B62FA75B5}" type="pres">
      <dgm:prSet presAssocID="{46E6BBC3-A640-4741-BF6B-D26CCA527A11}" presName="composite" presStyleCnt="0"/>
      <dgm:spPr/>
    </dgm:pt>
    <dgm:pt modelId="{F87AC2BF-DE54-40C4-B218-58C654421202}" type="pres">
      <dgm:prSet presAssocID="{46E6BBC3-A640-4741-BF6B-D26CCA527A11}" presName="LShape" presStyleLbl="alignNode1" presStyleIdx="0" presStyleCnt="9"/>
      <dgm:spPr/>
    </dgm:pt>
    <dgm:pt modelId="{C0D2A299-E50C-455C-B529-C4582F778910}" type="pres">
      <dgm:prSet presAssocID="{46E6BBC3-A640-4741-BF6B-D26CCA527A11}" presName="ParentText" presStyleLbl="revTx" presStyleIdx="0" presStyleCnt="5">
        <dgm:presLayoutVars>
          <dgm:chMax val="0"/>
          <dgm:chPref val="0"/>
          <dgm:bulletEnabled val="1"/>
        </dgm:presLayoutVars>
      </dgm:prSet>
      <dgm:spPr/>
    </dgm:pt>
    <dgm:pt modelId="{259DAE58-BD0F-4A15-A1DD-F8CB09BB0A41}" type="pres">
      <dgm:prSet presAssocID="{46E6BBC3-A640-4741-BF6B-D26CCA527A11}" presName="Triangle" presStyleLbl="alignNode1" presStyleIdx="1" presStyleCnt="9"/>
      <dgm:spPr/>
    </dgm:pt>
    <dgm:pt modelId="{E92B353E-996A-4670-8380-266492203C08}" type="pres">
      <dgm:prSet presAssocID="{CD7BFB32-D107-4FFD-981E-5D04020A7509}" presName="sibTrans" presStyleCnt="0"/>
      <dgm:spPr/>
    </dgm:pt>
    <dgm:pt modelId="{324C109A-3841-4981-A7C3-5FCAA4AD6676}" type="pres">
      <dgm:prSet presAssocID="{CD7BFB32-D107-4FFD-981E-5D04020A7509}" presName="space" presStyleCnt="0"/>
      <dgm:spPr/>
    </dgm:pt>
    <dgm:pt modelId="{E31A7FE8-B995-44B0-9C38-3D591A35DFD6}" type="pres">
      <dgm:prSet presAssocID="{74B95574-9841-4413-9245-77AB2497DC31}" presName="composite" presStyleCnt="0"/>
      <dgm:spPr/>
    </dgm:pt>
    <dgm:pt modelId="{C45C6C36-5890-4117-ADB6-9C92D7F3BCAD}" type="pres">
      <dgm:prSet presAssocID="{74B95574-9841-4413-9245-77AB2497DC31}" presName="LShape" presStyleLbl="alignNode1" presStyleIdx="2" presStyleCnt="9"/>
      <dgm:spPr/>
    </dgm:pt>
    <dgm:pt modelId="{D7D1E344-1995-4B73-BC51-56045F4A8087}" type="pres">
      <dgm:prSet presAssocID="{74B95574-9841-4413-9245-77AB2497DC31}" presName="ParentText" presStyleLbl="revTx" presStyleIdx="1" presStyleCnt="5">
        <dgm:presLayoutVars>
          <dgm:chMax val="0"/>
          <dgm:chPref val="0"/>
          <dgm:bulletEnabled val="1"/>
        </dgm:presLayoutVars>
      </dgm:prSet>
      <dgm:spPr/>
    </dgm:pt>
    <dgm:pt modelId="{E7337A5E-56F9-4CFC-BEE4-3AF90359DBFC}" type="pres">
      <dgm:prSet presAssocID="{74B95574-9841-4413-9245-77AB2497DC31}" presName="Triangle" presStyleLbl="alignNode1" presStyleIdx="3" presStyleCnt="9"/>
      <dgm:spPr/>
    </dgm:pt>
    <dgm:pt modelId="{5B66DEF6-EFAC-421B-8D7A-7A90C62B35F5}" type="pres">
      <dgm:prSet presAssocID="{D75B8EAE-21A1-46B5-9CD4-2D2E0EA8CA2D}" presName="sibTrans" presStyleCnt="0"/>
      <dgm:spPr/>
    </dgm:pt>
    <dgm:pt modelId="{8AFDC1D2-BC4D-4725-8CC0-96371330FEE2}" type="pres">
      <dgm:prSet presAssocID="{D75B8EAE-21A1-46B5-9CD4-2D2E0EA8CA2D}" presName="space" presStyleCnt="0"/>
      <dgm:spPr/>
    </dgm:pt>
    <dgm:pt modelId="{ACCEDF23-9408-44A4-8A4B-41803D68ED2C}" type="pres">
      <dgm:prSet presAssocID="{65EC8AC8-EDC6-4527-B6D2-542B53FF57CA}" presName="composite" presStyleCnt="0"/>
      <dgm:spPr/>
    </dgm:pt>
    <dgm:pt modelId="{C0F7B0FD-55F9-4AE3-87DE-30DCFECF395F}" type="pres">
      <dgm:prSet presAssocID="{65EC8AC8-EDC6-4527-B6D2-542B53FF57CA}" presName="LShape" presStyleLbl="alignNode1" presStyleIdx="4" presStyleCnt="9"/>
      <dgm:spPr/>
    </dgm:pt>
    <dgm:pt modelId="{147E20D9-8E0B-433F-87F3-E0ABFE5B4E27}" type="pres">
      <dgm:prSet presAssocID="{65EC8AC8-EDC6-4527-B6D2-542B53FF57CA}" presName="ParentText" presStyleLbl="revTx" presStyleIdx="2" presStyleCnt="5">
        <dgm:presLayoutVars>
          <dgm:chMax val="0"/>
          <dgm:chPref val="0"/>
          <dgm:bulletEnabled val="1"/>
        </dgm:presLayoutVars>
      </dgm:prSet>
      <dgm:spPr/>
    </dgm:pt>
    <dgm:pt modelId="{B9A4F918-C513-444D-A73A-21E7278C8ADF}" type="pres">
      <dgm:prSet presAssocID="{65EC8AC8-EDC6-4527-B6D2-542B53FF57CA}" presName="Triangle" presStyleLbl="alignNode1" presStyleIdx="5" presStyleCnt="9"/>
      <dgm:spPr/>
    </dgm:pt>
    <dgm:pt modelId="{854E2E13-3482-4BF9-90F4-BCC3FD6AC2CB}" type="pres">
      <dgm:prSet presAssocID="{B1F83F92-C120-431D-B200-96AA25DA157D}" presName="sibTrans" presStyleCnt="0"/>
      <dgm:spPr/>
    </dgm:pt>
    <dgm:pt modelId="{DED49F38-0092-4E62-A8CF-9DB00AA479BA}" type="pres">
      <dgm:prSet presAssocID="{B1F83F92-C120-431D-B200-96AA25DA157D}" presName="space" presStyleCnt="0"/>
      <dgm:spPr/>
    </dgm:pt>
    <dgm:pt modelId="{0B51D06E-A50F-46BC-BE1F-D7EE4DB88696}" type="pres">
      <dgm:prSet presAssocID="{33F432A2-10AE-47E2-87B6-1A5AC571476C}" presName="composite" presStyleCnt="0"/>
      <dgm:spPr/>
    </dgm:pt>
    <dgm:pt modelId="{FBC96FF4-7364-44D7-B2DF-70681BA0EA33}" type="pres">
      <dgm:prSet presAssocID="{33F432A2-10AE-47E2-87B6-1A5AC571476C}" presName="LShape" presStyleLbl="alignNode1" presStyleIdx="6" presStyleCnt="9"/>
      <dgm:spPr/>
    </dgm:pt>
    <dgm:pt modelId="{B6246918-A3EC-4D98-A89A-FBA8FDA440A7}" type="pres">
      <dgm:prSet presAssocID="{33F432A2-10AE-47E2-87B6-1A5AC571476C}" presName="ParentText" presStyleLbl="revTx" presStyleIdx="3" presStyleCnt="5">
        <dgm:presLayoutVars>
          <dgm:chMax val="0"/>
          <dgm:chPref val="0"/>
          <dgm:bulletEnabled val="1"/>
        </dgm:presLayoutVars>
      </dgm:prSet>
      <dgm:spPr/>
    </dgm:pt>
    <dgm:pt modelId="{9D89A743-F231-451A-BA7B-98325899D660}" type="pres">
      <dgm:prSet presAssocID="{33F432A2-10AE-47E2-87B6-1A5AC571476C}" presName="Triangle" presStyleLbl="alignNode1" presStyleIdx="7" presStyleCnt="9"/>
      <dgm:spPr/>
    </dgm:pt>
    <dgm:pt modelId="{C033F0F2-677E-47EF-8130-23B3CB9CD9DF}" type="pres">
      <dgm:prSet presAssocID="{A9361AC7-6BB1-4C21-B80A-7BE3E75B7C3B}" presName="sibTrans" presStyleCnt="0"/>
      <dgm:spPr/>
    </dgm:pt>
    <dgm:pt modelId="{B8DEF9B9-4572-4127-BCDE-1E667437641F}" type="pres">
      <dgm:prSet presAssocID="{A9361AC7-6BB1-4C21-B80A-7BE3E75B7C3B}" presName="space" presStyleCnt="0"/>
      <dgm:spPr/>
    </dgm:pt>
    <dgm:pt modelId="{CD089C90-15FE-42DE-B76C-DF836EF48D01}" type="pres">
      <dgm:prSet presAssocID="{3ADCA80F-E068-4CF8-AEBB-6B935EAC691C}" presName="composite" presStyleCnt="0"/>
      <dgm:spPr/>
    </dgm:pt>
    <dgm:pt modelId="{E5BBA0C4-1CC5-4B5F-92EC-A9823969EB6B}" type="pres">
      <dgm:prSet presAssocID="{3ADCA80F-E068-4CF8-AEBB-6B935EAC691C}" presName="LShape" presStyleLbl="alignNode1" presStyleIdx="8" presStyleCnt="9"/>
      <dgm:spPr/>
    </dgm:pt>
    <dgm:pt modelId="{8EB230DA-9CBA-422A-89CB-E9984F30FB07}" type="pres">
      <dgm:prSet presAssocID="{3ADCA80F-E068-4CF8-AEBB-6B935EAC691C}" presName="ParentText" presStyleLbl="revTx" presStyleIdx="4" presStyleCnt="5">
        <dgm:presLayoutVars>
          <dgm:chMax val="0"/>
          <dgm:chPref val="0"/>
          <dgm:bulletEnabled val="1"/>
        </dgm:presLayoutVars>
      </dgm:prSet>
      <dgm:spPr/>
    </dgm:pt>
  </dgm:ptLst>
  <dgm:cxnLst>
    <dgm:cxn modelId="{2A4A1C41-7702-4187-80DC-FC16789FBA75}" srcId="{8E5F2166-580B-4006-993F-49EC0ED4C110}" destId="{33F432A2-10AE-47E2-87B6-1A5AC571476C}" srcOrd="3" destOrd="0" parTransId="{04094F47-AFD8-4C33-A258-23FFB6A4DA66}" sibTransId="{A9361AC7-6BB1-4C21-B80A-7BE3E75B7C3B}"/>
    <dgm:cxn modelId="{C2C6DA6F-5AE7-42F9-9E67-9EF6F154AA43}" srcId="{8E5F2166-580B-4006-993F-49EC0ED4C110}" destId="{3ADCA80F-E068-4CF8-AEBB-6B935EAC691C}" srcOrd="4" destOrd="0" parTransId="{E70E1F3A-48C6-4612-9C52-F9F50D02CC8A}" sibTransId="{411ECDED-FCA1-4B2D-85CB-92811A5BA61C}"/>
    <dgm:cxn modelId="{437E1485-2116-45EA-AE32-C3C843DD3B81}" type="presOf" srcId="{46E6BBC3-A640-4741-BF6B-D26CCA527A11}" destId="{C0D2A299-E50C-455C-B529-C4582F778910}" srcOrd="0" destOrd="0" presId="urn:microsoft.com/office/officeart/2009/3/layout/StepUpProcess"/>
    <dgm:cxn modelId="{25435F86-2D08-49CA-9995-D804D06F3B57}" type="presOf" srcId="{8E5F2166-580B-4006-993F-49EC0ED4C110}" destId="{571F42B0-3E34-4270-A873-271C4D6298AB}" srcOrd="0" destOrd="0" presId="urn:microsoft.com/office/officeart/2009/3/layout/StepUpProcess"/>
    <dgm:cxn modelId="{56C5638C-F6BA-4AF1-9AAA-FCC17B19CB4B}" type="presOf" srcId="{3ADCA80F-E068-4CF8-AEBB-6B935EAC691C}" destId="{8EB230DA-9CBA-422A-89CB-E9984F30FB07}" srcOrd="0" destOrd="0" presId="urn:microsoft.com/office/officeart/2009/3/layout/StepUpProcess"/>
    <dgm:cxn modelId="{17020592-9469-48B0-854D-1F186B9FDF73}" type="presOf" srcId="{74B95574-9841-4413-9245-77AB2497DC31}" destId="{D7D1E344-1995-4B73-BC51-56045F4A8087}" srcOrd="0" destOrd="0" presId="urn:microsoft.com/office/officeart/2009/3/layout/StepUpProcess"/>
    <dgm:cxn modelId="{4EEF41A9-1398-47A3-AE35-6D03CD6CD770}" srcId="{8E5F2166-580B-4006-993F-49EC0ED4C110}" destId="{74B95574-9841-4413-9245-77AB2497DC31}" srcOrd="1" destOrd="0" parTransId="{81ABB5D7-138E-4CA7-A1E7-E448876DF8C0}" sibTransId="{D75B8EAE-21A1-46B5-9CD4-2D2E0EA8CA2D}"/>
    <dgm:cxn modelId="{FCAA50C2-078C-428A-B95B-05CD96268896}" srcId="{8E5F2166-580B-4006-993F-49EC0ED4C110}" destId="{46E6BBC3-A640-4741-BF6B-D26CCA527A11}" srcOrd="0" destOrd="0" parTransId="{18A88DEF-7CDF-4B0B-ADE6-08CD467E80CB}" sibTransId="{CD7BFB32-D107-4FFD-981E-5D04020A7509}"/>
    <dgm:cxn modelId="{1FE58BC2-1738-4AB2-90BA-7B4A9DA1D7DC}" srcId="{8E5F2166-580B-4006-993F-49EC0ED4C110}" destId="{65EC8AC8-EDC6-4527-B6D2-542B53FF57CA}" srcOrd="2" destOrd="0" parTransId="{E770AFF7-3302-4790-8195-4ACA4363F048}" sibTransId="{B1F83F92-C120-431D-B200-96AA25DA157D}"/>
    <dgm:cxn modelId="{D27393C3-02B4-4DEE-B0D5-E7459C6FF893}" type="presOf" srcId="{65EC8AC8-EDC6-4527-B6D2-542B53FF57CA}" destId="{147E20D9-8E0B-433F-87F3-E0ABFE5B4E27}" srcOrd="0" destOrd="0" presId="urn:microsoft.com/office/officeart/2009/3/layout/StepUpProcess"/>
    <dgm:cxn modelId="{D75FBED7-C660-4E92-A73D-72DC486B19B9}" type="presOf" srcId="{33F432A2-10AE-47E2-87B6-1A5AC571476C}" destId="{B6246918-A3EC-4D98-A89A-FBA8FDA440A7}" srcOrd="0" destOrd="0" presId="urn:microsoft.com/office/officeart/2009/3/layout/StepUpProcess"/>
    <dgm:cxn modelId="{51493FE0-EFEC-4DA1-A087-C78C47DACFEE}" type="presParOf" srcId="{571F42B0-3E34-4270-A873-271C4D6298AB}" destId="{BC624140-CE45-4815-9491-490B62FA75B5}" srcOrd="0" destOrd="0" presId="urn:microsoft.com/office/officeart/2009/3/layout/StepUpProcess"/>
    <dgm:cxn modelId="{80816840-9E30-4BFB-AA25-F9A6C6D853CC}" type="presParOf" srcId="{BC624140-CE45-4815-9491-490B62FA75B5}" destId="{F87AC2BF-DE54-40C4-B218-58C654421202}" srcOrd="0" destOrd="0" presId="urn:microsoft.com/office/officeart/2009/3/layout/StepUpProcess"/>
    <dgm:cxn modelId="{16511BF7-4FDF-4C7C-BA0B-91D3249B0F74}" type="presParOf" srcId="{BC624140-CE45-4815-9491-490B62FA75B5}" destId="{C0D2A299-E50C-455C-B529-C4582F778910}" srcOrd="1" destOrd="0" presId="urn:microsoft.com/office/officeart/2009/3/layout/StepUpProcess"/>
    <dgm:cxn modelId="{D73D15CB-83A6-4F94-909C-CE803A946C62}" type="presParOf" srcId="{BC624140-CE45-4815-9491-490B62FA75B5}" destId="{259DAE58-BD0F-4A15-A1DD-F8CB09BB0A41}" srcOrd="2" destOrd="0" presId="urn:microsoft.com/office/officeart/2009/3/layout/StepUpProcess"/>
    <dgm:cxn modelId="{06AAEDFF-11F0-4B7B-B091-1C256A630E01}" type="presParOf" srcId="{571F42B0-3E34-4270-A873-271C4D6298AB}" destId="{E92B353E-996A-4670-8380-266492203C08}" srcOrd="1" destOrd="0" presId="urn:microsoft.com/office/officeart/2009/3/layout/StepUpProcess"/>
    <dgm:cxn modelId="{50BFD730-5E79-4640-B236-BADD242CA35A}" type="presParOf" srcId="{E92B353E-996A-4670-8380-266492203C08}" destId="{324C109A-3841-4981-A7C3-5FCAA4AD6676}" srcOrd="0" destOrd="0" presId="urn:microsoft.com/office/officeart/2009/3/layout/StepUpProcess"/>
    <dgm:cxn modelId="{E00B3803-63AB-440F-BF8B-EE0F46BFE6C8}" type="presParOf" srcId="{571F42B0-3E34-4270-A873-271C4D6298AB}" destId="{E31A7FE8-B995-44B0-9C38-3D591A35DFD6}" srcOrd="2" destOrd="0" presId="urn:microsoft.com/office/officeart/2009/3/layout/StepUpProcess"/>
    <dgm:cxn modelId="{D3C60A93-443F-4D4E-B2C8-C8CF6DDF7D98}" type="presParOf" srcId="{E31A7FE8-B995-44B0-9C38-3D591A35DFD6}" destId="{C45C6C36-5890-4117-ADB6-9C92D7F3BCAD}" srcOrd="0" destOrd="0" presId="urn:microsoft.com/office/officeart/2009/3/layout/StepUpProcess"/>
    <dgm:cxn modelId="{78EA26C3-EF12-43F3-9026-7B12F5ED6277}" type="presParOf" srcId="{E31A7FE8-B995-44B0-9C38-3D591A35DFD6}" destId="{D7D1E344-1995-4B73-BC51-56045F4A8087}" srcOrd="1" destOrd="0" presId="urn:microsoft.com/office/officeart/2009/3/layout/StepUpProcess"/>
    <dgm:cxn modelId="{672F82DF-1C53-4D35-B755-C0BDEF23E8F7}" type="presParOf" srcId="{E31A7FE8-B995-44B0-9C38-3D591A35DFD6}" destId="{E7337A5E-56F9-4CFC-BEE4-3AF90359DBFC}" srcOrd="2" destOrd="0" presId="urn:microsoft.com/office/officeart/2009/3/layout/StepUpProcess"/>
    <dgm:cxn modelId="{065C166F-3B35-4A19-AF95-0B0C63143A33}" type="presParOf" srcId="{571F42B0-3E34-4270-A873-271C4D6298AB}" destId="{5B66DEF6-EFAC-421B-8D7A-7A90C62B35F5}" srcOrd="3" destOrd="0" presId="urn:microsoft.com/office/officeart/2009/3/layout/StepUpProcess"/>
    <dgm:cxn modelId="{48069A9B-E733-4E18-BA20-787AA0A893E6}" type="presParOf" srcId="{5B66DEF6-EFAC-421B-8D7A-7A90C62B35F5}" destId="{8AFDC1D2-BC4D-4725-8CC0-96371330FEE2}" srcOrd="0" destOrd="0" presId="urn:microsoft.com/office/officeart/2009/3/layout/StepUpProcess"/>
    <dgm:cxn modelId="{0C9ED780-F06E-4224-88B0-6364AC8608E9}" type="presParOf" srcId="{571F42B0-3E34-4270-A873-271C4D6298AB}" destId="{ACCEDF23-9408-44A4-8A4B-41803D68ED2C}" srcOrd="4" destOrd="0" presId="urn:microsoft.com/office/officeart/2009/3/layout/StepUpProcess"/>
    <dgm:cxn modelId="{CFA78803-C395-47E7-8CB8-B1053FAD7133}" type="presParOf" srcId="{ACCEDF23-9408-44A4-8A4B-41803D68ED2C}" destId="{C0F7B0FD-55F9-4AE3-87DE-30DCFECF395F}" srcOrd="0" destOrd="0" presId="urn:microsoft.com/office/officeart/2009/3/layout/StepUpProcess"/>
    <dgm:cxn modelId="{03916771-BC27-473B-AE08-57B50E9AA02B}" type="presParOf" srcId="{ACCEDF23-9408-44A4-8A4B-41803D68ED2C}" destId="{147E20D9-8E0B-433F-87F3-E0ABFE5B4E27}" srcOrd="1" destOrd="0" presId="urn:microsoft.com/office/officeart/2009/3/layout/StepUpProcess"/>
    <dgm:cxn modelId="{58AE3DD7-3546-488F-879C-FBC792663043}" type="presParOf" srcId="{ACCEDF23-9408-44A4-8A4B-41803D68ED2C}" destId="{B9A4F918-C513-444D-A73A-21E7278C8ADF}" srcOrd="2" destOrd="0" presId="urn:microsoft.com/office/officeart/2009/3/layout/StepUpProcess"/>
    <dgm:cxn modelId="{8F9461ED-4454-4816-8A1A-B0596F9ACDA0}" type="presParOf" srcId="{571F42B0-3E34-4270-A873-271C4D6298AB}" destId="{854E2E13-3482-4BF9-90F4-BCC3FD6AC2CB}" srcOrd="5" destOrd="0" presId="urn:microsoft.com/office/officeart/2009/3/layout/StepUpProcess"/>
    <dgm:cxn modelId="{39E36C20-7237-49CC-AF63-795764B89D53}" type="presParOf" srcId="{854E2E13-3482-4BF9-90F4-BCC3FD6AC2CB}" destId="{DED49F38-0092-4E62-A8CF-9DB00AA479BA}" srcOrd="0" destOrd="0" presId="urn:microsoft.com/office/officeart/2009/3/layout/StepUpProcess"/>
    <dgm:cxn modelId="{414425BE-8FBF-40BB-B667-09C85117DB9E}" type="presParOf" srcId="{571F42B0-3E34-4270-A873-271C4D6298AB}" destId="{0B51D06E-A50F-46BC-BE1F-D7EE4DB88696}" srcOrd="6" destOrd="0" presId="urn:microsoft.com/office/officeart/2009/3/layout/StepUpProcess"/>
    <dgm:cxn modelId="{F6B540E1-DD2F-487F-AB9F-CBBC8AFEBD7B}" type="presParOf" srcId="{0B51D06E-A50F-46BC-BE1F-D7EE4DB88696}" destId="{FBC96FF4-7364-44D7-B2DF-70681BA0EA33}" srcOrd="0" destOrd="0" presId="urn:microsoft.com/office/officeart/2009/3/layout/StepUpProcess"/>
    <dgm:cxn modelId="{92F110B1-51E7-488D-871C-3232F028B2AA}" type="presParOf" srcId="{0B51D06E-A50F-46BC-BE1F-D7EE4DB88696}" destId="{B6246918-A3EC-4D98-A89A-FBA8FDA440A7}" srcOrd="1" destOrd="0" presId="urn:microsoft.com/office/officeart/2009/3/layout/StepUpProcess"/>
    <dgm:cxn modelId="{C756FB6B-BF8E-4CD9-965F-6D858222D1DA}" type="presParOf" srcId="{0B51D06E-A50F-46BC-BE1F-D7EE4DB88696}" destId="{9D89A743-F231-451A-BA7B-98325899D660}" srcOrd="2" destOrd="0" presId="urn:microsoft.com/office/officeart/2009/3/layout/StepUpProcess"/>
    <dgm:cxn modelId="{F8956BDB-BEA2-4F76-89B5-EB864B893D81}" type="presParOf" srcId="{571F42B0-3E34-4270-A873-271C4D6298AB}" destId="{C033F0F2-677E-47EF-8130-23B3CB9CD9DF}" srcOrd="7" destOrd="0" presId="urn:microsoft.com/office/officeart/2009/3/layout/StepUpProcess"/>
    <dgm:cxn modelId="{E920C32B-9611-41D7-8589-059A5A54DAEA}" type="presParOf" srcId="{C033F0F2-677E-47EF-8130-23B3CB9CD9DF}" destId="{B8DEF9B9-4572-4127-BCDE-1E667437641F}" srcOrd="0" destOrd="0" presId="urn:microsoft.com/office/officeart/2009/3/layout/StepUpProcess"/>
    <dgm:cxn modelId="{5DD5BEE7-6E3B-4AA4-9792-189E12D918BE}" type="presParOf" srcId="{571F42B0-3E34-4270-A873-271C4D6298AB}" destId="{CD089C90-15FE-42DE-B76C-DF836EF48D01}" srcOrd="8" destOrd="0" presId="urn:microsoft.com/office/officeart/2009/3/layout/StepUpProcess"/>
    <dgm:cxn modelId="{43FB82FE-2052-48BF-B670-8941292F9588}" type="presParOf" srcId="{CD089C90-15FE-42DE-B76C-DF836EF48D01}" destId="{E5BBA0C4-1CC5-4B5F-92EC-A9823969EB6B}" srcOrd="0" destOrd="0" presId="urn:microsoft.com/office/officeart/2009/3/layout/StepUpProcess"/>
    <dgm:cxn modelId="{EE42FA9F-1AF2-4833-AFBF-472E725049AC}" type="presParOf" srcId="{CD089C90-15FE-42DE-B76C-DF836EF48D01}" destId="{8EB230DA-9CBA-422A-89CB-E9984F30FB0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AC2BF-DE54-40C4-B218-58C654421202}">
      <dsp:nvSpPr>
        <dsp:cNvPr id="0" name=""/>
        <dsp:cNvSpPr/>
      </dsp:nvSpPr>
      <dsp:spPr>
        <a:xfrm rot="5400000">
          <a:off x="1110548" y="1478043"/>
          <a:ext cx="992222" cy="165103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2A299-E50C-455C-B529-C4582F778910}">
      <dsp:nvSpPr>
        <dsp:cNvPr id="0" name=""/>
        <dsp:cNvSpPr/>
      </dsp:nvSpPr>
      <dsp:spPr>
        <a:xfrm>
          <a:off x="944921" y="1971348"/>
          <a:ext cx="1490565" cy="13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Pre-College Level</a:t>
          </a:r>
        </a:p>
      </dsp:txBody>
      <dsp:txXfrm>
        <a:off x="944921" y="1971348"/>
        <a:ext cx="1490565" cy="1306567"/>
      </dsp:txXfrm>
    </dsp:sp>
    <dsp:sp modelId="{259DAE58-BD0F-4A15-A1DD-F8CB09BB0A41}">
      <dsp:nvSpPr>
        <dsp:cNvPr id="0" name=""/>
        <dsp:cNvSpPr/>
      </dsp:nvSpPr>
      <dsp:spPr>
        <a:xfrm>
          <a:off x="2154248" y="1356492"/>
          <a:ext cx="281238" cy="28123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C6C36-5890-4117-ADB6-9C92D7F3BCAD}">
      <dsp:nvSpPr>
        <dsp:cNvPr id="0" name=""/>
        <dsp:cNvSpPr/>
      </dsp:nvSpPr>
      <dsp:spPr>
        <a:xfrm rot="5400000">
          <a:off x="2935291" y="1026509"/>
          <a:ext cx="992222" cy="165103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1E344-1995-4B73-BC51-56045F4A8087}">
      <dsp:nvSpPr>
        <dsp:cNvPr id="0" name=""/>
        <dsp:cNvSpPr/>
      </dsp:nvSpPr>
      <dsp:spPr>
        <a:xfrm>
          <a:off x="2769664" y="1519813"/>
          <a:ext cx="1490565" cy="13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Algebra</a:t>
          </a:r>
        </a:p>
      </dsp:txBody>
      <dsp:txXfrm>
        <a:off x="2769664" y="1519813"/>
        <a:ext cx="1490565" cy="1306567"/>
      </dsp:txXfrm>
    </dsp:sp>
    <dsp:sp modelId="{E7337A5E-56F9-4CFC-BEE4-3AF90359DBFC}">
      <dsp:nvSpPr>
        <dsp:cNvPr id="0" name=""/>
        <dsp:cNvSpPr/>
      </dsp:nvSpPr>
      <dsp:spPr>
        <a:xfrm>
          <a:off x="3978990" y="904958"/>
          <a:ext cx="281238" cy="28123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7B0FD-55F9-4AE3-87DE-30DCFECF395F}">
      <dsp:nvSpPr>
        <dsp:cNvPr id="0" name=""/>
        <dsp:cNvSpPr/>
      </dsp:nvSpPr>
      <dsp:spPr>
        <a:xfrm rot="5400000">
          <a:off x="4760034" y="574975"/>
          <a:ext cx="992222" cy="165103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E20D9-8E0B-433F-87F3-E0ABFE5B4E27}">
      <dsp:nvSpPr>
        <dsp:cNvPr id="0" name=""/>
        <dsp:cNvSpPr/>
      </dsp:nvSpPr>
      <dsp:spPr>
        <a:xfrm>
          <a:off x="4594407" y="1068279"/>
          <a:ext cx="1490565" cy="13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Statistics</a:t>
          </a:r>
        </a:p>
      </dsp:txBody>
      <dsp:txXfrm>
        <a:off x="4594407" y="1068279"/>
        <a:ext cx="1490565" cy="1306567"/>
      </dsp:txXfrm>
    </dsp:sp>
    <dsp:sp modelId="{B9A4F918-C513-444D-A73A-21E7278C8ADF}">
      <dsp:nvSpPr>
        <dsp:cNvPr id="0" name=""/>
        <dsp:cNvSpPr/>
      </dsp:nvSpPr>
      <dsp:spPr>
        <a:xfrm>
          <a:off x="5803733" y="453423"/>
          <a:ext cx="281238" cy="28123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96FF4-7364-44D7-B2DF-70681BA0EA33}">
      <dsp:nvSpPr>
        <dsp:cNvPr id="0" name=""/>
        <dsp:cNvSpPr/>
      </dsp:nvSpPr>
      <dsp:spPr>
        <a:xfrm rot="5400000">
          <a:off x="6584777" y="123440"/>
          <a:ext cx="992222" cy="165103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46918-A3EC-4D98-A89A-FBA8FDA440A7}">
      <dsp:nvSpPr>
        <dsp:cNvPr id="0" name=""/>
        <dsp:cNvSpPr/>
      </dsp:nvSpPr>
      <dsp:spPr>
        <a:xfrm>
          <a:off x="6419150" y="616744"/>
          <a:ext cx="1490565" cy="13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Precalculus</a:t>
          </a:r>
        </a:p>
      </dsp:txBody>
      <dsp:txXfrm>
        <a:off x="6419150" y="616744"/>
        <a:ext cx="1490565" cy="1306567"/>
      </dsp:txXfrm>
    </dsp:sp>
    <dsp:sp modelId="{9D89A743-F231-451A-BA7B-98325899D660}">
      <dsp:nvSpPr>
        <dsp:cNvPr id="0" name=""/>
        <dsp:cNvSpPr/>
      </dsp:nvSpPr>
      <dsp:spPr>
        <a:xfrm>
          <a:off x="7628476" y="1889"/>
          <a:ext cx="281238" cy="28123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BA0C4-1CC5-4B5F-92EC-A9823969EB6B}">
      <dsp:nvSpPr>
        <dsp:cNvPr id="0" name=""/>
        <dsp:cNvSpPr/>
      </dsp:nvSpPr>
      <dsp:spPr>
        <a:xfrm rot="5400000">
          <a:off x="8409520" y="-328093"/>
          <a:ext cx="992222" cy="165103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230DA-9CBA-422A-89CB-E9984F30FB07}">
      <dsp:nvSpPr>
        <dsp:cNvPr id="0" name=""/>
        <dsp:cNvSpPr/>
      </dsp:nvSpPr>
      <dsp:spPr>
        <a:xfrm>
          <a:off x="8243893" y="165210"/>
          <a:ext cx="1490565" cy="13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Calculus</a:t>
          </a:r>
        </a:p>
      </dsp:txBody>
      <dsp:txXfrm>
        <a:off x="8243893" y="165210"/>
        <a:ext cx="1490565" cy="130656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3B0A7-0282-48CA-AADF-C919E2A75042}"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D9F8-BF6C-4105-A6C6-899789DA4045}" type="slidenum">
              <a:rPr lang="en-US" smtClean="0"/>
              <a:t>‹#›</a:t>
            </a:fld>
            <a:endParaRPr lang="en-US"/>
          </a:p>
        </p:txBody>
      </p:sp>
    </p:spTree>
    <p:extLst>
      <p:ext uri="{BB962C8B-B14F-4D97-AF65-F5344CB8AC3E}">
        <p14:creationId xmlns:p14="http://schemas.microsoft.com/office/powerpoint/2010/main" val="35135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1</a:t>
            </a:fld>
            <a:endParaRPr lang="en-US"/>
          </a:p>
        </p:txBody>
      </p:sp>
    </p:spTree>
    <p:extLst>
      <p:ext uri="{BB962C8B-B14F-4D97-AF65-F5344CB8AC3E}">
        <p14:creationId xmlns:p14="http://schemas.microsoft.com/office/powerpoint/2010/main" val="1875580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SL03 is based on test code (Banner-</a:t>
            </a:r>
            <a:r>
              <a:rPr lang="en-US" dirty="0" err="1"/>
              <a:t>STVTESC_Code</a:t>
            </a:r>
            <a:r>
              <a:rPr lang="en-US" dirty="0"/>
              <a:t>) as identified by the Testing Center supervisor.</a:t>
            </a:r>
          </a:p>
        </p:txBody>
      </p:sp>
      <p:sp>
        <p:nvSpPr>
          <p:cNvPr id="4" name="Slide Number Placeholder 3"/>
          <p:cNvSpPr>
            <a:spLocks noGrp="1"/>
          </p:cNvSpPr>
          <p:nvPr>
            <p:ph type="sldNum" sz="quarter" idx="5"/>
          </p:nvPr>
        </p:nvSpPr>
        <p:spPr/>
        <p:txBody>
          <a:bodyPr/>
          <a:lstStyle/>
          <a:p>
            <a:fld id="{1769D9F8-BF6C-4105-A6C6-899789DA4045}" type="slidenum">
              <a:rPr lang="en-US" smtClean="0"/>
              <a:t>10</a:t>
            </a:fld>
            <a:endParaRPr lang="en-US"/>
          </a:p>
        </p:txBody>
      </p:sp>
    </p:spTree>
    <p:extLst>
      <p:ext uri="{BB962C8B-B14F-4D97-AF65-F5344CB8AC3E}">
        <p14:creationId xmlns:p14="http://schemas.microsoft.com/office/powerpoint/2010/main" val="22936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SL04 is based on test code (Banner-</a:t>
            </a:r>
            <a:r>
              <a:rPr lang="en-US" dirty="0" err="1"/>
              <a:t>STVTESC_Code</a:t>
            </a:r>
            <a:r>
              <a:rPr lang="en-US" dirty="0"/>
              <a:t>) as identified by the Testing Center supervisor.</a:t>
            </a:r>
          </a:p>
        </p:txBody>
      </p:sp>
      <p:sp>
        <p:nvSpPr>
          <p:cNvPr id="4" name="Slide Number Placeholder 3"/>
          <p:cNvSpPr>
            <a:spLocks noGrp="1"/>
          </p:cNvSpPr>
          <p:nvPr>
            <p:ph type="sldNum" sz="quarter" idx="5"/>
          </p:nvPr>
        </p:nvSpPr>
        <p:spPr/>
        <p:txBody>
          <a:bodyPr/>
          <a:lstStyle/>
          <a:p>
            <a:fld id="{1769D9F8-BF6C-4105-A6C6-899789DA4045}" type="slidenum">
              <a:rPr lang="en-US" smtClean="0"/>
              <a:t>11</a:t>
            </a:fld>
            <a:endParaRPr lang="en-US"/>
          </a:p>
        </p:txBody>
      </p:sp>
    </p:spTree>
    <p:extLst>
      <p:ext uri="{BB962C8B-B14F-4D97-AF65-F5344CB8AC3E}">
        <p14:creationId xmlns:p14="http://schemas.microsoft.com/office/powerpoint/2010/main" val="128029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SL05 is based on test code (Banner-</a:t>
            </a:r>
            <a:r>
              <a:rPr lang="en-US" dirty="0" err="1"/>
              <a:t>STVTESC_Code</a:t>
            </a:r>
            <a:r>
              <a:rPr lang="en-US" dirty="0"/>
              <a:t>) as identified by the Testing Center supervisor.</a:t>
            </a:r>
          </a:p>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12</a:t>
            </a:fld>
            <a:endParaRPr lang="en-US"/>
          </a:p>
        </p:txBody>
      </p:sp>
    </p:spTree>
    <p:extLst>
      <p:ext uri="{BB962C8B-B14F-4D97-AF65-F5344CB8AC3E}">
        <p14:creationId xmlns:p14="http://schemas.microsoft.com/office/powerpoint/2010/main" val="68588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SL06 is based on:</a:t>
            </a:r>
          </a:p>
          <a:p>
            <a:r>
              <a:rPr lang="en-US" dirty="0"/>
              <a:t>- Characteristics for the course (course placement based on test-score combination), which include credit status, transfer status, and pre-college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Whether there is a co-requisite (recommended or required) based on the test-score combination, as identified by the Testing Center supervisor.</a:t>
            </a:r>
          </a:p>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13</a:t>
            </a:fld>
            <a:endParaRPr lang="en-US"/>
          </a:p>
        </p:txBody>
      </p:sp>
    </p:spTree>
    <p:extLst>
      <p:ext uri="{BB962C8B-B14F-4D97-AF65-F5344CB8AC3E}">
        <p14:creationId xmlns:p14="http://schemas.microsoft.com/office/powerpoint/2010/main" val="219585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15</a:t>
            </a:fld>
            <a:endParaRPr lang="en-US"/>
          </a:p>
        </p:txBody>
      </p:sp>
    </p:spTree>
    <p:extLst>
      <p:ext uri="{BB962C8B-B14F-4D97-AF65-F5344CB8AC3E}">
        <p14:creationId xmlns:p14="http://schemas.microsoft.com/office/powerpoint/2010/main" val="99303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crosswalk tables were developed to process data extracted from the production system.</a:t>
            </a:r>
          </a:p>
          <a:p>
            <a:r>
              <a:rPr lang="en-US" dirty="0"/>
              <a:t>MIS_SL_STVTESC is the parent table and it provides a crosswalk between test codes in STVTESC and applicable MIS SL codes (mainly SL03, SL04, SL05). Data from MIS_SL_STVTESC is then cascaded/passed on to MIS_SL_TESC_SCORE (i.e., child table). </a:t>
            </a:r>
          </a:p>
        </p:txBody>
      </p:sp>
      <p:sp>
        <p:nvSpPr>
          <p:cNvPr id="4" name="Slide Number Placeholder 3"/>
          <p:cNvSpPr>
            <a:spLocks noGrp="1"/>
          </p:cNvSpPr>
          <p:nvPr>
            <p:ph type="sldNum" sz="quarter" idx="5"/>
          </p:nvPr>
        </p:nvSpPr>
        <p:spPr/>
        <p:txBody>
          <a:bodyPr/>
          <a:lstStyle/>
          <a:p>
            <a:fld id="{1769D9F8-BF6C-4105-A6C6-899789DA4045}" type="slidenum">
              <a:rPr lang="en-US" smtClean="0"/>
              <a:t>16</a:t>
            </a:fld>
            <a:endParaRPr lang="en-US"/>
          </a:p>
        </p:txBody>
      </p:sp>
    </p:spTree>
    <p:extLst>
      <p:ext uri="{BB962C8B-B14F-4D97-AF65-F5344CB8AC3E}">
        <p14:creationId xmlns:p14="http://schemas.microsoft.com/office/powerpoint/2010/main" val="153268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MIS_SL_TESC_SCORE inherits data from MIS_SL_STVTESC; it shows a crosswalk between test code-score combination and applicable MIS SL codes (mainly SL02 and SL06). </a:t>
            </a:r>
          </a:p>
        </p:txBody>
      </p:sp>
      <p:sp>
        <p:nvSpPr>
          <p:cNvPr id="4" name="Slide Number Placeholder 3"/>
          <p:cNvSpPr>
            <a:spLocks noGrp="1"/>
          </p:cNvSpPr>
          <p:nvPr>
            <p:ph type="sldNum" sz="quarter" idx="5"/>
          </p:nvPr>
        </p:nvSpPr>
        <p:spPr/>
        <p:txBody>
          <a:bodyPr/>
          <a:lstStyle/>
          <a:p>
            <a:fld id="{1769D9F8-BF6C-4105-A6C6-899789DA4045}" type="slidenum">
              <a:rPr lang="en-US" smtClean="0"/>
              <a:t>17</a:t>
            </a:fld>
            <a:endParaRPr lang="en-US"/>
          </a:p>
        </p:txBody>
      </p:sp>
    </p:spTree>
    <p:extLst>
      <p:ext uri="{BB962C8B-B14F-4D97-AF65-F5344CB8AC3E}">
        <p14:creationId xmlns:p14="http://schemas.microsoft.com/office/powerpoint/2010/main" val="57337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purpose of MIS_SL_TESC_SCORE is to identify the highest level course based for each valid test code-score combination. The table also identifies whether support is required or recommended. The placement course and support status define the placement level (SL06). The placement course is also used to identify placement type (SL02) for math (i.e., SLAM or B-STEM) and ESL (e.g., integrated, writing, speaking, listening).</a:t>
            </a:r>
          </a:p>
        </p:txBody>
      </p:sp>
      <p:sp>
        <p:nvSpPr>
          <p:cNvPr id="4" name="Slide Number Placeholder 3"/>
          <p:cNvSpPr>
            <a:spLocks noGrp="1"/>
          </p:cNvSpPr>
          <p:nvPr>
            <p:ph type="sldNum" sz="quarter" idx="5"/>
          </p:nvPr>
        </p:nvSpPr>
        <p:spPr/>
        <p:txBody>
          <a:bodyPr/>
          <a:lstStyle/>
          <a:p>
            <a:fld id="{1769D9F8-BF6C-4105-A6C6-899789DA4045}" type="slidenum">
              <a:rPr lang="en-US" smtClean="0"/>
              <a:t>19</a:t>
            </a:fld>
            <a:endParaRPr lang="en-US"/>
          </a:p>
        </p:txBody>
      </p:sp>
    </p:spTree>
    <p:extLst>
      <p:ext uri="{BB962C8B-B14F-4D97-AF65-F5344CB8AC3E}">
        <p14:creationId xmlns:p14="http://schemas.microsoft.com/office/powerpoint/2010/main" val="3149605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20</a:t>
            </a:fld>
            <a:endParaRPr lang="en-US"/>
          </a:p>
        </p:txBody>
      </p:sp>
    </p:spTree>
    <p:extLst>
      <p:ext uri="{BB962C8B-B14F-4D97-AF65-F5344CB8AC3E}">
        <p14:creationId xmlns:p14="http://schemas.microsoft.com/office/powerpoint/2010/main" val="273880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 a crosswalk table can be exported to Excel and sent to data custodians (i.e., Testing Supervisors) for review.</a:t>
            </a:r>
          </a:p>
        </p:txBody>
      </p:sp>
      <p:sp>
        <p:nvSpPr>
          <p:cNvPr id="4" name="Slide Number Placeholder 3"/>
          <p:cNvSpPr>
            <a:spLocks noGrp="1"/>
          </p:cNvSpPr>
          <p:nvPr>
            <p:ph type="sldNum" sz="quarter" idx="5"/>
          </p:nvPr>
        </p:nvSpPr>
        <p:spPr/>
        <p:txBody>
          <a:bodyPr/>
          <a:lstStyle/>
          <a:p>
            <a:fld id="{1769D9F8-BF6C-4105-A6C6-899789DA4045}" type="slidenum">
              <a:rPr lang="en-US" smtClean="0"/>
              <a:t>21</a:t>
            </a:fld>
            <a:endParaRPr lang="en-US"/>
          </a:p>
        </p:txBody>
      </p:sp>
    </p:spTree>
    <p:extLst>
      <p:ext uri="{BB962C8B-B14F-4D97-AF65-F5344CB8AC3E}">
        <p14:creationId xmlns:p14="http://schemas.microsoft.com/office/powerpoint/2010/main" val="62102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2</a:t>
            </a:fld>
            <a:endParaRPr lang="en-US"/>
          </a:p>
        </p:txBody>
      </p:sp>
    </p:spTree>
    <p:extLst>
      <p:ext uri="{BB962C8B-B14F-4D97-AF65-F5344CB8AC3E}">
        <p14:creationId xmlns:p14="http://schemas.microsoft.com/office/powerpoint/2010/main" val="2358654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data in Banner-SORTEST (Banner form SOATEST), it was determined that we needed to eliminate noise or unnecessary redundancy in the data.  </a:t>
            </a:r>
          </a:p>
        </p:txBody>
      </p:sp>
      <p:sp>
        <p:nvSpPr>
          <p:cNvPr id="4" name="Slide Number Placeholder 3"/>
          <p:cNvSpPr>
            <a:spLocks noGrp="1"/>
          </p:cNvSpPr>
          <p:nvPr>
            <p:ph type="sldNum" sz="quarter" idx="5"/>
          </p:nvPr>
        </p:nvSpPr>
        <p:spPr/>
        <p:txBody>
          <a:bodyPr/>
          <a:lstStyle/>
          <a:p>
            <a:fld id="{1769D9F8-BF6C-4105-A6C6-899789DA4045}" type="slidenum">
              <a:rPr lang="en-US" smtClean="0"/>
              <a:t>22</a:t>
            </a:fld>
            <a:endParaRPr lang="en-US"/>
          </a:p>
        </p:txBody>
      </p:sp>
    </p:spTree>
    <p:extLst>
      <p:ext uri="{BB962C8B-B14F-4D97-AF65-F5344CB8AC3E}">
        <p14:creationId xmlns:p14="http://schemas.microsoft.com/office/powerpoint/2010/main" val="13256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23</a:t>
            </a:fld>
            <a:endParaRPr lang="en-US"/>
          </a:p>
        </p:txBody>
      </p:sp>
    </p:spTree>
    <p:extLst>
      <p:ext uri="{BB962C8B-B14F-4D97-AF65-F5344CB8AC3E}">
        <p14:creationId xmlns:p14="http://schemas.microsoft.com/office/powerpoint/2010/main" val="347552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highest course placement in a given activity date was selected. If a </a:t>
            </a:r>
            <a:r>
              <a:rPr lang="en-US" b="1" dirty="0"/>
              <a:t>lower</a:t>
            </a:r>
            <a:r>
              <a:rPr lang="en-US" dirty="0"/>
              <a:t> score was reported in a later date, that record is </a:t>
            </a:r>
            <a:r>
              <a:rPr lang="en-US" b="1" dirty="0"/>
              <a:t>not</a:t>
            </a:r>
            <a:r>
              <a:rPr lang="en-US" dirty="0"/>
              <a:t> included in the MIS report. </a:t>
            </a:r>
          </a:p>
        </p:txBody>
      </p:sp>
      <p:sp>
        <p:nvSpPr>
          <p:cNvPr id="4" name="Slide Number Placeholder 3"/>
          <p:cNvSpPr>
            <a:spLocks noGrp="1"/>
          </p:cNvSpPr>
          <p:nvPr>
            <p:ph type="sldNum" sz="quarter" idx="5"/>
          </p:nvPr>
        </p:nvSpPr>
        <p:spPr/>
        <p:txBody>
          <a:bodyPr/>
          <a:lstStyle/>
          <a:p>
            <a:fld id="{1769D9F8-BF6C-4105-A6C6-899789DA4045}" type="slidenum">
              <a:rPr lang="en-US" smtClean="0"/>
              <a:t>24</a:t>
            </a:fld>
            <a:endParaRPr lang="en-US"/>
          </a:p>
        </p:txBody>
      </p:sp>
    </p:spTree>
    <p:extLst>
      <p:ext uri="{BB962C8B-B14F-4D97-AF65-F5344CB8AC3E}">
        <p14:creationId xmlns:p14="http://schemas.microsoft.com/office/powerpoint/2010/main" val="2277495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highest course placement in a given activity date was selected. If a </a:t>
            </a:r>
            <a:r>
              <a:rPr lang="en-US" b="1" dirty="0"/>
              <a:t>higher</a:t>
            </a:r>
            <a:r>
              <a:rPr lang="en-US" dirty="0"/>
              <a:t> score was reported in a later date, that record is included in the report.  </a:t>
            </a:r>
          </a:p>
        </p:txBody>
      </p:sp>
      <p:sp>
        <p:nvSpPr>
          <p:cNvPr id="4" name="Slide Number Placeholder 3"/>
          <p:cNvSpPr>
            <a:spLocks noGrp="1"/>
          </p:cNvSpPr>
          <p:nvPr>
            <p:ph type="sldNum" sz="quarter" idx="5"/>
          </p:nvPr>
        </p:nvSpPr>
        <p:spPr/>
        <p:txBody>
          <a:bodyPr/>
          <a:lstStyle/>
          <a:p>
            <a:fld id="{1769D9F8-BF6C-4105-A6C6-899789DA4045}" type="slidenum">
              <a:rPr lang="en-US" smtClean="0"/>
              <a:t>25</a:t>
            </a:fld>
            <a:endParaRPr lang="en-US"/>
          </a:p>
        </p:txBody>
      </p:sp>
    </p:spTree>
    <p:extLst>
      <p:ext uri="{BB962C8B-B14F-4D97-AF65-F5344CB8AC3E}">
        <p14:creationId xmlns:p14="http://schemas.microsoft.com/office/powerpoint/2010/main" val="83321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26</a:t>
            </a:fld>
            <a:endParaRPr lang="en-US"/>
          </a:p>
        </p:txBody>
      </p:sp>
    </p:spTree>
    <p:extLst>
      <p:ext uri="{BB962C8B-B14F-4D97-AF65-F5344CB8AC3E}">
        <p14:creationId xmlns:p14="http://schemas.microsoft.com/office/powerpoint/2010/main" val="110089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discussing two approaches or models to course placement: </a:t>
            </a:r>
            <a:r>
              <a:rPr lang="en-US" i="1" dirty="0"/>
              <a:t>Traditional</a:t>
            </a:r>
            <a:r>
              <a:rPr lang="en-US" dirty="0"/>
              <a:t> and </a:t>
            </a:r>
            <a:r>
              <a:rPr lang="en-US" i="1" dirty="0"/>
              <a:t>Pathways</a:t>
            </a:r>
            <a:r>
              <a:rPr lang="en-US" dirty="0"/>
              <a:t>.</a:t>
            </a:r>
          </a:p>
          <a:p>
            <a:r>
              <a:rPr lang="en-US" dirty="0"/>
              <a:t>In the </a:t>
            </a:r>
            <a:r>
              <a:rPr lang="en-US" i="1" dirty="0"/>
              <a:t>Traditional</a:t>
            </a:r>
            <a:r>
              <a:rPr lang="en-US" dirty="0"/>
              <a:t> placement model, an assessment (e.g., standardized test, transcript evaluation) is made on whether students have the entry level skills required to succeed in a course (e.g., skills &amp; knowledge taught in a prerequisite or prior course in the course sequence). Under this model, the default choice (“open registration”) are pre-collegiate level courses in the subject (e.g., ESL, English, Math).</a:t>
            </a:r>
          </a:p>
        </p:txBody>
      </p:sp>
      <p:sp>
        <p:nvSpPr>
          <p:cNvPr id="4" name="Slide Number Placeholder 3"/>
          <p:cNvSpPr>
            <a:spLocks noGrp="1"/>
          </p:cNvSpPr>
          <p:nvPr>
            <p:ph type="sldNum" sz="quarter" idx="5"/>
          </p:nvPr>
        </p:nvSpPr>
        <p:spPr/>
        <p:txBody>
          <a:bodyPr/>
          <a:lstStyle/>
          <a:p>
            <a:fld id="{1769D9F8-BF6C-4105-A6C6-899789DA4045}" type="slidenum">
              <a:rPr lang="en-US" smtClean="0"/>
              <a:t>3</a:t>
            </a:fld>
            <a:endParaRPr lang="en-US"/>
          </a:p>
        </p:txBody>
      </p:sp>
    </p:spTree>
    <p:extLst>
      <p:ext uri="{BB962C8B-B14F-4D97-AF65-F5344CB8AC3E}">
        <p14:creationId xmlns:p14="http://schemas.microsoft.com/office/powerpoint/2010/main" val="388970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0" i="1" dirty="0"/>
              <a:t>Pathways</a:t>
            </a:r>
            <a:r>
              <a:rPr lang="en-US" dirty="0"/>
              <a:t> model, it is assumed that most first-time students who graduated from a high school in the US have the skills &amp; knowledge to succeed in a college level courses in English or math. The purpose of the </a:t>
            </a:r>
            <a:r>
              <a:rPr lang="en-US" i="1" dirty="0"/>
              <a:t>placement or placement services </a:t>
            </a:r>
            <a:r>
              <a:rPr lang="en-US" dirty="0"/>
              <a:t>is to help students develop a pathway (e.g., education plan) to reach their education goal, after taking into account their program of studies and academic history. While the Traditional model </a:t>
            </a:r>
            <a:r>
              <a:rPr lang="en-US" i="1" dirty="0"/>
              <a:t>prescribes</a:t>
            </a:r>
            <a:r>
              <a:rPr lang="en-US" dirty="0"/>
              <a:t> placement, a key characteristic of the </a:t>
            </a:r>
            <a:r>
              <a:rPr lang="en-US" i="1" dirty="0"/>
              <a:t>Pathways</a:t>
            </a:r>
            <a:r>
              <a:rPr lang="en-US" dirty="0"/>
              <a:t> model is that students are encouraged to actively participate in this process by providing opportunities for self-guided placement. The </a:t>
            </a:r>
            <a:r>
              <a:rPr lang="en-US" i="1" dirty="0"/>
              <a:t>Pathways</a:t>
            </a:r>
            <a:r>
              <a:rPr lang="en-US" dirty="0"/>
              <a:t> model also strongly discourages placement in pre-college level courses (i.e., only allowed when it has been shown to be the best approach that leads to student success).</a:t>
            </a:r>
          </a:p>
        </p:txBody>
      </p:sp>
      <p:sp>
        <p:nvSpPr>
          <p:cNvPr id="4" name="Slide Number Placeholder 3"/>
          <p:cNvSpPr>
            <a:spLocks noGrp="1"/>
          </p:cNvSpPr>
          <p:nvPr>
            <p:ph type="sldNum" sz="quarter" idx="5"/>
          </p:nvPr>
        </p:nvSpPr>
        <p:spPr/>
        <p:txBody>
          <a:bodyPr/>
          <a:lstStyle/>
          <a:p>
            <a:fld id="{1769D9F8-BF6C-4105-A6C6-899789DA4045}" type="slidenum">
              <a:rPr lang="en-US" smtClean="0"/>
              <a:t>4</a:t>
            </a:fld>
            <a:endParaRPr lang="en-US"/>
          </a:p>
        </p:txBody>
      </p:sp>
    </p:spTree>
    <p:extLst>
      <p:ext uri="{BB962C8B-B14F-4D97-AF65-F5344CB8AC3E}">
        <p14:creationId xmlns:p14="http://schemas.microsoft.com/office/powerpoint/2010/main" val="425454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to math placement, the central question is whether to place or recommend students to enrolled in a SLAM or B-STEM pathway or course sequence. Ideally, this would be primarily based on the student’s education goal (e.g., transfer to a four year institution) and program of studies (major requiring calculus). However, the student’s academic history (high school GPA or transcript evaluation) may initially limit enrollment to SLAM courses until the student can meet pre-requisites for B-STEM courses.  </a:t>
            </a:r>
          </a:p>
        </p:txBody>
      </p:sp>
      <p:sp>
        <p:nvSpPr>
          <p:cNvPr id="4" name="Slide Number Placeholder 3"/>
          <p:cNvSpPr>
            <a:spLocks noGrp="1"/>
          </p:cNvSpPr>
          <p:nvPr>
            <p:ph type="sldNum" sz="quarter" idx="5"/>
          </p:nvPr>
        </p:nvSpPr>
        <p:spPr/>
        <p:txBody>
          <a:bodyPr/>
          <a:lstStyle/>
          <a:p>
            <a:fld id="{1769D9F8-BF6C-4105-A6C6-899789DA4045}" type="slidenum">
              <a:rPr lang="en-US" smtClean="0"/>
              <a:t>5</a:t>
            </a:fld>
            <a:endParaRPr lang="en-US"/>
          </a:p>
        </p:txBody>
      </p:sp>
    </p:spTree>
    <p:extLst>
      <p:ext uri="{BB962C8B-B14F-4D97-AF65-F5344CB8AC3E}">
        <p14:creationId xmlns:p14="http://schemas.microsoft.com/office/powerpoint/2010/main" val="193322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SLAM and B-STEM pathways can be viewed as sections of one general math course sequence. Under the new pathway model, only B-STEM courses are subject to registration control (i.e., checks for prerequisites or minimum test scores). </a:t>
            </a:r>
          </a:p>
          <a:p>
            <a:pPr marL="228600" indent="-228600">
              <a:buAutoNum type="arabicPeriod"/>
            </a:pPr>
            <a:r>
              <a:rPr lang="en-US" dirty="0"/>
              <a:t>For most colleges, placement on a SLAM or B-STEM course sequence is based on high school GPA or academic history (transcript evaluation), which can be followed up with self-guided placement (i.e., placement data will show a series of placements for the same student during a short period of time).</a:t>
            </a:r>
          </a:p>
          <a:p>
            <a:pPr marL="228600" indent="-228600">
              <a:buAutoNum type="arabicPeriod"/>
            </a:pPr>
            <a:r>
              <a:rPr lang="en-US" dirty="0"/>
              <a:t>Notice that students placed on a B-STEM course have the option to enroll in SLAM courses.</a:t>
            </a:r>
          </a:p>
        </p:txBody>
      </p:sp>
      <p:sp>
        <p:nvSpPr>
          <p:cNvPr id="4" name="Slide Number Placeholder 3"/>
          <p:cNvSpPr>
            <a:spLocks noGrp="1"/>
          </p:cNvSpPr>
          <p:nvPr>
            <p:ph type="sldNum" sz="quarter" idx="5"/>
          </p:nvPr>
        </p:nvSpPr>
        <p:spPr/>
        <p:txBody>
          <a:bodyPr/>
          <a:lstStyle/>
          <a:p>
            <a:fld id="{1769D9F8-BF6C-4105-A6C6-899789DA4045}" type="slidenum">
              <a:rPr lang="en-US" smtClean="0"/>
              <a:t>6</a:t>
            </a:fld>
            <a:endParaRPr lang="en-US"/>
          </a:p>
        </p:txBody>
      </p:sp>
    </p:spTree>
    <p:extLst>
      <p:ext uri="{BB962C8B-B14F-4D97-AF65-F5344CB8AC3E}">
        <p14:creationId xmlns:p14="http://schemas.microsoft.com/office/powerpoint/2010/main" val="288291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key differences between the </a:t>
            </a:r>
            <a:r>
              <a:rPr lang="en-US" i="1" dirty="0"/>
              <a:t>Traditional</a:t>
            </a:r>
            <a:r>
              <a:rPr lang="en-US" dirty="0"/>
              <a:t> and </a:t>
            </a:r>
            <a:r>
              <a:rPr lang="en-US" i="1" dirty="0"/>
              <a:t>Pathway</a:t>
            </a:r>
            <a:r>
              <a:rPr lang="en-US" dirty="0"/>
              <a:t> placement model include:</a:t>
            </a:r>
          </a:p>
          <a:p>
            <a:r>
              <a:rPr lang="en-US" dirty="0"/>
              <a:t>1. Purpose of placement: In the </a:t>
            </a:r>
            <a:r>
              <a:rPr lang="en-US" i="1" dirty="0"/>
              <a:t>Traditional</a:t>
            </a:r>
            <a:r>
              <a:rPr lang="en-US" dirty="0"/>
              <a:t> placement model, the focus was on assessing the level of skills &amp; knowledge within a specific subject area (e.g., elementary algebra to calculus). If the assessment determines the student lacks entry level skills or knowledge for college level work, the placement would recommend a pre-college level course.</a:t>
            </a:r>
          </a:p>
          <a:p>
            <a:r>
              <a:rPr lang="en-US" dirty="0"/>
              <a:t>In the </a:t>
            </a:r>
            <a:r>
              <a:rPr lang="en-US" i="1" dirty="0"/>
              <a:t>Pathways</a:t>
            </a:r>
            <a:r>
              <a:rPr lang="en-US" dirty="0"/>
              <a:t> model, the emphasis is on the student’s education goal and program of studies. Placement in college level course is the default.</a:t>
            </a:r>
          </a:p>
          <a:p>
            <a:r>
              <a:rPr lang="en-US" dirty="0"/>
              <a:t>2. Use of standardized testing: In the </a:t>
            </a:r>
            <a:r>
              <a:rPr lang="en-US" i="1" dirty="0"/>
              <a:t>Traditional</a:t>
            </a:r>
            <a:r>
              <a:rPr lang="en-US" dirty="0"/>
              <a:t> model, standardized testing was the norm; in </a:t>
            </a:r>
            <a:r>
              <a:rPr lang="en-US" i="1" dirty="0"/>
              <a:t>Pathways</a:t>
            </a:r>
            <a:r>
              <a:rPr lang="en-US" dirty="0"/>
              <a:t>, standardized testing is not used.</a:t>
            </a:r>
          </a:p>
          <a:p>
            <a:r>
              <a:rPr lang="en-US" dirty="0"/>
              <a:t>3. Data interpretation: In the </a:t>
            </a:r>
            <a:r>
              <a:rPr lang="en-US" i="1" dirty="0"/>
              <a:t>Traditional </a:t>
            </a:r>
            <a:r>
              <a:rPr lang="en-US" dirty="0"/>
              <a:t>model, students initiate the process (e.g., take at least one test); thus, placement data could be used as an indicator of the student’s intention regarding enrollment. In the</a:t>
            </a:r>
            <a:r>
              <a:rPr lang="en-US" i="1" dirty="0"/>
              <a:t> Pathways </a:t>
            </a:r>
            <a:r>
              <a:rPr lang="en-US" dirty="0"/>
              <a:t>model, placement data may not correlate with students’ intentions regarding enrollment; the placement record may have been created as a result of submitting a college admission application, independently of whether the student intended to register in an ESL, English, or math course.</a:t>
            </a:r>
          </a:p>
          <a:p>
            <a:r>
              <a:rPr lang="en-US" dirty="0"/>
              <a:t>4. Data analysis: Specific to the </a:t>
            </a:r>
            <a:r>
              <a:rPr lang="en-US" i="1" dirty="0"/>
              <a:t>Pathways</a:t>
            </a:r>
            <a:r>
              <a:rPr lang="en-US" dirty="0"/>
              <a:t> model, data for self-guided placement may not be available in regular placement files (e.g., Banner-SOATEST). There may be no evidence that the student used a tool developed by the college for placement.</a:t>
            </a:r>
          </a:p>
        </p:txBody>
      </p:sp>
      <p:sp>
        <p:nvSpPr>
          <p:cNvPr id="4" name="Slide Number Placeholder 3"/>
          <p:cNvSpPr>
            <a:spLocks noGrp="1"/>
          </p:cNvSpPr>
          <p:nvPr>
            <p:ph type="sldNum" sz="quarter" idx="5"/>
          </p:nvPr>
        </p:nvSpPr>
        <p:spPr/>
        <p:txBody>
          <a:bodyPr/>
          <a:lstStyle/>
          <a:p>
            <a:fld id="{1769D9F8-BF6C-4105-A6C6-899789DA4045}" type="slidenum">
              <a:rPr lang="en-US" smtClean="0"/>
              <a:t>7</a:t>
            </a:fld>
            <a:endParaRPr lang="en-US"/>
          </a:p>
        </p:txBody>
      </p:sp>
    </p:spTree>
    <p:extLst>
      <p:ext uri="{BB962C8B-B14F-4D97-AF65-F5344CB8AC3E}">
        <p14:creationId xmlns:p14="http://schemas.microsoft.com/office/powerpoint/2010/main" val="110075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domain for the report is describe in the MIS DED, https://webdata.cccco.edu/ded/sl/sl.htm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in Banner: SOATEST (student testing/placement data) and STVTESC (Banner validation table for test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769D9F8-BF6C-4105-A6C6-899789DA4045}" type="slidenum">
              <a:rPr lang="en-US" smtClean="0"/>
              <a:t>8</a:t>
            </a:fld>
            <a:endParaRPr lang="en-US"/>
          </a:p>
        </p:txBody>
      </p:sp>
    </p:spTree>
    <p:extLst>
      <p:ext uri="{BB962C8B-B14F-4D97-AF65-F5344CB8AC3E}">
        <p14:creationId xmlns:p14="http://schemas.microsoft.com/office/powerpoint/2010/main" val="207387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SL02: </a:t>
            </a:r>
          </a:p>
          <a:p>
            <a:pPr marL="171450" indent="-171450">
              <a:buFontTx/>
              <a:buChar char="-"/>
            </a:pPr>
            <a:r>
              <a:rPr lang="en-US" dirty="0"/>
              <a:t>English placement (‘A’) is based on test code (</a:t>
            </a:r>
            <a:r>
              <a:rPr lang="en-US" dirty="0" err="1"/>
              <a:t>STVTESC_Code</a:t>
            </a:r>
            <a:r>
              <a:rPr lang="en-US" dirty="0"/>
              <a:t>) as identified by the Testing Center supervisor.</a:t>
            </a:r>
          </a:p>
          <a:p>
            <a:pPr marL="171450" indent="-171450">
              <a:buFontTx/>
              <a:buChar char="-"/>
            </a:pPr>
            <a:r>
              <a:rPr lang="en-US" dirty="0"/>
              <a:t>Math placement in B-STEM (‘B’) or SLAM (‘C’) is based on course characteristics (i.e., the highest level course based on the test-score combination), including credit status, transfer status, and pre-college level. </a:t>
            </a:r>
          </a:p>
          <a:p>
            <a:pPr marL="171450" indent="-171450">
              <a:buFontTx/>
              <a:buChar char="-"/>
            </a:pPr>
            <a:r>
              <a:rPr lang="en-US" dirty="0"/>
              <a:t>For De Anza College, math SLAM courses are those below precalculus (Finite Mathematics, Introduction to Contemporary Mathematics, Mathematics for Elementary Education, Statistics); B-STEM, precalculus and above.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At Foothill College, math SLAM courses are those with open enrollment (Intermediate algebra, Quantitative Reasoning, Liberal Arts Math, Elementary School Teacher Math, Statistics, Precalculus + required support); B-STEM, </a:t>
            </a:r>
            <a:r>
              <a:rPr lang="en-US"/>
              <a:t>precalculus with no support </a:t>
            </a:r>
            <a:r>
              <a:rPr lang="en-US" dirty="0"/>
              <a:t>and above.</a:t>
            </a:r>
          </a:p>
          <a:p>
            <a:pPr marL="171450" indent="-171450">
              <a:buFontTx/>
              <a:buChar char="-"/>
            </a:pPr>
            <a:r>
              <a:rPr lang="en-US" dirty="0"/>
              <a:t>ESL placement (‘D’ to ‘I’) is based on the TOP code for the course (i.e., the highest level course based on the test-score combination).</a:t>
            </a:r>
          </a:p>
        </p:txBody>
      </p:sp>
      <p:sp>
        <p:nvSpPr>
          <p:cNvPr id="4" name="Slide Number Placeholder 3"/>
          <p:cNvSpPr>
            <a:spLocks noGrp="1"/>
          </p:cNvSpPr>
          <p:nvPr>
            <p:ph type="sldNum" sz="quarter" idx="5"/>
          </p:nvPr>
        </p:nvSpPr>
        <p:spPr/>
        <p:txBody>
          <a:bodyPr/>
          <a:lstStyle/>
          <a:p>
            <a:fld id="{1769D9F8-BF6C-4105-A6C6-899789DA4045}" type="slidenum">
              <a:rPr lang="en-US" smtClean="0"/>
              <a:t>9</a:t>
            </a:fld>
            <a:endParaRPr lang="en-US"/>
          </a:p>
        </p:txBody>
      </p:sp>
    </p:spTree>
    <p:extLst>
      <p:ext uri="{BB962C8B-B14F-4D97-AF65-F5344CB8AC3E}">
        <p14:creationId xmlns:p14="http://schemas.microsoft.com/office/powerpoint/2010/main" val="138689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ABC9-3D7C-4C7D-A4A5-2C9673132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4257AF-30C2-4226-83CB-E73328AA9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2D00A-FA39-4178-9C9A-DD4B2DBC343B}"/>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5" name="Footer Placeholder 4">
            <a:extLst>
              <a:ext uri="{FF2B5EF4-FFF2-40B4-BE49-F238E27FC236}">
                <a16:creationId xmlns:a16="http://schemas.microsoft.com/office/drawing/2014/main" id="{9A7D6256-0390-49EA-AECE-78280D54B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786C5-E329-404C-837C-91AF9AE09C9D}"/>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49083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94C06-94C4-44A8-B172-D475723F61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AB2578-AB1C-4B0B-9906-121C690B78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EB3DF-F3E0-4112-A539-BFEAA1907054}"/>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5" name="Footer Placeholder 4">
            <a:extLst>
              <a:ext uri="{FF2B5EF4-FFF2-40B4-BE49-F238E27FC236}">
                <a16:creationId xmlns:a16="http://schemas.microsoft.com/office/drawing/2014/main" id="{B94B59BB-A394-4610-B91C-4CBA64D28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2587B-DE06-4CF3-91A2-371EBE5AF7F4}"/>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124365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3E3C8-076E-4678-AF46-FE42AC421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08731-0F14-44EC-8895-1C4B78CF6C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C316A-0DD4-4CC7-ADB8-EAC970ADA7C3}"/>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5" name="Footer Placeholder 4">
            <a:extLst>
              <a:ext uri="{FF2B5EF4-FFF2-40B4-BE49-F238E27FC236}">
                <a16:creationId xmlns:a16="http://schemas.microsoft.com/office/drawing/2014/main" id="{14A38DA4-EF84-4A94-A513-B1E99C001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7F1F-FE43-4513-96F0-785C883A8AE4}"/>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44142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7CEF-A49E-4B4B-BAD8-3F918586E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178F4-51BD-4D45-BB5A-F83E7DA6DF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33AC9-5F67-4737-BD74-56690162CBD6}"/>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5" name="Footer Placeholder 4">
            <a:extLst>
              <a:ext uri="{FF2B5EF4-FFF2-40B4-BE49-F238E27FC236}">
                <a16:creationId xmlns:a16="http://schemas.microsoft.com/office/drawing/2014/main" id="{17B26249-DE73-4A9A-A80D-744A6CBBF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71C09-9AF2-43FC-9BAD-7054470E3A86}"/>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175915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5615-218C-49BB-8E8D-D6B02A1B1D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02F44D-C14C-462A-8A8E-CA7D16ED9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9BDD47-4DEA-4C76-A63C-72EC554D8767}"/>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5" name="Footer Placeholder 4">
            <a:extLst>
              <a:ext uri="{FF2B5EF4-FFF2-40B4-BE49-F238E27FC236}">
                <a16:creationId xmlns:a16="http://schemas.microsoft.com/office/drawing/2014/main" id="{6150F268-EB91-40E2-BBB0-8273E199D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836A1-6CDB-4812-987D-CDFC81312F50}"/>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75577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E849-DC40-46E2-B26E-191AF6152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860E1-044A-4124-B96E-AEAC3ECB43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16487E-158F-4B29-9555-436F487D96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0781F5-D4C8-4DC5-AB2F-FDC0A69F476E}"/>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6" name="Footer Placeholder 5">
            <a:extLst>
              <a:ext uri="{FF2B5EF4-FFF2-40B4-BE49-F238E27FC236}">
                <a16:creationId xmlns:a16="http://schemas.microsoft.com/office/drawing/2014/main" id="{7E359F8C-6015-4DAF-A640-547BF5532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A084D-FC18-4332-A813-F3A5656E6E48}"/>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322426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597-10FF-410A-9F8B-C2A4845558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41342C-A675-40EB-A2E6-E861A6618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074E40-E8D6-4AB6-B043-A30B7B595C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7DE018-5A9B-427D-A474-C6E9AC3CE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BE553D-D91F-41D0-8836-696D6595462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6EEA6A-C310-4569-BA5B-C15ABDA30878}"/>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8" name="Footer Placeholder 7">
            <a:extLst>
              <a:ext uri="{FF2B5EF4-FFF2-40B4-BE49-F238E27FC236}">
                <a16:creationId xmlns:a16="http://schemas.microsoft.com/office/drawing/2014/main" id="{AC9A2FB4-3A45-4B7B-94D1-D672F79C8C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C07F9-B93E-4872-A232-4154A9AED4A8}"/>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235145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44E5-8AB2-4069-8AB8-ED2B85CEAF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41190-E6A9-43DA-9B21-F2120277B343}"/>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4" name="Footer Placeholder 3">
            <a:extLst>
              <a:ext uri="{FF2B5EF4-FFF2-40B4-BE49-F238E27FC236}">
                <a16:creationId xmlns:a16="http://schemas.microsoft.com/office/drawing/2014/main" id="{220B1019-CD05-4D74-983D-67146B78EE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6A67C6-28AF-4A8B-95D0-59B9E069BAE1}"/>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39209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76675-3C4B-4AB1-82DC-4C6B76E343DA}"/>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3" name="Footer Placeholder 2">
            <a:extLst>
              <a:ext uri="{FF2B5EF4-FFF2-40B4-BE49-F238E27FC236}">
                <a16:creationId xmlns:a16="http://schemas.microsoft.com/office/drawing/2014/main" id="{4E302488-4649-451A-8D16-4779308991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EE5B03-299A-4CFA-9895-FCE1F9F84357}"/>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1439621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0CB3-BC69-4249-8F5F-680D14E21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33F30-6871-4D8E-AAEB-75BC6CCCB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96355A-A6ED-4733-A8D5-70289438B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30720-BE16-42D9-A831-7130FC99B371}"/>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6" name="Footer Placeholder 5">
            <a:extLst>
              <a:ext uri="{FF2B5EF4-FFF2-40B4-BE49-F238E27FC236}">
                <a16:creationId xmlns:a16="http://schemas.microsoft.com/office/drawing/2014/main" id="{0C0B7821-2A6C-4703-8E2F-8129260FB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6232F-7DC0-4260-BCBF-EA3DF1F4D1C8}"/>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151986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F19-10DF-4B8B-8C01-DA7BD6710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DEBB20-0C9E-4F42-A0ED-09281FD56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5B3365-7216-432B-9258-3E2E3F4FD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5F0F6C-7810-403C-B888-E90B0CC7BA2E}"/>
              </a:ext>
            </a:extLst>
          </p:cNvPr>
          <p:cNvSpPr>
            <a:spLocks noGrp="1"/>
          </p:cNvSpPr>
          <p:nvPr>
            <p:ph type="dt" sz="half" idx="10"/>
          </p:nvPr>
        </p:nvSpPr>
        <p:spPr/>
        <p:txBody>
          <a:bodyPr/>
          <a:lstStyle/>
          <a:p>
            <a:fld id="{5E57ED76-75DF-4A53-965C-F2F56626AD61}" type="datetimeFigureOut">
              <a:rPr lang="en-US" smtClean="0"/>
              <a:t>12/15/2021</a:t>
            </a:fld>
            <a:endParaRPr lang="en-US"/>
          </a:p>
        </p:txBody>
      </p:sp>
      <p:sp>
        <p:nvSpPr>
          <p:cNvPr id="6" name="Footer Placeholder 5">
            <a:extLst>
              <a:ext uri="{FF2B5EF4-FFF2-40B4-BE49-F238E27FC236}">
                <a16:creationId xmlns:a16="http://schemas.microsoft.com/office/drawing/2014/main" id="{DD1A9769-5F18-4441-8633-853721026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2A71E-54E3-49FC-AA0E-4DC24A8870AA}"/>
              </a:ext>
            </a:extLst>
          </p:cNvPr>
          <p:cNvSpPr>
            <a:spLocks noGrp="1"/>
          </p:cNvSpPr>
          <p:nvPr>
            <p:ph type="sldNum" sz="quarter" idx="12"/>
          </p:nvPr>
        </p:nvSpPr>
        <p:spPr/>
        <p:txBody>
          <a:bodyPr/>
          <a:lstStyle/>
          <a:p>
            <a:fld id="{32C2929C-421B-456F-B23D-D1B3AB7601ED}" type="slidenum">
              <a:rPr lang="en-US" smtClean="0"/>
              <a:t>‹#›</a:t>
            </a:fld>
            <a:endParaRPr lang="en-US"/>
          </a:p>
        </p:txBody>
      </p:sp>
    </p:spTree>
    <p:extLst>
      <p:ext uri="{BB962C8B-B14F-4D97-AF65-F5344CB8AC3E}">
        <p14:creationId xmlns:p14="http://schemas.microsoft.com/office/powerpoint/2010/main" val="209861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898BB-0C4B-4301-8A02-BDBA35D3D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2D4774-B4D0-4B00-B7F9-F402DB2AD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02CD3-90AE-4856-8402-53346F9F2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7ED76-75DF-4A53-965C-F2F56626AD61}" type="datetimeFigureOut">
              <a:rPr lang="en-US" smtClean="0"/>
              <a:t>12/15/2021</a:t>
            </a:fld>
            <a:endParaRPr lang="en-US"/>
          </a:p>
        </p:txBody>
      </p:sp>
      <p:sp>
        <p:nvSpPr>
          <p:cNvPr id="5" name="Footer Placeholder 4">
            <a:extLst>
              <a:ext uri="{FF2B5EF4-FFF2-40B4-BE49-F238E27FC236}">
                <a16:creationId xmlns:a16="http://schemas.microsoft.com/office/drawing/2014/main" id="{0448DFDA-7036-45D2-B010-C84C084A7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D10D49-7AF8-45A2-8D75-C47BCE9AA2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2929C-421B-456F-B23D-D1B3AB7601ED}" type="slidenum">
              <a:rPr lang="en-US" smtClean="0"/>
              <a:t>‹#›</a:t>
            </a:fld>
            <a:endParaRPr lang="en-US"/>
          </a:p>
        </p:txBody>
      </p:sp>
    </p:spTree>
    <p:extLst>
      <p:ext uri="{BB962C8B-B14F-4D97-AF65-F5344CB8AC3E}">
        <p14:creationId xmlns:p14="http://schemas.microsoft.com/office/powerpoint/2010/main" val="2158036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619F-079F-4759-BC79-DA66AD5D4416}"/>
              </a:ext>
            </a:extLst>
          </p:cNvPr>
          <p:cNvSpPr>
            <a:spLocks noGrp="1"/>
          </p:cNvSpPr>
          <p:nvPr>
            <p:ph type="ctrTitle"/>
          </p:nvPr>
        </p:nvSpPr>
        <p:spPr>
          <a:xfrm>
            <a:off x="1298027" y="852901"/>
            <a:ext cx="9595945" cy="2139921"/>
          </a:xfrm>
        </p:spPr>
        <p:txBody>
          <a:bodyPr>
            <a:noAutofit/>
          </a:bodyPr>
          <a:lstStyle/>
          <a:p>
            <a:r>
              <a:rPr lang="en-US" sz="4800" dirty="0">
                <a:latin typeface="Arial Narrow" panose="020B0606020202030204" pitchFamily="34" charset="0"/>
              </a:rPr>
              <a:t>FHDA MIS Reports</a:t>
            </a:r>
            <a:br>
              <a:rPr lang="en-US" sz="5400" dirty="0">
                <a:latin typeface="Arial Narrow" panose="020B0606020202030204" pitchFamily="34" charset="0"/>
              </a:rPr>
            </a:br>
            <a:r>
              <a:rPr lang="en-US" sz="5400" dirty="0">
                <a:latin typeface="Arial Narrow" panose="020B0606020202030204" pitchFamily="34" charset="0"/>
              </a:rPr>
              <a:t>Student Placement (SL),</a:t>
            </a:r>
            <a:br>
              <a:rPr lang="en-US" sz="5400" dirty="0">
                <a:latin typeface="Arial Narrow" panose="020B0606020202030204" pitchFamily="34" charset="0"/>
              </a:rPr>
            </a:br>
            <a:r>
              <a:rPr lang="en-US" sz="4800" dirty="0">
                <a:latin typeface="Arial Narrow" panose="020B0606020202030204" pitchFamily="34" charset="0"/>
              </a:rPr>
              <a:t>Methods and Procedures</a:t>
            </a:r>
          </a:p>
        </p:txBody>
      </p:sp>
      <p:sp>
        <p:nvSpPr>
          <p:cNvPr id="3" name="Subtitle 2">
            <a:extLst>
              <a:ext uri="{FF2B5EF4-FFF2-40B4-BE49-F238E27FC236}">
                <a16:creationId xmlns:a16="http://schemas.microsoft.com/office/drawing/2014/main" id="{4D8D23D5-032D-41AD-8739-D1CC73725668}"/>
              </a:ext>
            </a:extLst>
          </p:cNvPr>
          <p:cNvSpPr>
            <a:spLocks noGrp="1"/>
          </p:cNvSpPr>
          <p:nvPr>
            <p:ph type="subTitle" idx="1"/>
          </p:nvPr>
        </p:nvSpPr>
        <p:spPr>
          <a:xfrm>
            <a:off x="474981" y="5584685"/>
            <a:ext cx="3000704" cy="420414"/>
          </a:xfrm>
        </p:spPr>
        <p:txBody>
          <a:bodyPr>
            <a:noAutofit/>
          </a:bodyPr>
          <a:lstStyle/>
          <a:p>
            <a:pPr algn="l">
              <a:lnSpc>
                <a:spcPct val="100000"/>
              </a:lnSpc>
              <a:spcBef>
                <a:spcPts val="200"/>
              </a:spcBef>
            </a:pPr>
            <a:r>
              <a:rPr lang="en-US" sz="1800" i="1" dirty="0"/>
              <a:t>Lourdes del Rio-Parent, PhD</a:t>
            </a:r>
          </a:p>
          <a:p>
            <a:pPr algn="l">
              <a:lnSpc>
                <a:spcPct val="100000"/>
              </a:lnSpc>
              <a:spcBef>
                <a:spcPts val="200"/>
              </a:spcBef>
            </a:pPr>
            <a:r>
              <a:rPr lang="en-US" sz="1800" i="1" dirty="0"/>
              <a:t>FHDA CCD IRP</a:t>
            </a:r>
          </a:p>
          <a:p>
            <a:pPr algn="l">
              <a:lnSpc>
                <a:spcPct val="100000"/>
              </a:lnSpc>
              <a:spcBef>
                <a:spcPts val="200"/>
              </a:spcBef>
            </a:pPr>
            <a:r>
              <a:rPr lang="en-US" sz="1800" i="1" dirty="0"/>
              <a:t>October 2021</a:t>
            </a:r>
          </a:p>
        </p:txBody>
      </p:sp>
      <p:pic>
        <p:nvPicPr>
          <p:cNvPr id="5" name="Picture 4">
            <a:extLst>
              <a:ext uri="{FF2B5EF4-FFF2-40B4-BE49-F238E27FC236}">
                <a16:creationId xmlns:a16="http://schemas.microsoft.com/office/drawing/2014/main" id="{E0657A7B-E770-4734-A622-95529B4A2E46}"/>
              </a:ext>
            </a:extLst>
          </p:cNvPr>
          <p:cNvPicPr>
            <a:picLocks noChangeAspect="1"/>
          </p:cNvPicPr>
          <p:nvPr/>
        </p:nvPicPr>
        <p:blipFill>
          <a:blip r:embed="rId3"/>
          <a:stretch>
            <a:fillRect/>
          </a:stretch>
        </p:blipFill>
        <p:spPr>
          <a:xfrm>
            <a:off x="4786929" y="3321269"/>
            <a:ext cx="2622864" cy="3144063"/>
          </a:xfrm>
          <a:prstGeom prst="rect">
            <a:avLst/>
          </a:prstGeom>
        </p:spPr>
      </p:pic>
    </p:spTree>
    <p:extLst>
      <p:ext uri="{BB962C8B-B14F-4D97-AF65-F5344CB8AC3E}">
        <p14:creationId xmlns:p14="http://schemas.microsoft.com/office/powerpoint/2010/main" val="353683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8CD0-81C9-4FEA-B332-EA7DCF17D545}"/>
              </a:ext>
            </a:extLst>
          </p:cNvPr>
          <p:cNvSpPr>
            <a:spLocks noGrp="1"/>
          </p:cNvSpPr>
          <p:nvPr>
            <p:ph type="title"/>
          </p:nvPr>
        </p:nvSpPr>
        <p:spPr/>
        <p:txBody>
          <a:bodyPr/>
          <a:lstStyle/>
          <a:p>
            <a:r>
              <a:rPr lang="en-US" b="1" dirty="0"/>
              <a:t>MIS SL Data Elements (cont.)</a:t>
            </a:r>
            <a:endParaRPr lang="en-US" dirty="0"/>
          </a:p>
        </p:txBody>
      </p:sp>
      <p:sp>
        <p:nvSpPr>
          <p:cNvPr id="3" name="Content Placeholder 2">
            <a:extLst>
              <a:ext uri="{FF2B5EF4-FFF2-40B4-BE49-F238E27FC236}">
                <a16:creationId xmlns:a16="http://schemas.microsoft.com/office/drawing/2014/main" id="{FFE98618-6D52-4B0B-ABDB-1A351AF40A3A}"/>
              </a:ext>
            </a:extLst>
          </p:cNvPr>
          <p:cNvSpPr>
            <a:spLocks noGrp="1"/>
          </p:cNvSpPr>
          <p:nvPr>
            <p:ph idx="1"/>
          </p:nvPr>
        </p:nvSpPr>
        <p:spPr/>
        <p:txBody>
          <a:bodyPr/>
          <a:lstStyle/>
          <a:p>
            <a:pPr marL="0" indent="0">
              <a:buNone/>
            </a:pPr>
            <a:r>
              <a:rPr lang="en-US" dirty="0"/>
              <a:t>SL03-PLACEMENT-SOURCE-HIGH-SCHOOL: Whether the placement was based on high school grades and/or GPA and the methodology used to make the placement.</a:t>
            </a:r>
          </a:p>
          <a:p>
            <a:r>
              <a:rPr lang="en-US" dirty="0"/>
              <a:t>A-High school grades/GPA using the Statewide Default Placement Rules</a:t>
            </a:r>
          </a:p>
          <a:p>
            <a:r>
              <a:rPr lang="en-US" dirty="0"/>
              <a:t>B-High school grades/GPA using local placement methodology</a:t>
            </a:r>
          </a:p>
          <a:p>
            <a:r>
              <a:rPr lang="en-US" dirty="0"/>
              <a:t>N-Placement not based on high school grades/GPA</a:t>
            </a:r>
          </a:p>
        </p:txBody>
      </p:sp>
    </p:spTree>
    <p:extLst>
      <p:ext uri="{BB962C8B-B14F-4D97-AF65-F5344CB8AC3E}">
        <p14:creationId xmlns:p14="http://schemas.microsoft.com/office/powerpoint/2010/main" val="259516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4C0B-892E-4558-8986-8174F71BE14F}"/>
              </a:ext>
            </a:extLst>
          </p:cNvPr>
          <p:cNvSpPr>
            <a:spLocks noGrp="1"/>
          </p:cNvSpPr>
          <p:nvPr>
            <p:ph type="title"/>
          </p:nvPr>
        </p:nvSpPr>
        <p:spPr>
          <a:xfrm>
            <a:off x="636815" y="277585"/>
            <a:ext cx="10515600" cy="1325563"/>
          </a:xfrm>
        </p:spPr>
        <p:txBody>
          <a:bodyPr/>
          <a:lstStyle/>
          <a:p>
            <a:r>
              <a:rPr lang="en-US" b="1" dirty="0"/>
              <a:t>MIS SL Data Elements (cont.)</a:t>
            </a:r>
            <a:endParaRPr lang="en-US" dirty="0"/>
          </a:p>
        </p:txBody>
      </p:sp>
      <p:sp>
        <p:nvSpPr>
          <p:cNvPr id="3" name="Content Placeholder 2">
            <a:extLst>
              <a:ext uri="{FF2B5EF4-FFF2-40B4-BE49-F238E27FC236}">
                <a16:creationId xmlns:a16="http://schemas.microsoft.com/office/drawing/2014/main" id="{A13B38CF-AE85-4F96-9994-9C32515F2146}"/>
              </a:ext>
            </a:extLst>
          </p:cNvPr>
          <p:cNvSpPr>
            <a:spLocks noGrp="1"/>
          </p:cNvSpPr>
          <p:nvPr>
            <p:ph idx="1"/>
          </p:nvPr>
        </p:nvSpPr>
        <p:spPr>
          <a:xfrm>
            <a:off x="636815" y="1688420"/>
            <a:ext cx="11332028" cy="4810352"/>
          </a:xfrm>
        </p:spPr>
        <p:txBody>
          <a:bodyPr>
            <a:noAutofit/>
          </a:bodyPr>
          <a:lstStyle/>
          <a:p>
            <a:pPr marL="0" indent="0">
              <a:buNone/>
            </a:pPr>
            <a:r>
              <a:rPr lang="en-US" sz="2400" dirty="0"/>
              <a:t>SL04-PLACEMENT-SOURCE-GUIDED-SELF: Whether the placement was based on guided and/or self-placement and the methodology used to make the placement.</a:t>
            </a:r>
          </a:p>
          <a:p>
            <a:r>
              <a:rPr lang="en-US" sz="2400" dirty="0"/>
              <a:t>A-Guided placement: Locally developed tool or process, potentially in consultation with counselors or other faculty, used to place students into a course.</a:t>
            </a:r>
          </a:p>
          <a:p>
            <a:r>
              <a:rPr lang="en-US" sz="2400" dirty="0"/>
              <a:t>B-Guided self-placement: Locally developed tool or process, potentially in consultation with counselors or other faculty, in which student is given a placement recommendation, but students are ultimately allowed to choose their placement.</a:t>
            </a:r>
          </a:p>
          <a:p>
            <a:r>
              <a:rPr lang="en-US" sz="2400" dirty="0"/>
              <a:t>C-Self-placement: Process by which students may be provided information about courses and other self-assessment but no recommendation is made and student chooses their own placement.</a:t>
            </a:r>
          </a:p>
          <a:p>
            <a:r>
              <a:rPr lang="en-US" sz="2400" dirty="0"/>
              <a:t>N-Placement not based on guided or self-placement</a:t>
            </a:r>
          </a:p>
        </p:txBody>
      </p:sp>
    </p:spTree>
    <p:extLst>
      <p:ext uri="{BB962C8B-B14F-4D97-AF65-F5344CB8AC3E}">
        <p14:creationId xmlns:p14="http://schemas.microsoft.com/office/powerpoint/2010/main" val="337486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329B-2FDE-4EF3-8346-8511F5D6721E}"/>
              </a:ext>
            </a:extLst>
          </p:cNvPr>
          <p:cNvSpPr>
            <a:spLocks noGrp="1"/>
          </p:cNvSpPr>
          <p:nvPr>
            <p:ph type="title"/>
          </p:nvPr>
        </p:nvSpPr>
        <p:spPr/>
        <p:txBody>
          <a:bodyPr/>
          <a:lstStyle/>
          <a:p>
            <a:r>
              <a:rPr lang="en-US" b="1" dirty="0"/>
              <a:t>MIS SL Data Elements (cont.)</a:t>
            </a:r>
            <a:endParaRPr lang="en-US" dirty="0"/>
          </a:p>
        </p:txBody>
      </p:sp>
      <p:sp>
        <p:nvSpPr>
          <p:cNvPr id="3" name="Content Placeholder 2">
            <a:extLst>
              <a:ext uri="{FF2B5EF4-FFF2-40B4-BE49-F238E27FC236}">
                <a16:creationId xmlns:a16="http://schemas.microsoft.com/office/drawing/2014/main" id="{E4FF9AE8-DAE3-4F38-B404-86B8569296A0}"/>
              </a:ext>
            </a:extLst>
          </p:cNvPr>
          <p:cNvSpPr>
            <a:spLocks noGrp="1"/>
          </p:cNvSpPr>
          <p:nvPr>
            <p:ph idx="1"/>
          </p:nvPr>
        </p:nvSpPr>
        <p:spPr/>
        <p:txBody>
          <a:bodyPr/>
          <a:lstStyle/>
          <a:p>
            <a:pPr marL="0" indent="0">
              <a:buNone/>
            </a:pPr>
            <a:r>
              <a:rPr lang="en-US" dirty="0"/>
              <a:t>SL05 PLACEMENT-SOURCE-TEST: Whether the placement was based on a standardized assessment test.</a:t>
            </a:r>
          </a:p>
          <a:p>
            <a:r>
              <a:rPr lang="en-US" dirty="0"/>
              <a:t>A-Standardized assessment test</a:t>
            </a:r>
          </a:p>
          <a:p>
            <a:r>
              <a:rPr lang="en-US" dirty="0"/>
              <a:t>N-Placement not based on standardized assessment test</a:t>
            </a:r>
          </a:p>
        </p:txBody>
      </p:sp>
    </p:spTree>
    <p:extLst>
      <p:ext uri="{BB962C8B-B14F-4D97-AF65-F5344CB8AC3E}">
        <p14:creationId xmlns:p14="http://schemas.microsoft.com/office/powerpoint/2010/main" val="3693924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8675-21A9-4A87-83BF-4222380317B9}"/>
              </a:ext>
            </a:extLst>
          </p:cNvPr>
          <p:cNvSpPr>
            <a:spLocks noGrp="1"/>
          </p:cNvSpPr>
          <p:nvPr>
            <p:ph type="title"/>
          </p:nvPr>
        </p:nvSpPr>
        <p:spPr>
          <a:xfrm>
            <a:off x="838200" y="195942"/>
            <a:ext cx="10515600" cy="1325563"/>
          </a:xfrm>
        </p:spPr>
        <p:txBody>
          <a:bodyPr/>
          <a:lstStyle/>
          <a:p>
            <a:r>
              <a:rPr lang="en-US" b="1" dirty="0"/>
              <a:t>MIS SL Data Elements (cont.)</a:t>
            </a:r>
            <a:endParaRPr lang="en-US" dirty="0"/>
          </a:p>
        </p:txBody>
      </p:sp>
      <p:sp>
        <p:nvSpPr>
          <p:cNvPr id="3" name="Content Placeholder 2">
            <a:extLst>
              <a:ext uri="{FF2B5EF4-FFF2-40B4-BE49-F238E27FC236}">
                <a16:creationId xmlns:a16="http://schemas.microsoft.com/office/drawing/2014/main" id="{CBD91EA8-D546-4D49-A805-1F81161A11CA}"/>
              </a:ext>
            </a:extLst>
          </p:cNvPr>
          <p:cNvSpPr>
            <a:spLocks noGrp="1"/>
          </p:cNvSpPr>
          <p:nvPr>
            <p:ph idx="1"/>
          </p:nvPr>
        </p:nvSpPr>
        <p:spPr>
          <a:xfrm>
            <a:off x="838200" y="1253331"/>
            <a:ext cx="10515600" cy="4351338"/>
          </a:xfrm>
        </p:spPr>
        <p:txBody>
          <a:bodyPr>
            <a:noAutofit/>
          </a:bodyPr>
          <a:lstStyle/>
          <a:p>
            <a:pPr marL="0" indent="0">
              <a:buNone/>
            </a:pPr>
            <a:r>
              <a:rPr lang="en-US" sz="2400" dirty="0"/>
              <a:t>SL06-PLACEMENT-LEVEL: Level of placement relative to the gateway transfer-level course in the discipline.</a:t>
            </a:r>
          </a:p>
          <a:p>
            <a:pPr>
              <a:spcBef>
                <a:spcPts val="500"/>
              </a:spcBef>
            </a:pPr>
            <a:r>
              <a:rPr lang="en-US" sz="2400" dirty="0"/>
              <a:t>T-Transfer-level placement with no support recommended</a:t>
            </a:r>
          </a:p>
          <a:p>
            <a:pPr>
              <a:spcBef>
                <a:spcPts val="500"/>
              </a:spcBef>
            </a:pPr>
            <a:r>
              <a:rPr lang="en-US" sz="2400" dirty="0"/>
              <a:t>R-Transfer-level placement with support recommended</a:t>
            </a:r>
          </a:p>
          <a:p>
            <a:pPr>
              <a:spcBef>
                <a:spcPts val="500"/>
              </a:spcBef>
            </a:pPr>
            <a:r>
              <a:rPr lang="en-US" sz="2400" dirty="0"/>
              <a:t>S-Transfer-level placement with support required</a:t>
            </a:r>
          </a:p>
          <a:p>
            <a:pPr>
              <a:spcBef>
                <a:spcPts val="500"/>
              </a:spcBef>
            </a:pPr>
            <a:r>
              <a:rPr lang="en-US" sz="2400" dirty="0"/>
              <a:t>A-One level below transfer-level placement</a:t>
            </a:r>
          </a:p>
          <a:p>
            <a:pPr>
              <a:spcBef>
                <a:spcPts val="500"/>
              </a:spcBef>
            </a:pPr>
            <a:r>
              <a:rPr lang="en-US" sz="2400" dirty="0"/>
              <a:t>B-Two levels below transfer-level placement</a:t>
            </a:r>
          </a:p>
          <a:p>
            <a:pPr>
              <a:spcBef>
                <a:spcPts val="500"/>
              </a:spcBef>
            </a:pPr>
            <a:r>
              <a:rPr lang="en-US" sz="2400" dirty="0"/>
              <a:t>C-Three levels below transfer-level placement</a:t>
            </a:r>
          </a:p>
          <a:p>
            <a:pPr>
              <a:spcBef>
                <a:spcPts val="500"/>
              </a:spcBef>
            </a:pPr>
            <a:r>
              <a:rPr lang="en-US" sz="2400" dirty="0"/>
              <a:t>D-Four levels below transfer-level placement</a:t>
            </a:r>
          </a:p>
          <a:p>
            <a:pPr>
              <a:spcBef>
                <a:spcPts val="500"/>
              </a:spcBef>
            </a:pPr>
            <a:r>
              <a:rPr lang="en-US" sz="2400" dirty="0"/>
              <a:t>E-Five levels below transfer-level placement</a:t>
            </a:r>
          </a:p>
          <a:p>
            <a:pPr>
              <a:spcBef>
                <a:spcPts val="500"/>
              </a:spcBef>
            </a:pPr>
            <a:r>
              <a:rPr lang="en-US" sz="2400" dirty="0"/>
              <a:t>F-Six levels below transfer-level placement</a:t>
            </a:r>
          </a:p>
          <a:p>
            <a:pPr>
              <a:spcBef>
                <a:spcPts val="500"/>
              </a:spcBef>
            </a:pPr>
            <a:r>
              <a:rPr lang="en-US" sz="2400" dirty="0"/>
              <a:t>G-Seven levels below transfer-level placement</a:t>
            </a:r>
          </a:p>
          <a:p>
            <a:pPr>
              <a:spcBef>
                <a:spcPts val="500"/>
              </a:spcBef>
            </a:pPr>
            <a:r>
              <a:rPr lang="en-US" sz="2400" dirty="0"/>
              <a:t>H-Eight levels below transfer-level placement</a:t>
            </a:r>
          </a:p>
        </p:txBody>
      </p:sp>
    </p:spTree>
    <p:extLst>
      <p:ext uri="{BB962C8B-B14F-4D97-AF65-F5344CB8AC3E}">
        <p14:creationId xmlns:p14="http://schemas.microsoft.com/office/powerpoint/2010/main" val="306491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6DB1-6629-40BE-8F32-7B6A2B2B4B7C}"/>
              </a:ext>
            </a:extLst>
          </p:cNvPr>
          <p:cNvSpPr>
            <a:spLocks noGrp="1"/>
          </p:cNvSpPr>
          <p:nvPr>
            <p:ph type="title"/>
          </p:nvPr>
        </p:nvSpPr>
        <p:spPr/>
        <p:txBody>
          <a:bodyPr/>
          <a:lstStyle/>
          <a:p>
            <a:r>
              <a:rPr lang="en-US" b="1" dirty="0"/>
              <a:t>MIS SL Development Main Steps</a:t>
            </a:r>
          </a:p>
        </p:txBody>
      </p:sp>
      <p:sp>
        <p:nvSpPr>
          <p:cNvPr id="3" name="Content Placeholder 2">
            <a:extLst>
              <a:ext uri="{FF2B5EF4-FFF2-40B4-BE49-F238E27FC236}">
                <a16:creationId xmlns:a16="http://schemas.microsoft.com/office/drawing/2014/main" id="{090ABE5F-F0CD-44F0-A98F-E33307F7A329}"/>
              </a:ext>
            </a:extLst>
          </p:cNvPr>
          <p:cNvSpPr>
            <a:spLocks noGrp="1"/>
          </p:cNvSpPr>
          <p:nvPr>
            <p:ph idx="1"/>
          </p:nvPr>
        </p:nvSpPr>
        <p:spPr/>
        <p:txBody>
          <a:bodyPr/>
          <a:lstStyle/>
          <a:p>
            <a:pPr marL="514350" indent="-514350">
              <a:buFont typeface="+mj-lt"/>
              <a:buAutoNum type="arabicPeriod"/>
            </a:pPr>
            <a:r>
              <a:rPr lang="en-US" dirty="0"/>
              <a:t>Meet with data custodians and area managers to discuss report specifications and related data sources.</a:t>
            </a:r>
          </a:p>
          <a:p>
            <a:pPr marL="514350" indent="-514350">
              <a:buFont typeface="+mj-lt"/>
              <a:buAutoNum type="arabicPeriod"/>
            </a:pPr>
            <a:r>
              <a:rPr lang="en-US" dirty="0"/>
              <a:t>Develop crosswalk tables to process placement data shown in Banner-SOATEST.</a:t>
            </a:r>
          </a:p>
          <a:p>
            <a:pPr marL="514350" indent="-514350">
              <a:buFont typeface="+mj-lt"/>
              <a:buAutoNum type="arabicPeriod"/>
            </a:pPr>
            <a:r>
              <a:rPr lang="en-US" dirty="0"/>
              <a:t>Research placement student records for the reporting academic year and both colleges to identify issues to take into account when SQL scripts to extract/process data for the report.</a:t>
            </a:r>
          </a:p>
          <a:p>
            <a:pPr marL="514350" indent="-514350">
              <a:buFont typeface="+mj-lt"/>
              <a:buAutoNum type="arabicPeriod"/>
            </a:pPr>
            <a:r>
              <a:rPr lang="en-US" dirty="0"/>
              <a:t>Develop and test SAS scripts to submit the report.</a:t>
            </a:r>
          </a:p>
          <a:p>
            <a:pPr marL="514350" indent="-514350">
              <a:buFont typeface="+mj-lt"/>
              <a:buAutoNum type="arabicPeriod"/>
            </a:pPr>
            <a:endParaRPr lang="en-US" dirty="0"/>
          </a:p>
        </p:txBody>
      </p:sp>
    </p:spTree>
    <p:extLst>
      <p:ext uri="{BB962C8B-B14F-4D97-AF65-F5344CB8AC3E}">
        <p14:creationId xmlns:p14="http://schemas.microsoft.com/office/powerpoint/2010/main" val="294572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6DB1-6629-40BE-8F32-7B6A2B2B4B7C}"/>
              </a:ext>
            </a:extLst>
          </p:cNvPr>
          <p:cNvSpPr>
            <a:spLocks noGrp="1"/>
          </p:cNvSpPr>
          <p:nvPr>
            <p:ph type="title"/>
          </p:nvPr>
        </p:nvSpPr>
        <p:spPr/>
        <p:txBody>
          <a:bodyPr/>
          <a:lstStyle/>
          <a:p>
            <a:r>
              <a:rPr lang="en-US" b="1" dirty="0"/>
              <a:t>MIS SL Development Main Steps</a:t>
            </a:r>
          </a:p>
        </p:txBody>
      </p:sp>
      <p:sp>
        <p:nvSpPr>
          <p:cNvPr id="3" name="Content Placeholder 2">
            <a:extLst>
              <a:ext uri="{FF2B5EF4-FFF2-40B4-BE49-F238E27FC236}">
                <a16:creationId xmlns:a16="http://schemas.microsoft.com/office/drawing/2014/main" id="{090ABE5F-F0CD-44F0-A98F-E33307F7A329}"/>
              </a:ext>
            </a:extLst>
          </p:cNvPr>
          <p:cNvSpPr>
            <a:spLocks noGrp="1"/>
          </p:cNvSpPr>
          <p:nvPr>
            <p:ph idx="1"/>
          </p:nvPr>
        </p:nvSpPr>
        <p:spPr/>
        <p:txBody>
          <a:bodyPr/>
          <a:lstStyle/>
          <a:p>
            <a:pPr marL="514350" indent="-514350">
              <a:buFont typeface="+mj-lt"/>
              <a:buAutoNum type="arabicPeriod"/>
            </a:pPr>
            <a:r>
              <a:rPr lang="en-US" dirty="0"/>
              <a:t>Meet with data custodians and area managers to discuss report specifications and related data sources.</a:t>
            </a:r>
          </a:p>
          <a:p>
            <a:pPr marL="514350" indent="-514350">
              <a:buFont typeface="+mj-lt"/>
              <a:buAutoNum type="arabicPeriod"/>
            </a:pPr>
            <a:r>
              <a:rPr lang="en-US" dirty="0"/>
              <a:t>Develop crosswalk tables to process placement data shown in Banner-SOATEST.</a:t>
            </a:r>
          </a:p>
          <a:p>
            <a:pPr marL="514350" indent="-514350">
              <a:buFont typeface="+mj-lt"/>
              <a:buAutoNum type="arabicPeriod"/>
            </a:pPr>
            <a:r>
              <a:rPr lang="en-US" dirty="0"/>
              <a:t>Research placement student records for the reporting academic year and both colleges to identify issues to take into account when developing SQL scripts to extract/process data for the report.</a:t>
            </a:r>
          </a:p>
          <a:p>
            <a:pPr marL="514350" indent="-514350">
              <a:buFont typeface="+mj-lt"/>
              <a:buAutoNum type="arabicPeriod"/>
            </a:pPr>
            <a:r>
              <a:rPr lang="en-US" dirty="0"/>
              <a:t>Develop and test SAS scripts to submit the report.</a:t>
            </a:r>
          </a:p>
          <a:p>
            <a:pPr marL="514350" indent="-514350">
              <a:buFont typeface="+mj-lt"/>
              <a:buAutoNum type="arabicPeriod"/>
            </a:pPr>
            <a:endParaRPr lang="en-US" dirty="0"/>
          </a:p>
        </p:txBody>
      </p:sp>
    </p:spTree>
    <p:extLst>
      <p:ext uri="{BB962C8B-B14F-4D97-AF65-F5344CB8AC3E}">
        <p14:creationId xmlns:p14="http://schemas.microsoft.com/office/powerpoint/2010/main" val="3433404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7210-6E79-4801-BEFB-B0C4782B2FA1}"/>
              </a:ext>
            </a:extLst>
          </p:cNvPr>
          <p:cNvSpPr>
            <a:spLocks noGrp="1"/>
          </p:cNvSpPr>
          <p:nvPr>
            <p:ph type="title"/>
          </p:nvPr>
        </p:nvSpPr>
        <p:spPr/>
        <p:txBody>
          <a:bodyPr/>
          <a:lstStyle/>
          <a:p>
            <a:r>
              <a:rPr lang="en-US" b="1" dirty="0"/>
              <a:t>Crosswalks Tables: MIS_SL_STVTESC </a:t>
            </a:r>
          </a:p>
        </p:txBody>
      </p:sp>
      <p:sp>
        <p:nvSpPr>
          <p:cNvPr id="3" name="Content Placeholder 2">
            <a:extLst>
              <a:ext uri="{FF2B5EF4-FFF2-40B4-BE49-F238E27FC236}">
                <a16:creationId xmlns:a16="http://schemas.microsoft.com/office/drawing/2014/main" id="{BF1D0A51-40B2-490A-AD76-806DF8C1C536}"/>
              </a:ext>
            </a:extLst>
          </p:cNvPr>
          <p:cNvSpPr>
            <a:spLocks noGrp="1"/>
          </p:cNvSpPr>
          <p:nvPr>
            <p:ph idx="1"/>
          </p:nvPr>
        </p:nvSpPr>
        <p:spPr/>
        <p:txBody>
          <a:bodyPr>
            <a:normAutofit/>
          </a:bodyPr>
          <a:lstStyle/>
          <a:p>
            <a:pPr marL="0" indent="0">
              <a:buNone/>
            </a:pPr>
            <a:r>
              <a:rPr lang="en-US" dirty="0"/>
              <a:t>MIS_SL_STVTESC is the parent table and includes the following:</a:t>
            </a:r>
          </a:p>
          <a:p>
            <a:pPr lvl="1"/>
            <a:r>
              <a:rPr lang="en-US" dirty="0"/>
              <a:t>  COLLEGE: De Anza or Foothill</a:t>
            </a:r>
          </a:p>
          <a:p>
            <a:pPr lvl="1"/>
            <a:r>
              <a:rPr lang="en-US" dirty="0"/>
              <a:t>  ACADEMIC_YEAR: Reporting academic year</a:t>
            </a:r>
          </a:p>
          <a:p>
            <a:pPr lvl="1"/>
            <a:r>
              <a:rPr lang="en-US" dirty="0"/>
              <a:t>  SUBJECT: English, ESL, Math, or Other</a:t>
            </a:r>
          </a:p>
          <a:p>
            <a:pPr lvl="1"/>
            <a:r>
              <a:rPr lang="en-US" dirty="0"/>
              <a:t>  STVTESC_CODE: Banner test code</a:t>
            </a:r>
          </a:p>
          <a:p>
            <a:pPr lvl="1"/>
            <a:r>
              <a:rPr lang="en-US" dirty="0"/>
              <a:t>  STVTESC_DESC: Banner test code description/label</a:t>
            </a:r>
          </a:p>
          <a:p>
            <a:pPr lvl="1"/>
            <a:r>
              <a:rPr lang="en-US" dirty="0"/>
              <a:t>  SL02_PLAC_TYPE: Identifies English placement codes only</a:t>
            </a:r>
          </a:p>
          <a:p>
            <a:pPr lvl="1"/>
            <a:r>
              <a:rPr lang="en-US" dirty="0"/>
              <a:t>  SL03_PLAC_SRC_HIGH_SCH: Crosswalk of STVTESC and MIS SL03 codes</a:t>
            </a:r>
          </a:p>
          <a:p>
            <a:pPr lvl="1"/>
            <a:r>
              <a:rPr lang="en-US" dirty="0"/>
              <a:t>  SL04_PLAC_SRC_GUI_SELF: Crosswalk of STVTESC and MIS SL04 codes</a:t>
            </a:r>
          </a:p>
          <a:p>
            <a:pPr lvl="1"/>
            <a:r>
              <a:rPr lang="en-US" dirty="0"/>
              <a:t>  SL05_PLAC_SRC_TEST: Crosswalk of STVTESC and MIS SL04 codes</a:t>
            </a:r>
          </a:p>
        </p:txBody>
      </p:sp>
    </p:spTree>
    <p:extLst>
      <p:ext uri="{BB962C8B-B14F-4D97-AF65-F5344CB8AC3E}">
        <p14:creationId xmlns:p14="http://schemas.microsoft.com/office/powerpoint/2010/main" val="218040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7210-6E79-4801-BEFB-B0C4782B2FA1}"/>
              </a:ext>
            </a:extLst>
          </p:cNvPr>
          <p:cNvSpPr>
            <a:spLocks noGrp="1"/>
          </p:cNvSpPr>
          <p:nvPr>
            <p:ph type="title"/>
          </p:nvPr>
        </p:nvSpPr>
        <p:spPr/>
        <p:txBody>
          <a:bodyPr/>
          <a:lstStyle/>
          <a:p>
            <a:r>
              <a:rPr lang="en-US" b="1" dirty="0"/>
              <a:t>Crosswalks Tables: MIS_SL_TESC_SCORE</a:t>
            </a:r>
          </a:p>
        </p:txBody>
      </p:sp>
      <p:sp>
        <p:nvSpPr>
          <p:cNvPr id="3" name="Content Placeholder 2">
            <a:extLst>
              <a:ext uri="{FF2B5EF4-FFF2-40B4-BE49-F238E27FC236}">
                <a16:creationId xmlns:a16="http://schemas.microsoft.com/office/drawing/2014/main" id="{BF1D0A51-40B2-490A-AD76-806DF8C1C536}"/>
              </a:ext>
            </a:extLst>
          </p:cNvPr>
          <p:cNvSpPr>
            <a:spLocks noGrp="1"/>
          </p:cNvSpPr>
          <p:nvPr>
            <p:ph idx="1"/>
          </p:nvPr>
        </p:nvSpPr>
        <p:spPr/>
        <p:txBody>
          <a:bodyPr>
            <a:normAutofit fontScale="77500" lnSpcReduction="20000"/>
          </a:bodyPr>
          <a:lstStyle/>
          <a:p>
            <a:pPr marL="0" indent="0">
              <a:buNone/>
            </a:pPr>
            <a:r>
              <a:rPr lang="en-US" dirty="0"/>
              <a:t>MIS_SL_TESC_SCORE is the child table and includes the following:</a:t>
            </a:r>
          </a:p>
          <a:p>
            <a:r>
              <a:rPr lang="en-US" dirty="0"/>
              <a:t>COLLEGE: De Anza or Foothill</a:t>
            </a:r>
          </a:p>
          <a:p>
            <a:r>
              <a:rPr lang="en-US" dirty="0"/>
              <a:t>ACADEMIC_YEAR: Reporting academic year</a:t>
            </a:r>
          </a:p>
          <a:p>
            <a:r>
              <a:rPr lang="en-US" dirty="0"/>
              <a:t>SUBJECT: English, ESL, Math, or Other</a:t>
            </a:r>
          </a:p>
          <a:p>
            <a:r>
              <a:rPr lang="en-US" dirty="0"/>
              <a:t>STVTESC_CODE: Banner test code</a:t>
            </a:r>
          </a:p>
          <a:p>
            <a:r>
              <a:rPr lang="en-US" dirty="0"/>
              <a:t>STVTESC_DESC: Banner test code description/label</a:t>
            </a:r>
          </a:p>
          <a:p>
            <a:r>
              <a:rPr lang="en-US" dirty="0"/>
              <a:t>TEST_SCORE: Banner test score</a:t>
            </a:r>
          </a:p>
          <a:p>
            <a:r>
              <a:rPr lang="en-US" dirty="0"/>
              <a:t>COURSE_SUBJ: Banner subject code for main course</a:t>
            </a:r>
          </a:p>
          <a:p>
            <a:r>
              <a:rPr lang="en-US" dirty="0"/>
              <a:t>COURSE_NUMB: Banner number code for main course</a:t>
            </a:r>
          </a:p>
          <a:p>
            <a:r>
              <a:rPr lang="en-US" dirty="0"/>
              <a:t>COURSE_TITLE: Banner title for main course</a:t>
            </a:r>
          </a:p>
          <a:p>
            <a:r>
              <a:rPr lang="en-US" dirty="0"/>
              <a:t>SUPPORT_RECOMM: Identifies if the placement, based on test score, requires or recommends co-enrollment in support course.</a:t>
            </a:r>
          </a:p>
        </p:txBody>
      </p:sp>
    </p:spTree>
    <p:extLst>
      <p:ext uri="{BB962C8B-B14F-4D97-AF65-F5344CB8AC3E}">
        <p14:creationId xmlns:p14="http://schemas.microsoft.com/office/powerpoint/2010/main" val="249631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7210-6E79-4801-BEFB-B0C4782B2FA1}"/>
              </a:ext>
            </a:extLst>
          </p:cNvPr>
          <p:cNvSpPr>
            <a:spLocks noGrp="1"/>
          </p:cNvSpPr>
          <p:nvPr>
            <p:ph type="title"/>
          </p:nvPr>
        </p:nvSpPr>
        <p:spPr>
          <a:xfrm>
            <a:off x="838200" y="365125"/>
            <a:ext cx="10611678" cy="1325563"/>
          </a:xfrm>
        </p:spPr>
        <p:txBody>
          <a:bodyPr/>
          <a:lstStyle/>
          <a:p>
            <a:r>
              <a:rPr lang="en-US" b="1" dirty="0"/>
              <a:t>Crosswalks Tables: MIS_SL_TESC_SCORE (cont.)</a:t>
            </a:r>
          </a:p>
        </p:txBody>
      </p:sp>
      <p:sp>
        <p:nvSpPr>
          <p:cNvPr id="3" name="Content Placeholder 2">
            <a:extLst>
              <a:ext uri="{FF2B5EF4-FFF2-40B4-BE49-F238E27FC236}">
                <a16:creationId xmlns:a16="http://schemas.microsoft.com/office/drawing/2014/main" id="{BF1D0A51-40B2-490A-AD76-806DF8C1C536}"/>
              </a:ext>
            </a:extLst>
          </p:cNvPr>
          <p:cNvSpPr>
            <a:spLocks noGrp="1"/>
          </p:cNvSpPr>
          <p:nvPr>
            <p:ph idx="1"/>
          </p:nvPr>
        </p:nvSpPr>
        <p:spPr/>
        <p:txBody>
          <a:bodyPr>
            <a:normAutofit fontScale="85000" lnSpcReduction="20000"/>
          </a:bodyPr>
          <a:lstStyle/>
          <a:p>
            <a:r>
              <a:rPr lang="en-US" dirty="0"/>
              <a:t>CB21_CRSE_PRIOR_TO_COLL: CB21 for main course</a:t>
            </a:r>
          </a:p>
          <a:p>
            <a:r>
              <a:rPr lang="en-US" dirty="0"/>
              <a:t>CB03_CRSE_TOP_CODE: CB03 for main course</a:t>
            </a:r>
          </a:p>
          <a:p>
            <a:r>
              <a:rPr lang="en-US" dirty="0"/>
              <a:t>CB05_CRSE_TRANF_ST: CB05 for main course</a:t>
            </a:r>
          </a:p>
          <a:p>
            <a:r>
              <a:rPr lang="en-US" dirty="0"/>
              <a:t>CB04_CREDIT_ST: CB04 for main course</a:t>
            </a:r>
          </a:p>
          <a:p>
            <a:r>
              <a:rPr lang="en-US" dirty="0"/>
              <a:t>COURSE_MATH_STEM: Identifies math B-STEM course (pre-calculus or higher)</a:t>
            </a:r>
          </a:p>
          <a:p>
            <a:pPr>
              <a:spcAft>
                <a:spcPts val="500"/>
              </a:spcAft>
            </a:pPr>
            <a:r>
              <a:rPr lang="en-US" dirty="0"/>
              <a:t>SL02_TYPE_SCORE: SL02 from parent table for English; for Math, SL02 based on</a:t>
            </a:r>
          </a:p>
          <a:p>
            <a:pPr marL="0" indent="0">
              <a:spcAft>
                <a:spcPts val="500"/>
              </a:spcAft>
              <a:buNone/>
            </a:pPr>
            <a:r>
              <a:rPr lang="en-US" dirty="0"/>
              <a:t> 	“COURSE_MATH_STEM”; for ESL, SL02 based on course TOP code</a:t>
            </a:r>
          </a:p>
          <a:p>
            <a:r>
              <a:rPr lang="en-US" dirty="0"/>
              <a:t>SL03_HIGH_SCH_SCORE: SL03 from parent table</a:t>
            </a:r>
          </a:p>
          <a:p>
            <a:r>
              <a:rPr lang="en-US" dirty="0"/>
              <a:t>SL04_GUI_SELF_SCORE: SL03 from parent table</a:t>
            </a:r>
          </a:p>
          <a:p>
            <a:r>
              <a:rPr lang="en-US" dirty="0"/>
              <a:t>SL05_TEST_SCORE: SL05 from parent table</a:t>
            </a:r>
          </a:p>
          <a:p>
            <a:r>
              <a:rPr lang="en-US" dirty="0"/>
              <a:t>SL06_PLAC_LEV_SCORE: SL06 based on CB data and “SUPPORT_RECOMM”</a:t>
            </a:r>
          </a:p>
        </p:txBody>
      </p:sp>
    </p:spTree>
    <p:extLst>
      <p:ext uri="{BB962C8B-B14F-4D97-AF65-F5344CB8AC3E}">
        <p14:creationId xmlns:p14="http://schemas.microsoft.com/office/powerpoint/2010/main" val="111625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170ED-288E-41C4-AC8D-B62789F25614}"/>
              </a:ext>
            </a:extLst>
          </p:cNvPr>
          <p:cNvSpPr>
            <a:spLocks noGrp="1"/>
          </p:cNvSpPr>
          <p:nvPr>
            <p:ph type="title"/>
          </p:nvPr>
        </p:nvSpPr>
        <p:spPr/>
        <p:txBody>
          <a:bodyPr/>
          <a:lstStyle/>
          <a:p>
            <a:r>
              <a:rPr lang="en-US" b="1" dirty="0"/>
              <a:t>MIS_SL_TESC_SCORE: SL02 &amp; SL06 Coding</a:t>
            </a:r>
          </a:p>
        </p:txBody>
      </p:sp>
      <p:sp>
        <p:nvSpPr>
          <p:cNvPr id="3" name="Content Placeholder 2">
            <a:extLst>
              <a:ext uri="{FF2B5EF4-FFF2-40B4-BE49-F238E27FC236}">
                <a16:creationId xmlns:a16="http://schemas.microsoft.com/office/drawing/2014/main" id="{F638808A-BCE5-47A3-84DC-D6567099F2C6}"/>
              </a:ext>
            </a:extLst>
          </p:cNvPr>
          <p:cNvSpPr>
            <a:spLocks noGrp="1"/>
          </p:cNvSpPr>
          <p:nvPr>
            <p:ph idx="1"/>
          </p:nvPr>
        </p:nvSpPr>
        <p:spPr/>
        <p:txBody>
          <a:bodyPr/>
          <a:lstStyle/>
          <a:p>
            <a:r>
              <a:rPr lang="en-US" dirty="0"/>
              <a:t>Main purpose of </a:t>
            </a:r>
            <a:r>
              <a:rPr lang="en-US" i="1" dirty="0"/>
              <a:t>MIS_SL_TESC_SCORE </a:t>
            </a:r>
            <a:r>
              <a:rPr lang="en-US" dirty="0"/>
              <a:t>table is identify values for SL02, placement type, for math and English and SL06, placement level.</a:t>
            </a:r>
          </a:p>
          <a:p>
            <a:pPr lvl="1"/>
            <a:r>
              <a:rPr lang="en-US" dirty="0"/>
              <a:t>SL02 for math: When the math test-score combination allows the student to register in pre-calculus with no required support, or above, then placement is classified as B-STEM. Test-score combinations that do not allow registration in a pre-calculus course without support are classified as SLAM.</a:t>
            </a:r>
          </a:p>
          <a:p>
            <a:pPr lvl="1"/>
            <a:r>
              <a:rPr lang="en-US" dirty="0"/>
              <a:t>SL02 for ESL: Based on the TOP code for the course linked to the test-score combination (code for ESL integrated, writing, speaking, or listening) .</a:t>
            </a:r>
          </a:p>
          <a:p>
            <a:pPr lvl="1"/>
            <a:r>
              <a:rPr lang="en-US" dirty="0"/>
              <a:t>SL06: Primarily based on the CB05 &amp; CB21 for course linked to the test-score combination and whether support is required or recommended. </a:t>
            </a:r>
          </a:p>
        </p:txBody>
      </p:sp>
    </p:spTree>
    <p:extLst>
      <p:ext uri="{BB962C8B-B14F-4D97-AF65-F5344CB8AC3E}">
        <p14:creationId xmlns:p14="http://schemas.microsoft.com/office/powerpoint/2010/main" val="2527521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051D-D383-4BDB-904A-5378E17282D7}"/>
              </a:ext>
            </a:extLst>
          </p:cNvPr>
          <p:cNvSpPr>
            <a:spLocks noGrp="1"/>
          </p:cNvSpPr>
          <p:nvPr>
            <p:ph type="title"/>
          </p:nvPr>
        </p:nvSpPr>
        <p:spPr/>
        <p:txBody>
          <a:bodyPr/>
          <a:lstStyle/>
          <a:p>
            <a:r>
              <a:rPr lang="en-US" b="1" dirty="0"/>
              <a:t>Presentation Objectives</a:t>
            </a:r>
          </a:p>
        </p:txBody>
      </p:sp>
      <p:sp>
        <p:nvSpPr>
          <p:cNvPr id="3" name="Content Placeholder 2">
            <a:extLst>
              <a:ext uri="{FF2B5EF4-FFF2-40B4-BE49-F238E27FC236}">
                <a16:creationId xmlns:a16="http://schemas.microsoft.com/office/drawing/2014/main" id="{419F22A0-9432-4E84-B3FC-DF1163BCC92C}"/>
              </a:ext>
            </a:extLst>
          </p:cNvPr>
          <p:cNvSpPr>
            <a:spLocks noGrp="1"/>
          </p:cNvSpPr>
          <p:nvPr>
            <p:ph idx="1"/>
          </p:nvPr>
        </p:nvSpPr>
        <p:spPr>
          <a:xfrm>
            <a:off x="838200" y="1587630"/>
            <a:ext cx="10755086" cy="4351338"/>
          </a:xfrm>
        </p:spPr>
        <p:txBody>
          <a:bodyPr>
            <a:normAutofit lnSpcReduction="10000"/>
          </a:bodyPr>
          <a:lstStyle/>
          <a:p>
            <a:pPr marL="0" indent="0">
              <a:buNone/>
            </a:pPr>
            <a:r>
              <a:rPr lang="en-US" dirty="0"/>
              <a:t>At the end of this presentation, the audience will be able to describe:</a:t>
            </a:r>
          </a:p>
          <a:p>
            <a:pPr marL="514350" indent="-514350">
              <a:buFont typeface="+mj-lt"/>
              <a:buAutoNum type="arabicPeriod"/>
            </a:pPr>
            <a:r>
              <a:rPr lang="en-US" dirty="0"/>
              <a:t>Differences between the </a:t>
            </a:r>
            <a:r>
              <a:rPr lang="en-US" i="1" dirty="0"/>
              <a:t>Traditional</a:t>
            </a:r>
            <a:r>
              <a:rPr lang="en-US" dirty="0"/>
              <a:t> and </a:t>
            </a:r>
            <a:r>
              <a:rPr lang="en-US" i="1" dirty="0"/>
              <a:t>Pathway</a:t>
            </a:r>
            <a:r>
              <a:rPr lang="en-US" dirty="0"/>
              <a:t> placement models and their implications for reporting and analyzing data submitted in the </a:t>
            </a:r>
            <a:r>
              <a:rPr lang="en-US" i="1" dirty="0"/>
              <a:t>MS SL </a:t>
            </a:r>
            <a:r>
              <a:rPr lang="en-US" dirty="0"/>
              <a:t>(</a:t>
            </a:r>
            <a:r>
              <a:rPr lang="en-US" i="1" dirty="0"/>
              <a:t>Student Placement</a:t>
            </a:r>
            <a:r>
              <a:rPr lang="en-US" dirty="0"/>
              <a:t>) report.</a:t>
            </a:r>
          </a:p>
          <a:p>
            <a:pPr marL="514350" indent="-514350">
              <a:buFont typeface="+mj-lt"/>
              <a:buAutoNum type="arabicPeriod"/>
            </a:pPr>
            <a:r>
              <a:rPr lang="en-US" dirty="0"/>
              <a:t>Methods used to validate data for reporting, including the use of:</a:t>
            </a:r>
          </a:p>
          <a:p>
            <a:pPr lvl="1"/>
            <a:r>
              <a:rPr lang="en-US" sz="2800" dirty="0"/>
              <a:t>Crosswalk tables (parent and child tables) SOATEST and MIS SL data values</a:t>
            </a:r>
          </a:p>
          <a:p>
            <a:pPr lvl="1"/>
            <a:r>
              <a:rPr lang="en-US" sz="2800" dirty="0"/>
              <a:t>Placement course characteristics (credit status, transfer, pre-college level, TOP code) to identify SL02 Placement Type and SL06 Placement Level</a:t>
            </a:r>
          </a:p>
          <a:p>
            <a:pPr lvl="1"/>
            <a:r>
              <a:rPr lang="en-US" sz="2800" dirty="0"/>
              <a:t>Procedures to reduce meaningless or unnecessary data</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8577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901F-5174-4998-9B37-F945E28EA4F4}"/>
              </a:ext>
            </a:extLst>
          </p:cNvPr>
          <p:cNvSpPr>
            <a:spLocks noGrp="1"/>
          </p:cNvSpPr>
          <p:nvPr>
            <p:ph type="title"/>
          </p:nvPr>
        </p:nvSpPr>
        <p:spPr/>
        <p:txBody>
          <a:bodyPr/>
          <a:lstStyle/>
          <a:p>
            <a:r>
              <a:rPr lang="en-US" b="1" dirty="0"/>
              <a:t>Rationale for the Use of Crosswalk Tables</a:t>
            </a:r>
          </a:p>
        </p:txBody>
      </p:sp>
      <p:sp>
        <p:nvSpPr>
          <p:cNvPr id="3" name="Content Placeholder 2">
            <a:extLst>
              <a:ext uri="{FF2B5EF4-FFF2-40B4-BE49-F238E27FC236}">
                <a16:creationId xmlns:a16="http://schemas.microsoft.com/office/drawing/2014/main" id="{0B6AE348-D3EA-4101-BF0D-89F3CCAC7C11}"/>
              </a:ext>
            </a:extLst>
          </p:cNvPr>
          <p:cNvSpPr>
            <a:spLocks noGrp="1"/>
          </p:cNvSpPr>
          <p:nvPr>
            <p:ph idx="1"/>
          </p:nvPr>
        </p:nvSpPr>
        <p:spPr/>
        <p:txBody>
          <a:bodyPr/>
          <a:lstStyle/>
          <a:p>
            <a:pPr marL="0" indent="0">
              <a:buNone/>
            </a:pPr>
            <a:r>
              <a:rPr lang="en-US" dirty="0"/>
              <a:t>Facilitates establishing, reviewing, and updating relationships between data fields</a:t>
            </a:r>
          </a:p>
          <a:p>
            <a:pPr lvl="1"/>
            <a:r>
              <a:rPr lang="en-US" dirty="0"/>
              <a:t>Cascade data across tables</a:t>
            </a:r>
          </a:p>
          <a:p>
            <a:pPr lvl="2"/>
            <a:r>
              <a:rPr lang="en-US" dirty="0"/>
              <a:t> Information on the parent table (test code-MIS SL code) can be passed on to the child table.</a:t>
            </a:r>
          </a:p>
          <a:p>
            <a:pPr lvl="1"/>
            <a:r>
              <a:rPr lang="en-US" dirty="0"/>
              <a:t> Expand information when linked to other tables</a:t>
            </a:r>
          </a:p>
          <a:p>
            <a:pPr lvl="2"/>
            <a:r>
              <a:rPr lang="en-US" dirty="0"/>
              <a:t>Descriptors or labels from lookup tables can be added to facilitate review</a:t>
            </a:r>
          </a:p>
          <a:p>
            <a:pPr lvl="1"/>
            <a:r>
              <a:rPr lang="en-US" dirty="0"/>
              <a:t>Export to documents (e.g., Excel, CSV) for review by data custodians</a:t>
            </a:r>
          </a:p>
          <a:p>
            <a:pPr lvl="1"/>
            <a:r>
              <a:rPr lang="en-US" dirty="0"/>
              <a:t>Simplifies coding for updates</a:t>
            </a:r>
          </a:p>
          <a:p>
            <a:pPr lvl="1"/>
            <a:r>
              <a:rPr lang="en-US" dirty="0"/>
              <a:t>Supports data cleanup for it can be used to identify test codes and test-scores combinations to be included or excluded from the final data set.</a:t>
            </a:r>
          </a:p>
          <a:p>
            <a:pPr lvl="1"/>
            <a:endParaRPr lang="en-US" dirty="0"/>
          </a:p>
          <a:p>
            <a:pPr lvl="2"/>
            <a:endParaRPr lang="en-US" dirty="0"/>
          </a:p>
        </p:txBody>
      </p:sp>
    </p:spTree>
    <p:extLst>
      <p:ext uri="{BB962C8B-B14F-4D97-AF65-F5344CB8AC3E}">
        <p14:creationId xmlns:p14="http://schemas.microsoft.com/office/powerpoint/2010/main" val="302764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B7210-6E79-4801-BEFB-B0C4782B2FA1}"/>
              </a:ext>
            </a:extLst>
          </p:cNvPr>
          <p:cNvSpPr>
            <a:spLocks noGrp="1"/>
          </p:cNvSpPr>
          <p:nvPr>
            <p:ph type="title"/>
          </p:nvPr>
        </p:nvSpPr>
        <p:spPr>
          <a:xfrm>
            <a:off x="626165" y="365125"/>
            <a:ext cx="10863469" cy="1325563"/>
          </a:xfrm>
        </p:spPr>
        <p:txBody>
          <a:bodyPr/>
          <a:lstStyle/>
          <a:p>
            <a:r>
              <a:rPr lang="en-US" b="1" dirty="0"/>
              <a:t>Rationale for the Use of Crosswalk Tables (cont.) </a:t>
            </a:r>
          </a:p>
        </p:txBody>
      </p:sp>
      <p:pic>
        <p:nvPicPr>
          <p:cNvPr id="11" name="Content Placeholder 10">
            <a:extLst>
              <a:ext uri="{FF2B5EF4-FFF2-40B4-BE49-F238E27FC236}">
                <a16:creationId xmlns:a16="http://schemas.microsoft.com/office/drawing/2014/main" id="{E764F88D-0DE5-45DA-984B-6F887036C195}"/>
              </a:ext>
            </a:extLst>
          </p:cNvPr>
          <p:cNvPicPr>
            <a:picLocks noGrp="1" noChangeAspect="1"/>
          </p:cNvPicPr>
          <p:nvPr>
            <p:ph idx="1"/>
          </p:nvPr>
        </p:nvPicPr>
        <p:blipFill>
          <a:blip r:embed="rId3"/>
          <a:stretch>
            <a:fillRect/>
          </a:stretch>
        </p:blipFill>
        <p:spPr>
          <a:xfrm>
            <a:off x="735107" y="1878496"/>
            <a:ext cx="10491877" cy="4154556"/>
          </a:xfrm>
          <a:prstGeom prst="rect">
            <a:avLst/>
          </a:prstGeom>
        </p:spPr>
      </p:pic>
    </p:spTree>
    <p:extLst>
      <p:ext uri="{BB962C8B-B14F-4D97-AF65-F5344CB8AC3E}">
        <p14:creationId xmlns:p14="http://schemas.microsoft.com/office/powerpoint/2010/main" val="548569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99ED-D7D2-49FF-BB71-AF44993C49E4}"/>
              </a:ext>
            </a:extLst>
          </p:cNvPr>
          <p:cNvSpPr>
            <a:spLocks noGrp="1"/>
          </p:cNvSpPr>
          <p:nvPr>
            <p:ph type="title"/>
          </p:nvPr>
        </p:nvSpPr>
        <p:spPr/>
        <p:txBody>
          <a:bodyPr/>
          <a:lstStyle/>
          <a:p>
            <a:r>
              <a:rPr lang="en-US" b="1" dirty="0"/>
              <a:t>Research Placement Data</a:t>
            </a:r>
          </a:p>
        </p:txBody>
      </p:sp>
      <p:sp>
        <p:nvSpPr>
          <p:cNvPr id="3" name="Content Placeholder 2">
            <a:extLst>
              <a:ext uri="{FF2B5EF4-FFF2-40B4-BE49-F238E27FC236}">
                <a16:creationId xmlns:a16="http://schemas.microsoft.com/office/drawing/2014/main" id="{E6E6379D-FC9A-4BA5-9253-165D10BE9799}"/>
              </a:ext>
            </a:extLst>
          </p:cNvPr>
          <p:cNvSpPr>
            <a:spLocks noGrp="1"/>
          </p:cNvSpPr>
          <p:nvPr>
            <p:ph idx="1"/>
          </p:nvPr>
        </p:nvSpPr>
        <p:spPr/>
        <p:txBody>
          <a:bodyPr/>
          <a:lstStyle/>
          <a:p>
            <a:r>
              <a:rPr lang="en-US" dirty="0"/>
              <a:t>SORTEST</a:t>
            </a:r>
          </a:p>
          <a:p>
            <a:pPr lvl="1"/>
            <a:r>
              <a:rPr lang="en-US" dirty="0"/>
              <a:t>Key purpose: to store data used to control access to course registration. </a:t>
            </a:r>
          </a:p>
          <a:p>
            <a:pPr lvl="1"/>
            <a:r>
              <a:rPr lang="en-US" dirty="0"/>
              <a:t>Processes for data entry/processing may differ across colleges</a:t>
            </a:r>
          </a:p>
          <a:p>
            <a:pPr lvl="1"/>
            <a:r>
              <a:rPr lang="en-US" dirty="0"/>
              <a:t>May need to be processed significantly to be used for research or reporting</a:t>
            </a:r>
          </a:p>
          <a:p>
            <a:pPr lvl="1"/>
            <a:r>
              <a:rPr lang="en-US" dirty="0"/>
              <a:t>Example: Math scores declining in consecutive dates</a:t>
            </a:r>
          </a:p>
          <a:p>
            <a:pPr lvl="2"/>
            <a:r>
              <a:rPr lang="en-US" dirty="0"/>
              <a:t>Used by the college to control registration in math courses but undermines the validity of the data for research or reporting (i.e., difficult to understand or process)</a:t>
            </a:r>
          </a:p>
        </p:txBody>
      </p:sp>
    </p:spTree>
    <p:extLst>
      <p:ext uri="{BB962C8B-B14F-4D97-AF65-F5344CB8AC3E}">
        <p14:creationId xmlns:p14="http://schemas.microsoft.com/office/powerpoint/2010/main" val="326519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390E-B555-42A0-8180-CEF17A8FE813}"/>
              </a:ext>
            </a:extLst>
          </p:cNvPr>
          <p:cNvSpPr>
            <a:spLocks noGrp="1"/>
          </p:cNvSpPr>
          <p:nvPr>
            <p:ph type="title"/>
          </p:nvPr>
        </p:nvSpPr>
        <p:spPr/>
        <p:txBody>
          <a:bodyPr/>
          <a:lstStyle/>
          <a:p>
            <a:r>
              <a:rPr lang="en-US" b="1" dirty="0"/>
              <a:t>Research Placement Data (cont.)</a:t>
            </a:r>
          </a:p>
        </p:txBody>
      </p:sp>
      <p:sp>
        <p:nvSpPr>
          <p:cNvPr id="3" name="Content Placeholder 2">
            <a:extLst>
              <a:ext uri="{FF2B5EF4-FFF2-40B4-BE49-F238E27FC236}">
                <a16:creationId xmlns:a16="http://schemas.microsoft.com/office/drawing/2014/main" id="{4B0DC3FC-30B3-47AD-A7E9-C9EB2D0A6539}"/>
              </a:ext>
            </a:extLst>
          </p:cNvPr>
          <p:cNvSpPr>
            <a:spLocks noGrp="1"/>
          </p:cNvSpPr>
          <p:nvPr>
            <p:ph idx="1"/>
          </p:nvPr>
        </p:nvSpPr>
        <p:spPr>
          <a:xfrm>
            <a:off x="917714" y="1690688"/>
            <a:ext cx="10515600" cy="4351338"/>
          </a:xfrm>
        </p:spPr>
        <p:txBody>
          <a:bodyPr/>
          <a:lstStyle/>
          <a:p>
            <a:pPr marL="0" indent="0">
              <a:buNone/>
            </a:pPr>
            <a:r>
              <a:rPr lang="en-US" dirty="0"/>
              <a:t>Multiple placement records may be created in Banner-SOATEST to facilitate course registration; however, this practice may introduce noise and cause confusion during data analysis. For example, records in Banner-SOATEST may show students placed on statistics and precalculus on the very same date, even when one may expect only one record showing the highest level in the course sequence. </a:t>
            </a:r>
          </a:p>
          <a:p>
            <a:pPr marL="0" indent="0">
              <a:buNone/>
            </a:pPr>
            <a:endParaRPr lang="en-US" dirty="0"/>
          </a:p>
        </p:txBody>
      </p:sp>
      <p:pic>
        <p:nvPicPr>
          <p:cNvPr id="4" name="Picture 3">
            <a:extLst>
              <a:ext uri="{FF2B5EF4-FFF2-40B4-BE49-F238E27FC236}">
                <a16:creationId xmlns:a16="http://schemas.microsoft.com/office/drawing/2014/main" id="{EDEEB2D0-2471-4A28-BE75-843504D2CC39}"/>
              </a:ext>
            </a:extLst>
          </p:cNvPr>
          <p:cNvPicPr>
            <a:picLocks noChangeAspect="1"/>
          </p:cNvPicPr>
          <p:nvPr/>
        </p:nvPicPr>
        <p:blipFill>
          <a:blip r:embed="rId3"/>
          <a:stretch>
            <a:fillRect/>
          </a:stretch>
        </p:blipFill>
        <p:spPr>
          <a:xfrm>
            <a:off x="917714" y="4386097"/>
            <a:ext cx="8585641" cy="1886047"/>
          </a:xfrm>
          <a:prstGeom prst="rect">
            <a:avLst/>
          </a:prstGeom>
        </p:spPr>
      </p:pic>
    </p:spTree>
    <p:extLst>
      <p:ext uri="{BB962C8B-B14F-4D97-AF65-F5344CB8AC3E}">
        <p14:creationId xmlns:p14="http://schemas.microsoft.com/office/powerpoint/2010/main" val="878332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99ED-D7D2-49FF-BB71-AF44993C49E4}"/>
              </a:ext>
            </a:extLst>
          </p:cNvPr>
          <p:cNvSpPr>
            <a:spLocks noGrp="1"/>
          </p:cNvSpPr>
          <p:nvPr>
            <p:ph type="title"/>
          </p:nvPr>
        </p:nvSpPr>
        <p:spPr>
          <a:xfrm>
            <a:off x="750022" y="112678"/>
            <a:ext cx="10515600" cy="1325563"/>
          </a:xfrm>
        </p:spPr>
        <p:txBody>
          <a:bodyPr/>
          <a:lstStyle/>
          <a:p>
            <a:r>
              <a:rPr lang="en-US" b="1" dirty="0"/>
              <a:t>Research Placement Data: Example 1</a:t>
            </a:r>
          </a:p>
        </p:txBody>
      </p:sp>
      <p:sp>
        <p:nvSpPr>
          <p:cNvPr id="3" name="Content Placeholder 2">
            <a:extLst>
              <a:ext uri="{FF2B5EF4-FFF2-40B4-BE49-F238E27FC236}">
                <a16:creationId xmlns:a16="http://schemas.microsoft.com/office/drawing/2014/main" id="{E6E6379D-FC9A-4BA5-9253-165D10BE9799}"/>
              </a:ext>
            </a:extLst>
          </p:cNvPr>
          <p:cNvSpPr>
            <a:spLocks noGrp="1"/>
          </p:cNvSpPr>
          <p:nvPr>
            <p:ph idx="1"/>
          </p:nvPr>
        </p:nvSpPr>
        <p:spPr>
          <a:xfrm>
            <a:off x="750022" y="1353722"/>
            <a:ext cx="10515600" cy="4351338"/>
          </a:xfrm>
        </p:spPr>
        <p:txBody>
          <a:bodyPr/>
          <a:lstStyle/>
          <a:p>
            <a:pPr marL="0" indent="0">
              <a:buNone/>
            </a:pPr>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7174E4B4-2520-4308-8582-DEF1259523E5}"/>
              </a:ext>
            </a:extLst>
          </p:cNvPr>
          <p:cNvPicPr>
            <a:picLocks noChangeAspect="1"/>
          </p:cNvPicPr>
          <p:nvPr/>
        </p:nvPicPr>
        <p:blipFill>
          <a:blip r:embed="rId3"/>
          <a:stretch>
            <a:fillRect/>
          </a:stretch>
        </p:blipFill>
        <p:spPr>
          <a:xfrm>
            <a:off x="926379" y="1324097"/>
            <a:ext cx="9648857" cy="2205294"/>
          </a:xfrm>
          <a:prstGeom prst="rect">
            <a:avLst/>
          </a:prstGeom>
        </p:spPr>
      </p:pic>
      <p:pic>
        <p:nvPicPr>
          <p:cNvPr id="7" name="Picture 6">
            <a:extLst>
              <a:ext uri="{FF2B5EF4-FFF2-40B4-BE49-F238E27FC236}">
                <a16:creationId xmlns:a16="http://schemas.microsoft.com/office/drawing/2014/main" id="{A84D7DEC-5ACA-4114-934A-F417C4EA5A12}"/>
              </a:ext>
            </a:extLst>
          </p:cNvPr>
          <p:cNvPicPr>
            <a:picLocks noChangeAspect="1"/>
          </p:cNvPicPr>
          <p:nvPr/>
        </p:nvPicPr>
        <p:blipFill>
          <a:blip r:embed="rId4"/>
          <a:stretch>
            <a:fillRect/>
          </a:stretch>
        </p:blipFill>
        <p:spPr>
          <a:xfrm>
            <a:off x="957372" y="4432299"/>
            <a:ext cx="9586870" cy="1698125"/>
          </a:xfrm>
          <a:prstGeom prst="rect">
            <a:avLst/>
          </a:prstGeom>
        </p:spPr>
      </p:pic>
      <p:sp>
        <p:nvSpPr>
          <p:cNvPr id="8" name="Arrow: Down 7">
            <a:extLst>
              <a:ext uri="{FF2B5EF4-FFF2-40B4-BE49-F238E27FC236}">
                <a16:creationId xmlns:a16="http://schemas.microsoft.com/office/drawing/2014/main" id="{D3A32A6D-A198-46D7-A61A-32BB4BB18156}"/>
              </a:ext>
            </a:extLst>
          </p:cNvPr>
          <p:cNvSpPr/>
          <p:nvPr/>
        </p:nvSpPr>
        <p:spPr>
          <a:xfrm>
            <a:off x="5539792" y="3727175"/>
            <a:ext cx="42203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460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99ED-D7D2-49FF-BB71-AF44993C49E4}"/>
              </a:ext>
            </a:extLst>
          </p:cNvPr>
          <p:cNvSpPr>
            <a:spLocks noGrp="1"/>
          </p:cNvSpPr>
          <p:nvPr>
            <p:ph type="title"/>
          </p:nvPr>
        </p:nvSpPr>
        <p:spPr>
          <a:xfrm>
            <a:off x="750022" y="112678"/>
            <a:ext cx="10515600" cy="1325563"/>
          </a:xfrm>
        </p:spPr>
        <p:txBody>
          <a:bodyPr/>
          <a:lstStyle/>
          <a:p>
            <a:r>
              <a:rPr lang="en-US" b="1" dirty="0"/>
              <a:t>Research Placement Data: Example 2</a:t>
            </a:r>
          </a:p>
        </p:txBody>
      </p:sp>
      <p:sp>
        <p:nvSpPr>
          <p:cNvPr id="3" name="Content Placeholder 2">
            <a:extLst>
              <a:ext uri="{FF2B5EF4-FFF2-40B4-BE49-F238E27FC236}">
                <a16:creationId xmlns:a16="http://schemas.microsoft.com/office/drawing/2014/main" id="{E6E6379D-FC9A-4BA5-9253-165D10BE9799}"/>
              </a:ext>
            </a:extLst>
          </p:cNvPr>
          <p:cNvSpPr>
            <a:spLocks noGrp="1"/>
          </p:cNvSpPr>
          <p:nvPr>
            <p:ph idx="1"/>
          </p:nvPr>
        </p:nvSpPr>
        <p:spPr>
          <a:xfrm>
            <a:off x="750022" y="1353722"/>
            <a:ext cx="10515600" cy="4351338"/>
          </a:xfrm>
        </p:spPr>
        <p:txBody>
          <a:bodyPr/>
          <a:lstStyle/>
          <a:p>
            <a:pPr marL="0" indent="0">
              <a:buNone/>
            </a:pPr>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9C8555EC-72C7-4113-8B96-215D84499D6D}"/>
              </a:ext>
            </a:extLst>
          </p:cNvPr>
          <p:cNvPicPr>
            <a:picLocks noChangeAspect="1"/>
          </p:cNvPicPr>
          <p:nvPr/>
        </p:nvPicPr>
        <p:blipFill>
          <a:blip r:embed="rId3"/>
          <a:stretch>
            <a:fillRect/>
          </a:stretch>
        </p:blipFill>
        <p:spPr>
          <a:xfrm>
            <a:off x="966135" y="1287910"/>
            <a:ext cx="9315712" cy="2241481"/>
          </a:xfrm>
          <a:prstGeom prst="rect">
            <a:avLst/>
          </a:prstGeom>
        </p:spPr>
      </p:pic>
      <p:pic>
        <p:nvPicPr>
          <p:cNvPr id="5" name="Picture 4">
            <a:extLst>
              <a:ext uri="{FF2B5EF4-FFF2-40B4-BE49-F238E27FC236}">
                <a16:creationId xmlns:a16="http://schemas.microsoft.com/office/drawing/2014/main" id="{1EAAD99D-90B5-45D6-8982-9BDB4A89DCC2}"/>
              </a:ext>
            </a:extLst>
          </p:cNvPr>
          <p:cNvPicPr>
            <a:picLocks noChangeAspect="1"/>
          </p:cNvPicPr>
          <p:nvPr/>
        </p:nvPicPr>
        <p:blipFill>
          <a:blip r:embed="rId4"/>
          <a:stretch>
            <a:fillRect/>
          </a:stretch>
        </p:blipFill>
        <p:spPr>
          <a:xfrm>
            <a:off x="966135" y="4296439"/>
            <a:ext cx="9315712" cy="1901005"/>
          </a:xfrm>
          <a:prstGeom prst="rect">
            <a:avLst/>
          </a:prstGeom>
        </p:spPr>
      </p:pic>
      <p:sp>
        <p:nvSpPr>
          <p:cNvPr id="8" name="Arrow: Down 7">
            <a:extLst>
              <a:ext uri="{FF2B5EF4-FFF2-40B4-BE49-F238E27FC236}">
                <a16:creationId xmlns:a16="http://schemas.microsoft.com/office/drawing/2014/main" id="{0828B404-315F-44C7-9042-95B03325F659}"/>
              </a:ext>
            </a:extLst>
          </p:cNvPr>
          <p:cNvSpPr/>
          <p:nvPr/>
        </p:nvSpPr>
        <p:spPr>
          <a:xfrm>
            <a:off x="5412976" y="3727175"/>
            <a:ext cx="422031"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178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17E1-5405-449A-8C92-69D24A81F9C0}"/>
              </a:ext>
            </a:extLst>
          </p:cNvPr>
          <p:cNvSpPr>
            <a:spLocks noGrp="1"/>
          </p:cNvSpPr>
          <p:nvPr>
            <p:ph type="title"/>
          </p:nvPr>
        </p:nvSpPr>
        <p:spPr/>
        <p:txBody>
          <a:bodyPr/>
          <a:lstStyle/>
          <a:p>
            <a:r>
              <a:rPr lang="en-US" b="1" dirty="0"/>
              <a:t>Questions</a:t>
            </a:r>
            <a:r>
              <a:rPr lang="en-US" dirty="0"/>
              <a:t>?</a:t>
            </a:r>
          </a:p>
        </p:txBody>
      </p:sp>
      <p:pic>
        <p:nvPicPr>
          <p:cNvPr id="4" name="Content Placeholder 3">
            <a:extLst>
              <a:ext uri="{FF2B5EF4-FFF2-40B4-BE49-F238E27FC236}">
                <a16:creationId xmlns:a16="http://schemas.microsoft.com/office/drawing/2014/main" id="{7CF8382F-3D50-4271-A5D4-32D083781C8E}"/>
              </a:ext>
            </a:extLst>
          </p:cNvPr>
          <p:cNvPicPr>
            <a:picLocks noGrp="1" noChangeAspect="1"/>
          </p:cNvPicPr>
          <p:nvPr>
            <p:ph idx="1"/>
          </p:nvPr>
        </p:nvPicPr>
        <p:blipFill>
          <a:blip r:embed="rId3"/>
          <a:stretch>
            <a:fillRect/>
          </a:stretch>
        </p:blipFill>
        <p:spPr>
          <a:xfrm>
            <a:off x="4012457" y="1860695"/>
            <a:ext cx="4167086" cy="4082903"/>
          </a:xfrm>
          <a:prstGeom prst="rect">
            <a:avLst/>
          </a:prstGeom>
        </p:spPr>
      </p:pic>
    </p:spTree>
    <p:extLst>
      <p:ext uri="{BB962C8B-B14F-4D97-AF65-F5344CB8AC3E}">
        <p14:creationId xmlns:p14="http://schemas.microsoft.com/office/powerpoint/2010/main" val="181037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F13E-0000-43A4-9FC2-6957EB97F369}"/>
              </a:ext>
            </a:extLst>
          </p:cNvPr>
          <p:cNvSpPr>
            <a:spLocks noGrp="1"/>
          </p:cNvSpPr>
          <p:nvPr>
            <p:ph type="title"/>
          </p:nvPr>
        </p:nvSpPr>
        <p:spPr>
          <a:xfrm>
            <a:off x="838200" y="721830"/>
            <a:ext cx="10515600" cy="1325563"/>
          </a:xfrm>
        </p:spPr>
        <p:txBody>
          <a:bodyPr/>
          <a:lstStyle/>
          <a:p>
            <a:r>
              <a:rPr lang="en-US" b="1" dirty="0"/>
              <a:t>Placement: Traditional Model, Math Sequence</a:t>
            </a:r>
          </a:p>
        </p:txBody>
      </p:sp>
      <p:graphicFrame>
        <p:nvGraphicFramePr>
          <p:cNvPr id="8" name="Content Placeholder 7">
            <a:extLst>
              <a:ext uri="{FF2B5EF4-FFF2-40B4-BE49-F238E27FC236}">
                <a16:creationId xmlns:a16="http://schemas.microsoft.com/office/drawing/2014/main" id="{867FB84D-30F9-4E61-B5A9-3D24CB0AA251}"/>
              </a:ext>
            </a:extLst>
          </p:cNvPr>
          <p:cNvGraphicFramePr>
            <a:graphicFrameLocks noGrp="1"/>
          </p:cNvGraphicFramePr>
          <p:nvPr>
            <p:ph idx="1"/>
            <p:extLst>
              <p:ext uri="{D42A27DB-BD31-4B8C-83A1-F6EECF244321}">
                <p14:modId xmlns:p14="http://schemas.microsoft.com/office/powerpoint/2010/main" val="2559140068"/>
              </p:ext>
            </p:extLst>
          </p:nvPr>
        </p:nvGraphicFramePr>
        <p:xfrm>
          <a:off x="838200" y="2501461"/>
          <a:ext cx="10515600" cy="3279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F1DFA32A-192E-4EB2-8247-2A1AAD765E39}"/>
              </a:ext>
            </a:extLst>
          </p:cNvPr>
          <p:cNvPicPr>
            <a:picLocks noChangeAspect="1"/>
          </p:cNvPicPr>
          <p:nvPr/>
        </p:nvPicPr>
        <p:blipFill>
          <a:blip r:embed="rId8"/>
          <a:stretch>
            <a:fillRect/>
          </a:stretch>
        </p:blipFill>
        <p:spPr>
          <a:xfrm>
            <a:off x="3418040" y="2614195"/>
            <a:ext cx="1345366" cy="1097144"/>
          </a:xfrm>
          <a:prstGeom prst="rect">
            <a:avLst/>
          </a:prstGeom>
        </p:spPr>
      </p:pic>
      <p:sp>
        <p:nvSpPr>
          <p:cNvPr id="3" name="TextBox 2">
            <a:extLst>
              <a:ext uri="{FF2B5EF4-FFF2-40B4-BE49-F238E27FC236}">
                <a16:creationId xmlns:a16="http://schemas.microsoft.com/office/drawing/2014/main" id="{EAB736D6-7508-46B2-8876-DCB0B266FD4C}"/>
              </a:ext>
            </a:extLst>
          </p:cNvPr>
          <p:cNvSpPr txBox="1"/>
          <p:nvPr/>
        </p:nvSpPr>
        <p:spPr>
          <a:xfrm>
            <a:off x="3211996" y="5212840"/>
            <a:ext cx="7315200" cy="1200329"/>
          </a:xfrm>
          <a:prstGeom prst="rect">
            <a:avLst/>
          </a:prstGeom>
          <a:noFill/>
        </p:spPr>
        <p:txBody>
          <a:bodyPr wrap="square" rtlCol="0">
            <a:spAutoFit/>
          </a:bodyPr>
          <a:lstStyle/>
          <a:p>
            <a:r>
              <a:rPr lang="en-US" dirty="0"/>
              <a:t>Assessment of  students’ academic skill levels within a subject area or discipline to place them at the </a:t>
            </a:r>
            <a:r>
              <a:rPr lang="en-US" i="1" dirty="0"/>
              <a:t>right</a:t>
            </a:r>
            <a:r>
              <a:rPr lang="en-US" dirty="0"/>
              <a:t> course within a sequence. Emphasis was placed on the assessment of entry level skills using standardized tests.</a:t>
            </a:r>
          </a:p>
          <a:p>
            <a:endParaRPr lang="en-US" dirty="0"/>
          </a:p>
        </p:txBody>
      </p:sp>
    </p:spTree>
    <p:extLst>
      <p:ext uri="{BB962C8B-B14F-4D97-AF65-F5344CB8AC3E}">
        <p14:creationId xmlns:p14="http://schemas.microsoft.com/office/powerpoint/2010/main" val="255501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56EF-8AF8-456C-93B2-CE03B50E4DF0}"/>
              </a:ext>
            </a:extLst>
          </p:cNvPr>
          <p:cNvSpPr>
            <a:spLocks noGrp="1"/>
          </p:cNvSpPr>
          <p:nvPr>
            <p:ph type="title"/>
          </p:nvPr>
        </p:nvSpPr>
        <p:spPr/>
        <p:txBody>
          <a:bodyPr/>
          <a:lstStyle/>
          <a:p>
            <a:r>
              <a:rPr lang="en-US" b="1" dirty="0"/>
              <a:t>Placement: Pathways Model</a:t>
            </a:r>
            <a:endParaRPr lang="en-US" dirty="0"/>
          </a:p>
        </p:txBody>
      </p:sp>
      <p:sp>
        <p:nvSpPr>
          <p:cNvPr id="5" name="TextBox 4">
            <a:extLst>
              <a:ext uri="{FF2B5EF4-FFF2-40B4-BE49-F238E27FC236}">
                <a16:creationId xmlns:a16="http://schemas.microsoft.com/office/drawing/2014/main" id="{5894D84B-480B-4D33-B07B-192FD20E067B}"/>
              </a:ext>
            </a:extLst>
          </p:cNvPr>
          <p:cNvSpPr txBox="1"/>
          <p:nvPr/>
        </p:nvSpPr>
        <p:spPr>
          <a:xfrm>
            <a:off x="944216" y="1690688"/>
            <a:ext cx="5581843"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Takes into account students’</a:t>
            </a:r>
          </a:p>
          <a:p>
            <a:pPr marL="914400" lvl="1" indent="-457200">
              <a:buFont typeface="Courier New" panose="02070309020205020404" pitchFamily="49" charset="0"/>
              <a:buChar char="o"/>
            </a:pPr>
            <a:r>
              <a:rPr lang="en-US" sz="3200" dirty="0"/>
              <a:t>Education goal </a:t>
            </a:r>
          </a:p>
          <a:p>
            <a:pPr marL="914400" lvl="1" indent="-457200">
              <a:buFont typeface="Courier New" panose="02070309020205020404" pitchFamily="49" charset="0"/>
              <a:buChar char="o"/>
            </a:pPr>
            <a:r>
              <a:rPr lang="en-US" sz="3200" dirty="0"/>
              <a:t>Program of studies (major) </a:t>
            </a:r>
          </a:p>
          <a:p>
            <a:pPr marL="914400" lvl="1" indent="-457200">
              <a:buFont typeface="Courier New" panose="02070309020205020404" pitchFamily="49" charset="0"/>
              <a:buChar char="o"/>
            </a:pPr>
            <a:r>
              <a:rPr lang="en-US" sz="3200" dirty="0"/>
              <a:t>Prior knowledge Indicators (e.g., GPA, academic history)</a:t>
            </a:r>
          </a:p>
          <a:p>
            <a:pPr marL="285750" indent="-285750">
              <a:buFont typeface="Arial" panose="020B0604020202020204" pitchFamily="34" charset="0"/>
              <a:buChar char="•"/>
            </a:pPr>
            <a:r>
              <a:rPr lang="en-US" sz="3200" dirty="0"/>
              <a:t>Provides opportunity for students’ input (self-guided placement)</a:t>
            </a:r>
          </a:p>
        </p:txBody>
      </p:sp>
      <p:pic>
        <p:nvPicPr>
          <p:cNvPr id="8" name="Picture 7">
            <a:extLst>
              <a:ext uri="{FF2B5EF4-FFF2-40B4-BE49-F238E27FC236}">
                <a16:creationId xmlns:a16="http://schemas.microsoft.com/office/drawing/2014/main" id="{ABB8A113-7BF0-46CC-9397-FFE8A4A1255A}"/>
              </a:ext>
            </a:extLst>
          </p:cNvPr>
          <p:cNvPicPr>
            <a:picLocks noChangeAspect="1"/>
          </p:cNvPicPr>
          <p:nvPr/>
        </p:nvPicPr>
        <p:blipFill>
          <a:blip r:embed="rId3"/>
          <a:stretch>
            <a:fillRect/>
          </a:stretch>
        </p:blipFill>
        <p:spPr>
          <a:xfrm>
            <a:off x="7048109" y="2491299"/>
            <a:ext cx="4054343" cy="2923091"/>
          </a:xfrm>
          <a:prstGeom prst="rect">
            <a:avLst/>
          </a:prstGeom>
        </p:spPr>
      </p:pic>
    </p:spTree>
    <p:extLst>
      <p:ext uri="{BB962C8B-B14F-4D97-AF65-F5344CB8AC3E}">
        <p14:creationId xmlns:p14="http://schemas.microsoft.com/office/powerpoint/2010/main" val="273868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0522-E8A4-4A5C-86EA-20803C154A07}"/>
              </a:ext>
            </a:extLst>
          </p:cNvPr>
          <p:cNvSpPr>
            <a:spLocks noGrp="1"/>
          </p:cNvSpPr>
          <p:nvPr>
            <p:ph type="title"/>
          </p:nvPr>
        </p:nvSpPr>
        <p:spPr/>
        <p:txBody>
          <a:bodyPr/>
          <a:lstStyle/>
          <a:p>
            <a:r>
              <a:rPr lang="en-US" b="1" dirty="0"/>
              <a:t>Placement: Pathway Model, Math</a:t>
            </a:r>
            <a:endParaRPr lang="en-US" dirty="0"/>
          </a:p>
        </p:txBody>
      </p:sp>
      <p:sp>
        <p:nvSpPr>
          <p:cNvPr id="8" name="TextBox 7">
            <a:extLst>
              <a:ext uri="{FF2B5EF4-FFF2-40B4-BE49-F238E27FC236}">
                <a16:creationId xmlns:a16="http://schemas.microsoft.com/office/drawing/2014/main" id="{7133234A-9CDC-43D1-AE89-F7E702BEB4E7}"/>
              </a:ext>
            </a:extLst>
          </p:cNvPr>
          <p:cNvSpPr txBox="1"/>
          <p:nvPr/>
        </p:nvSpPr>
        <p:spPr>
          <a:xfrm>
            <a:off x="838200" y="1406394"/>
            <a:ext cx="10515600" cy="2954655"/>
          </a:xfrm>
          <a:prstGeom prst="rect">
            <a:avLst/>
          </a:prstGeom>
          <a:noFill/>
        </p:spPr>
        <p:txBody>
          <a:bodyPr wrap="square" rtlCol="0">
            <a:spAutoFit/>
          </a:bodyPr>
          <a:lstStyle/>
          <a:p>
            <a:r>
              <a:rPr lang="en-US" sz="2400" dirty="0"/>
              <a:t>Based on education goal, program of studies and indicators of prior knowledge (e.g., High School GPA, academic history), students are assigned to a course sequence: </a:t>
            </a:r>
            <a:r>
              <a:rPr lang="en-US" sz="2400" b="1" dirty="0"/>
              <a:t>SLAM </a:t>
            </a:r>
            <a:r>
              <a:rPr lang="en-US" sz="2400" dirty="0"/>
              <a:t>(Statistics and Liberal Arts Math) or  </a:t>
            </a:r>
            <a:r>
              <a:rPr lang="en-US" sz="2400" b="1" dirty="0"/>
              <a:t>B-STEM</a:t>
            </a:r>
            <a:r>
              <a:rPr lang="en-US" sz="2400" dirty="0"/>
              <a:t> (Business, Science, Technology, Engineering and Math). </a:t>
            </a:r>
          </a:p>
          <a:p>
            <a:endParaRPr lang="en-US" sz="2400" dirty="0"/>
          </a:p>
          <a:p>
            <a:r>
              <a:rPr lang="en-US" sz="2400" dirty="0"/>
              <a:t>The key difference between a </a:t>
            </a:r>
            <a:r>
              <a:rPr lang="en-US" sz="2400" b="1" dirty="0"/>
              <a:t>SLAM </a:t>
            </a:r>
            <a:r>
              <a:rPr lang="en-US" sz="2400" dirty="0"/>
              <a:t>and </a:t>
            </a:r>
            <a:r>
              <a:rPr lang="en-US" sz="2400" b="1" dirty="0"/>
              <a:t>B-STEM</a:t>
            </a:r>
            <a:r>
              <a:rPr lang="en-US" sz="2400" dirty="0"/>
              <a:t> course sequence is whether the program of study requires </a:t>
            </a:r>
            <a:r>
              <a:rPr lang="en-US" sz="2400" b="1" dirty="0"/>
              <a:t>calculus</a:t>
            </a:r>
            <a:r>
              <a:rPr lang="en-US" sz="2400" dirty="0"/>
              <a:t>.</a:t>
            </a:r>
          </a:p>
          <a:p>
            <a:endParaRPr lang="en-US" dirty="0"/>
          </a:p>
        </p:txBody>
      </p:sp>
      <p:grpSp>
        <p:nvGrpSpPr>
          <p:cNvPr id="5" name="Group 4">
            <a:extLst>
              <a:ext uri="{FF2B5EF4-FFF2-40B4-BE49-F238E27FC236}">
                <a16:creationId xmlns:a16="http://schemas.microsoft.com/office/drawing/2014/main" id="{62AC2741-7AD4-41F2-8AAE-4BBE336E2186}"/>
              </a:ext>
            </a:extLst>
          </p:cNvPr>
          <p:cNvGrpSpPr/>
          <p:nvPr/>
        </p:nvGrpSpPr>
        <p:grpSpPr>
          <a:xfrm>
            <a:off x="1131404" y="4313258"/>
            <a:ext cx="9929192" cy="1624079"/>
            <a:chOff x="1242391" y="4661128"/>
            <a:chExt cx="9929192" cy="1624079"/>
          </a:xfrm>
        </p:grpSpPr>
        <p:sp>
          <p:nvSpPr>
            <p:cNvPr id="9" name="TextBox 8">
              <a:extLst>
                <a:ext uri="{FF2B5EF4-FFF2-40B4-BE49-F238E27FC236}">
                  <a16:creationId xmlns:a16="http://schemas.microsoft.com/office/drawing/2014/main" id="{8BF689E3-C7C7-4181-AA33-9B5AD9B3B0CE}"/>
                </a:ext>
              </a:extLst>
            </p:cNvPr>
            <p:cNvSpPr txBox="1"/>
            <p:nvPr/>
          </p:nvSpPr>
          <p:spPr>
            <a:xfrm>
              <a:off x="1242391" y="5085958"/>
              <a:ext cx="9929192" cy="461665"/>
            </a:xfrm>
            <a:prstGeom prst="rect">
              <a:avLst/>
            </a:prstGeom>
            <a:noFill/>
          </p:spPr>
          <p:txBody>
            <a:bodyPr wrap="square" rtlCol="0">
              <a:spAutoFit/>
            </a:bodyPr>
            <a:lstStyle/>
            <a:p>
              <a:r>
                <a:rPr lang="en-US" sz="2400" dirty="0">
                  <a:latin typeface="Arial Black" panose="020B0A04020102020204" pitchFamily="34" charset="0"/>
                </a:rPr>
                <a:t>SLAM								B-STEM </a:t>
              </a:r>
            </a:p>
          </p:txBody>
        </p:sp>
        <p:sp>
          <p:nvSpPr>
            <p:cNvPr id="23" name="Flowchart: Decision 22">
              <a:extLst>
                <a:ext uri="{FF2B5EF4-FFF2-40B4-BE49-F238E27FC236}">
                  <a16:creationId xmlns:a16="http://schemas.microsoft.com/office/drawing/2014/main" id="{E1782410-5259-42A4-B5EE-ED0011E84013}"/>
                </a:ext>
              </a:extLst>
            </p:cNvPr>
            <p:cNvSpPr/>
            <p:nvPr/>
          </p:nvSpPr>
          <p:spPr>
            <a:xfrm>
              <a:off x="4873487" y="4661130"/>
              <a:ext cx="2602804" cy="162407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Calculus required ?</a:t>
              </a:r>
            </a:p>
          </p:txBody>
        </p:sp>
        <p:grpSp>
          <p:nvGrpSpPr>
            <p:cNvPr id="4" name="Group 3">
              <a:extLst>
                <a:ext uri="{FF2B5EF4-FFF2-40B4-BE49-F238E27FC236}">
                  <a16:creationId xmlns:a16="http://schemas.microsoft.com/office/drawing/2014/main" id="{5F6DEA9F-6066-4E3B-8A1A-7B2D5A2A8D26}"/>
                </a:ext>
              </a:extLst>
            </p:cNvPr>
            <p:cNvGrpSpPr/>
            <p:nvPr/>
          </p:nvGrpSpPr>
          <p:grpSpPr>
            <a:xfrm>
              <a:off x="4336774" y="4661128"/>
              <a:ext cx="3634409" cy="407342"/>
              <a:chOff x="4340087" y="4476462"/>
              <a:chExt cx="3634409" cy="407342"/>
            </a:xfrm>
          </p:grpSpPr>
          <p:sp>
            <p:nvSpPr>
              <p:cNvPr id="26" name="TextBox 25">
                <a:extLst>
                  <a:ext uri="{FF2B5EF4-FFF2-40B4-BE49-F238E27FC236}">
                    <a16:creationId xmlns:a16="http://schemas.microsoft.com/office/drawing/2014/main" id="{AD48AF0F-C466-4987-9671-3C1F89D4DEE3}"/>
                  </a:ext>
                </a:extLst>
              </p:cNvPr>
              <p:cNvSpPr txBox="1"/>
              <p:nvPr/>
            </p:nvSpPr>
            <p:spPr>
              <a:xfrm>
                <a:off x="4340087" y="4483694"/>
                <a:ext cx="622073" cy="400110"/>
              </a:xfrm>
              <a:prstGeom prst="rect">
                <a:avLst/>
              </a:prstGeom>
              <a:noFill/>
            </p:spPr>
            <p:txBody>
              <a:bodyPr wrap="square" rtlCol="0">
                <a:spAutoFit/>
              </a:bodyPr>
              <a:lstStyle/>
              <a:p>
                <a:r>
                  <a:rPr lang="en-US" sz="2000" dirty="0"/>
                  <a:t>No</a:t>
                </a:r>
              </a:p>
            </p:txBody>
          </p:sp>
          <p:sp>
            <p:nvSpPr>
              <p:cNvPr id="27" name="TextBox 26">
                <a:extLst>
                  <a:ext uri="{FF2B5EF4-FFF2-40B4-BE49-F238E27FC236}">
                    <a16:creationId xmlns:a16="http://schemas.microsoft.com/office/drawing/2014/main" id="{06AA6D70-7CF7-460E-BD02-EDA99F547F44}"/>
                  </a:ext>
                </a:extLst>
              </p:cNvPr>
              <p:cNvSpPr txBox="1"/>
              <p:nvPr/>
            </p:nvSpPr>
            <p:spPr>
              <a:xfrm>
                <a:off x="7348330" y="4476462"/>
                <a:ext cx="626166" cy="400110"/>
              </a:xfrm>
              <a:prstGeom prst="rect">
                <a:avLst/>
              </a:prstGeom>
              <a:noFill/>
            </p:spPr>
            <p:txBody>
              <a:bodyPr wrap="square" rtlCol="0">
                <a:spAutoFit/>
              </a:bodyPr>
              <a:lstStyle/>
              <a:p>
                <a:r>
                  <a:rPr lang="en-US" sz="2000" dirty="0"/>
                  <a:t>Yes</a:t>
                </a:r>
              </a:p>
            </p:txBody>
          </p:sp>
        </p:grpSp>
        <p:sp>
          <p:nvSpPr>
            <p:cNvPr id="3" name="Arrow: Right 2">
              <a:extLst>
                <a:ext uri="{FF2B5EF4-FFF2-40B4-BE49-F238E27FC236}">
                  <a16:creationId xmlns:a16="http://schemas.microsoft.com/office/drawing/2014/main" id="{98668049-D25F-4C4E-9BC7-BDDBA3E8579E}"/>
                </a:ext>
              </a:extLst>
            </p:cNvPr>
            <p:cNvSpPr/>
            <p:nvPr/>
          </p:nvSpPr>
          <p:spPr>
            <a:xfrm>
              <a:off x="7851913" y="5208104"/>
              <a:ext cx="1063487"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5C3F982-234E-4A39-ABF2-65617EB2F0F2}"/>
                </a:ext>
              </a:extLst>
            </p:cNvPr>
            <p:cNvSpPr/>
            <p:nvPr/>
          </p:nvSpPr>
          <p:spPr>
            <a:xfrm flipH="1">
              <a:off x="3362739" y="5204101"/>
              <a:ext cx="977348"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246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0522-E8A4-4A5C-86EA-20803C154A07}"/>
              </a:ext>
            </a:extLst>
          </p:cNvPr>
          <p:cNvSpPr>
            <a:spLocks noGrp="1"/>
          </p:cNvSpPr>
          <p:nvPr>
            <p:ph type="title"/>
          </p:nvPr>
        </p:nvSpPr>
        <p:spPr/>
        <p:txBody>
          <a:bodyPr/>
          <a:lstStyle/>
          <a:p>
            <a:r>
              <a:rPr lang="en-US" b="1" dirty="0"/>
              <a:t>Gen Math Course Sequence: SLAM to B-STEM</a:t>
            </a:r>
            <a:endParaRPr lang="en-US" dirty="0"/>
          </a:p>
        </p:txBody>
      </p:sp>
      <p:pic>
        <p:nvPicPr>
          <p:cNvPr id="5" name="Content Placeholder 4">
            <a:extLst>
              <a:ext uri="{FF2B5EF4-FFF2-40B4-BE49-F238E27FC236}">
                <a16:creationId xmlns:a16="http://schemas.microsoft.com/office/drawing/2014/main" id="{7BDCA66D-C5AC-44D5-98D9-8D86784C7089}"/>
              </a:ext>
            </a:extLst>
          </p:cNvPr>
          <p:cNvPicPr>
            <a:picLocks noGrp="1" noChangeAspect="1"/>
          </p:cNvPicPr>
          <p:nvPr>
            <p:ph idx="1"/>
          </p:nvPr>
        </p:nvPicPr>
        <p:blipFill>
          <a:blip r:embed="rId3"/>
          <a:stretch>
            <a:fillRect/>
          </a:stretch>
        </p:blipFill>
        <p:spPr>
          <a:xfrm>
            <a:off x="3577422" y="1866508"/>
            <a:ext cx="2107543" cy="2171408"/>
          </a:xfrm>
          <a:prstGeom prst="rect">
            <a:avLst/>
          </a:prstGeom>
        </p:spPr>
      </p:pic>
      <p:pic>
        <p:nvPicPr>
          <p:cNvPr id="6" name="Picture 5">
            <a:extLst>
              <a:ext uri="{FF2B5EF4-FFF2-40B4-BE49-F238E27FC236}">
                <a16:creationId xmlns:a16="http://schemas.microsoft.com/office/drawing/2014/main" id="{32FC40DE-B17C-4F33-8EF6-431F81EA78F8}"/>
              </a:ext>
            </a:extLst>
          </p:cNvPr>
          <p:cNvPicPr>
            <a:picLocks noChangeAspect="1"/>
          </p:cNvPicPr>
          <p:nvPr/>
        </p:nvPicPr>
        <p:blipFill>
          <a:blip r:embed="rId4"/>
          <a:stretch>
            <a:fillRect/>
          </a:stretch>
        </p:blipFill>
        <p:spPr>
          <a:xfrm>
            <a:off x="6443155" y="1843871"/>
            <a:ext cx="1890699" cy="2216682"/>
          </a:xfrm>
          <a:prstGeom prst="rect">
            <a:avLst/>
          </a:prstGeom>
        </p:spPr>
      </p:pic>
      <p:sp>
        <p:nvSpPr>
          <p:cNvPr id="9" name="TextBox 8">
            <a:extLst>
              <a:ext uri="{FF2B5EF4-FFF2-40B4-BE49-F238E27FC236}">
                <a16:creationId xmlns:a16="http://schemas.microsoft.com/office/drawing/2014/main" id="{8BF689E3-C7C7-4181-AA33-9B5AD9B3B0CE}"/>
              </a:ext>
            </a:extLst>
          </p:cNvPr>
          <p:cNvSpPr txBox="1"/>
          <p:nvPr/>
        </p:nvSpPr>
        <p:spPr>
          <a:xfrm>
            <a:off x="8180995" y="4970039"/>
            <a:ext cx="1492955" cy="461665"/>
          </a:xfrm>
          <a:prstGeom prst="rect">
            <a:avLst/>
          </a:prstGeom>
          <a:noFill/>
        </p:spPr>
        <p:txBody>
          <a:bodyPr wrap="square" rtlCol="0">
            <a:spAutoFit/>
          </a:bodyPr>
          <a:lstStyle/>
          <a:p>
            <a:r>
              <a:rPr lang="en-US" sz="2400" dirty="0">
                <a:latin typeface="Arial Black" panose="020B0A04020102020204" pitchFamily="34" charset="0"/>
              </a:rPr>
              <a:t>B-STEM </a:t>
            </a:r>
          </a:p>
        </p:txBody>
      </p:sp>
      <p:pic>
        <p:nvPicPr>
          <p:cNvPr id="11" name="Picture 10">
            <a:extLst>
              <a:ext uri="{FF2B5EF4-FFF2-40B4-BE49-F238E27FC236}">
                <a16:creationId xmlns:a16="http://schemas.microsoft.com/office/drawing/2014/main" id="{EB8EE6B4-F696-4D5F-8921-BA518AD64C27}"/>
              </a:ext>
            </a:extLst>
          </p:cNvPr>
          <p:cNvPicPr>
            <a:picLocks noChangeAspect="1"/>
          </p:cNvPicPr>
          <p:nvPr/>
        </p:nvPicPr>
        <p:blipFill>
          <a:blip r:embed="rId5"/>
          <a:stretch>
            <a:fillRect/>
          </a:stretch>
        </p:blipFill>
        <p:spPr>
          <a:xfrm>
            <a:off x="908675" y="1866508"/>
            <a:ext cx="1910557" cy="2171408"/>
          </a:xfrm>
          <a:prstGeom prst="rect">
            <a:avLst/>
          </a:prstGeom>
        </p:spPr>
      </p:pic>
      <p:pic>
        <p:nvPicPr>
          <p:cNvPr id="12" name="Picture 11">
            <a:extLst>
              <a:ext uri="{FF2B5EF4-FFF2-40B4-BE49-F238E27FC236}">
                <a16:creationId xmlns:a16="http://schemas.microsoft.com/office/drawing/2014/main" id="{C61DD958-5487-4BDF-BF04-B80D3D947708}"/>
              </a:ext>
            </a:extLst>
          </p:cNvPr>
          <p:cNvPicPr>
            <a:picLocks noChangeAspect="1"/>
          </p:cNvPicPr>
          <p:nvPr/>
        </p:nvPicPr>
        <p:blipFill>
          <a:blip r:embed="rId6"/>
          <a:stretch>
            <a:fillRect/>
          </a:stretch>
        </p:blipFill>
        <p:spPr>
          <a:xfrm>
            <a:off x="9092043" y="1843872"/>
            <a:ext cx="2404121" cy="2216681"/>
          </a:xfrm>
          <a:prstGeom prst="rect">
            <a:avLst/>
          </a:prstGeom>
        </p:spPr>
      </p:pic>
      <p:sp>
        <p:nvSpPr>
          <p:cNvPr id="7" name="TextBox 6">
            <a:extLst>
              <a:ext uri="{FF2B5EF4-FFF2-40B4-BE49-F238E27FC236}">
                <a16:creationId xmlns:a16="http://schemas.microsoft.com/office/drawing/2014/main" id="{313E8EF4-89C1-49B8-9BCD-313F847FF0C0}"/>
              </a:ext>
            </a:extLst>
          </p:cNvPr>
          <p:cNvSpPr txBox="1"/>
          <p:nvPr/>
        </p:nvSpPr>
        <p:spPr>
          <a:xfrm>
            <a:off x="1653957" y="5605748"/>
            <a:ext cx="2788163" cy="830997"/>
          </a:xfrm>
          <a:prstGeom prst="rect">
            <a:avLst/>
          </a:prstGeom>
          <a:noFill/>
        </p:spPr>
        <p:txBody>
          <a:bodyPr wrap="square" rtlCol="0">
            <a:spAutoFit/>
          </a:bodyPr>
          <a:lstStyle/>
          <a:p>
            <a:pPr algn="ctr"/>
            <a:r>
              <a:rPr lang="en-US" sz="2400" dirty="0"/>
              <a:t>“Open Registration” Courses</a:t>
            </a:r>
          </a:p>
        </p:txBody>
      </p:sp>
      <p:sp>
        <p:nvSpPr>
          <p:cNvPr id="13" name="TextBox 12">
            <a:extLst>
              <a:ext uri="{FF2B5EF4-FFF2-40B4-BE49-F238E27FC236}">
                <a16:creationId xmlns:a16="http://schemas.microsoft.com/office/drawing/2014/main" id="{F21ED076-A0A9-4314-8BEA-0E140D6E97F7}"/>
              </a:ext>
            </a:extLst>
          </p:cNvPr>
          <p:cNvSpPr txBox="1"/>
          <p:nvPr/>
        </p:nvSpPr>
        <p:spPr>
          <a:xfrm>
            <a:off x="7148799" y="5605748"/>
            <a:ext cx="3389244" cy="830997"/>
          </a:xfrm>
          <a:prstGeom prst="rect">
            <a:avLst/>
          </a:prstGeom>
          <a:noFill/>
        </p:spPr>
        <p:txBody>
          <a:bodyPr wrap="square" rtlCol="0">
            <a:spAutoFit/>
          </a:bodyPr>
          <a:lstStyle/>
          <a:p>
            <a:pPr algn="ctr"/>
            <a:r>
              <a:rPr lang="en-US" dirty="0"/>
              <a:t>“</a:t>
            </a:r>
            <a:r>
              <a:rPr lang="en-US" sz="2400" dirty="0"/>
              <a:t>Controlled</a:t>
            </a:r>
            <a:r>
              <a:rPr lang="en-US" dirty="0"/>
              <a:t> </a:t>
            </a:r>
            <a:r>
              <a:rPr lang="en-US" sz="2400" dirty="0"/>
              <a:t>Registration”</a:t>
            </a:r>
          </a:p>
          <a:p>
            <a:pPr algn="ctr"/>
            <a:r>
              <a:rPr lang="en-US" sz="2400" dirty="0"/>
              <a:t>Courses</a:t>
            </a:r>
          </a:p>
        </p:txBody>
      </p:sp>
      <p:sp>
        <p:nvSpPr>
          <p:cNvPr id="8" name="Rectangle 7">
            <a:extLst>
              <a:ext uri="{FF2B5EF4-FFF2-40B4-BE49-F238E27FC236}">
                <a16:creationId xmlns:a16="http://schemas.microsoft.com/office/drawing/2014/main" id="{EFE92C5D-CB9D-4331-B6ED-4C8208D7137D}"/>
              </a:ext>
            </a:extLst>
          </p:cNvPr>
          <p:cNvSpPr/>
          <p:nvPr/>
        </p:nvSpPr>
        <p:spPr>
          <a:xfrm>
            <a:off x="2504660" y="4970039"/>
            <a:ext cx="1141659" cy="461665"/>
          </a:xfrm>
          <a:prstGeom prst="rect">
            <a:avLst/>
          </a:prstGeom>
          <a:noFill/>
        </p:spPr>
        <p:txBody>
          <a:bodyPr wrap="square" rtlCol="0">
            <a:spAutoFit/>
          </a:bodyPr>
          <a:lstStyle/>
          <a:p>
            <a:r>
              <a:rPr lang="en-US" sz="2400" dirty="0">
                <a:latin typeface="Arial Black" panose="020B0A04020102020204" pitchFamily="34" charset="0"/>
              </a:rPr>
              <a:t>SLAM</a:t>
            </a:r>
          </a:p>
        </p:txBody>
      </p:sp>
      <p:cxnSp>
        <p:nvCxnSpPr>
          <p:cNvPr id="15" name="Straight Arrow Connector 14">
            <a:extLst>
              <a:ext uri="{FF2B5EF4-FFF2-40B4-BE49-F238E27FC236}">
                <a16:creationId xmlns:a16="http://schemas.microsoft.com/office/drawing/2014/main" id="{36590C00-ED9D-463B-8858-2BA1CEA4B216}"/>
              </a:ext>
            </a:extLst>
          </p:cNvPr>
          <p:cNvCxnSpPr>
            <a:cxnSpLocks/>
          </p:cNvCxnSpPr>
          <p:nvPr/>
        </p:nvCxnSpPr>
        <p:spPr>
          <a:xfrm>
            <a:off x="1089764" y="4522304"/>
            <a:ext cx="10264036" cy="0"/>
          </a:xfrm>
          <a:prstGeom prst="straightConnector1">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8D0406B-CDA9-4817-B916-2F21E5D12CBD}"/>
              </a:ext>
            </a:extLst>
          </p:cNvPr>
          <p:cNvCxnSpPr/>
          <p:nvPr/>
        </p:nvCxnSpPr>
        <p:spPr>
          <a:xfrm>
            <a:off x="1556439" y="4816549"/>
            <a:ext cx="3327990" cy="0"/>
          </a:xfrm>
          <a:prstGeom prst="straightConnector1">
            <a:avLst/>
          </a:prstGeom>
          <a:ln w="38100">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3758666-BAB6-488B-800B-BA4F25BFBDDD}"/>
              </a:ext>
            </a:extLst>
          </p:cNvPr>
          <p:cNvCxnSpPr/>
          <p:nvPr/>
        </p:nvCxnSpPr>
        <p:spPr>
          <a:xfrm>
            <a:off x="7148799" y="4816549"/>
            <a:ext cx="3327990" cy="0"/>
          </a:xfrm>
          <a:prstGeom prst="straightConnector1">
            <a:avLst/>
          </a:prstGeom>
          <a:ln w="38100">
            <a:tailEnd type="triangle"/>
          </a:ln>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6346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8D48-8162-4AD6-BC68-7F5BE046A21B}"/>
              </a:ext>
            </a:extLst>
          </p:cNvPr>
          <p:cNvSpPr>
            <a:spLocks noGrp="1"/>
          </p:cNvSpPr>
          <p:nvPr>
            <p:ph type="title"/>
          </p:nvPr>
        </p:nvSpPr>
        <p:spPr/>
        <p:txBody>
          <a:bodyPr/>
          <a:lstStyle/>
          <a:p>
            <a:r>
              <a:rPr lang="en-US" b="1" dirty="0"/>
              <a:t>Placement: Traditional </a:t>
            </a:r>
            <a:r>
              <a:rPr lang="en-US" b="1"/>
              <a:t>vs Pathways  </a:t>
            </a:r>
            <a:endParaRPr lang="en-US" b="1" dirty="0"/>
          </a:p>
        </p:txBody>
      </p:sp>
      <p:sp>
        <p:nvSpPr>
          <p:cNvPr id="3" name="Content Placeholder 2">
            <a:extLst>
              <a:ext uri="{FF2B5EF4-FFF2-40B4-BE49-F238E27FC236}">
                <a16:creationId xmlns:a16="http://schemas.microsoft.com/office/drawing/2014/main" id="{E244296B-3174-4B5F-A0E4-33914EE90BCB}"/>
              </a:ext>
            </a:extLst>
          </p:cNvPr>
          <p:cNvSpPr>
            <a:spLocks noGrp="1"/>
          </p:cNvSpPr>
          <p:nvPr>
            <p:ph sz="half" idx="1"/>
          </p:nvPr>
        </p:nvSpPr>
        <p:spPr/>
        <p:txBody>
          <a:bodyPr>
            <a:normAutofit fontScale="77500" lnSpcReduction="20000"/>
          </a:bodyPr>
          <a:lstStyle/>
          <a:p>
            <a:pPr marL="0" indent="0">
              <a:buNone/>
            </a:pPr>
            <a:r>
              <a:rPr lang="en-US" b="1" dirty="0"/>
              <a:t>Traditional Model</a:t>
            </a:r>
          </a:p>
          <a:p>
            <a:r>
              <a:rPr lang="en-US" dirty="0"/>
              <a:t>Placement in college level ESL, English, or math courses was dependent on the assessment of students’ skills &amp; knowledge usually through standardized testing. Placement in pre-college level was determined when the student did not meet requirements (e.g., minimum test score) for college level coursework.</a:t>
            </a:r>
          </a:p>
          <a:p>
            <a:pPr lvl="0"/>
            <a:r>
              <a:rPr lang="en-US" dirty="0"/>
              <a:t>First-time or first-time transfer students who planned on taking ESL, English, or math college level courses were expected to take at least one placement test or bring their transcript for evaluation.</a:t>
            </a:r>
          </a:p>
        </p:txBody>
      </p:sp>
      <p:sp>
        <p:nvSpPr>
          <p:cNvPr id="4" name="Content Placeholder 3">
            <a:extLst>
              <a:ext uri="{FF2B5EF4-FFF2-40B4-BE49-F238E27FC236}">
                <a16:creationId xmlns:a16="http://schemas.microsoft.com/office/drawing/2014/main" id="{6A51A2F2-EE7D-43B1-8FA1-28FA2BA5C5FE}"/>
              </a:ext>
            </a:extLst>
          </p:cNvPr>
          <p:cNvSpPr>
            <a:spLocks noGrp="1"/>
          </p:cNvSpPr>
          <p:nvPr>
            <p:ph sz="half" idx="2"/>
          </p:nvPr>
        </p:nvSpPr>
        <p:spPr/>
        <p:txBody>
          <a:bodyPr>
            <a:normAutofit fontScale="77500" lnSpcReduction="20000"/>
          </a:bodyPr>
          <a:lstStyle/>
          <a:p>
            <a:pPr marL="0" indent="0">
              <a:buNone/>
            </a:pPr>
            <a:r>
              <a:rPr lang="en-US" b="1" dirty="0"/>
              <a:t>Pathways Model</a:t>
            </a:r>
          </a:p>
          <a:p>
            <a:r>
              <a:rPr lang="en-US" dirty="0"/>
              <a:t>Provides access to the college level course sequence for ESL, English, or math (at least the first course in the sequence). Depending on HS GPA or academic history, support may be required.</a:t>
            </a:r>
          </a:p>
          <a:p>
            <a:r>
              <a:rPr lang="en-US" dirty="0"/>
              <a:t>Placement data/records can be created automatically by the submission of a college admissions application, independently of whether the student intends to enroll in an ESL, English, or math course.</a:t>
            </a:r>
          </a:p>
          <a:p>
            <a:r>
              <a:rPr lang="en-US" dirty="0"/>
              <a:t>Encourages self-guided placement</a:t>
            </a:r>
          </a:p>
          <a:p>
            <a:pPr marL="0" indent="0">
              <a:buNone/>
            </a:pPr>
            <a:endParaRPr lang="en-US" dirty="0"/>
          </a:p>
        </p:txBody>
      </p:sp>
    </p:spTree>
    <p:extLst>
      <p:ext uri="{BB962C8B-B14F-4D97-AF65-F5344CB8AC3E}">
        <p14:creationId xmlns:p14="http://schemas.microsoft.com/office/powerpoint/2010/main" val="422842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13F1D-B263-42F3-A65A-80D29DC31ED4}"/>
              </a:ext>
            </a:extLst>
          </p:cNvPr>
          <p:cNvSpPr>
            <a:spLocks noGrp="1"/>
          </p:cNvSpPr>
          <p:nvPr>
            <p:ph type="title"/>
          </p:nvPr>
        </p:nvSpPr>
        <p:spPr/>
        <p:txBody>
          <a:bodyPr/>
          <a:lstStyle/>
          <a:p>
            <a:r>
              <a:rPr lang="en-US" b="1" dirty="0"/>
              <a:t>MIS SL (Student Placement) Domain</a:t>
            </a:r>
          </a:p>
        </p:txBody>
      </p:sp>
      <p:sp>
        <p:nvSpPr>
          <p:cNvPr id="3" name="Content Placeholder 2">
            <a:extLst>
              <a:ext uri="{FF2B5EF4-FFF2-40B4-BE49-F238E27FC236}">
                <a16:creationId xmlns:a16="http://schemas.microsoft.com/office/drawing/2014/main" id="{E6B2A2AF-8C54-4A40-BD4A-6FA508565054}"/>
              </a:ext>
            </a:extLst>
          </p:cNvPr>
          <p:cNvSpPr>
            <a:spLocks noGrp="1"/>
          </p:cNvSpPr>
          <p:nvPr>
            <p:ph idx="1"/>
          </p:nvPr>
        </p:nvSpPr>
        <p:spPr/>
        <p:txBody>
          <a:bodyPr/>
          <a:lstStyle/>
          <a:p>
            <a:r>
              <a:rPr lang="en-US" dirty="0"/>
              <a:t>The purpose of MIS SL is to report data on students’ placement in English, mathematics, or ESL courses occurring during the reporting academic year.</a:t>
            </a:r>
          </a:p>
        </p:txBody>
      </p:sp>
      <p:pic>
        <p:nvPicPr>
          <p:cNvPr id="5" name="Picture 4">
            <a:extLst>
              <a:ext uri="{FF2B5EF4-FFF2-40B4-BE49-F238E27FC236}">
                <a16:creationId xmlns:a16="http://schemas.microsoft.com/office/drawing/2014/main" id="{FB4C8400-2B48-4D52-8BE2-3B39437B0FFC}"/>
              </a:ext>
            </a:extLst>
          </p:cNvPr>
          <p:cNvPicPr>
            <a:picLocks noChangeAspect="1"/>
          </p:cNvPicPr>
          <p:nvPr/>
        </p:nvPicPr>
        <p:blipFill>
          <a:blip r:embed="rId3"/>
          <a:stretch>
            <a:fillRect/>
          </a:stretch>
        </p:blipFill>
        <p:spPr>
          <a:xfrm>
            <a:off x="2419161" y="3429000"/>
            <a:ext cx="7353678" cy="2381372"/>
          </a:xfrm>
          <a:prstGeom prst="rect">
            <a:avLst/>
          </a:prstGeom>
        </p:spPr>
      </p:pic>
    </p:spTree>
    <p:extLst>
      <p:ext uri="{BB962C8B-B14F-4D97-AF65-F5344CB8AC3E}">
        <p14:creationId xmlns:p14="http://schemas.microsoft.com/office/powerpoint/2010/main" val="103329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AC2D-8322-4615-BD00-321BABDE4D67}"/>
              </a:ext>
            </a:extLst>
          </p:cNvPr>
          <p:cNvSpPr>
            <a:spLocks noGrp="1"/>
          </p:cNvSpPr>
          <p:nvPr>
            <p:ph type="title"/>
          </p:nvPr>
        </p:nvSpPr>
        <p:spPr>
          <a:xfrm>
            <a:off x="838200" y="108177"/>
            <a:ext cx="10515600" cy="1325563"/>
          </a:xfrm>
        </p:spPr>
        <p:txBody>
          <a:bodyPr/>
          <a:lstStyle/>
          <a:p>
            <a:r>
              <a:rPr lang="en-US" b="1" dirty="0"/>
              <a:t>MIS SL Data Elements</a:t>
            </a:r>
          </a:p>
        </p:txBody>
      </p:sp>
      <p:sp>
        <p:nvSpPr>
          <p:cNvPr id="3" name="Content Placeholder 2">
            <a:extLst>
              <a:ext uri="{FF2B5EF4-FFF2-40B4-BE49-F238E27FC236}">
                <a16:creationId xmlns:a16="http://schemas.microsoft.com/office/drawing/2014/main" id="{B3902F23-9C65-47F6-B35D-96BEFBCEB9BB}"/>
              </a:ext>
            </a:extLst>
          </p:cNvPr>
          <p:cNvSpPr>
            <a:spLocks noGrp="1"/>
          </p:cNvSpPr>
          <p:nvPr>
            <p:ph idx="1"/>
          </p:nvPr>
        </p:nvSpPr>
        <p:spPr>
          <a:xfrm>
            <a:off x="838200" y="1253331"/>
            <a:ext cx="10515600" cy="4351338"/>
          </a:xfrm>
        </p:spPr>
        <p:txBody>
          <a:bodyPr>
            <a:noAutofit/>
          </a:bodyPr>
          <a:lstStyle/>
          <a:p>
            <a:pPr marL="0" indent="0">
              <a:buNone/>
            </a:pPr>
            <a:r>
              <a:rPr lang="en-US" sz="2400" dirty="0"/>
              <a:t>SL01-PLACEMENT-DATE: Date the placement occurred</a:t>
            </a:r>
          </a:p>
          <a:p>
            <a:pPr marL="0" indent="0">
              <a:buNone/>
            </a:pPr>
            <a:r>
              <a:rPr lang="en-US" sz="2400" dirty="0"/>
              <a:t>SL02-PLACEMENT-TYPE: Type of placement</a:t>
            </a:r>
          </a:p>
          <a:p>
            <a:pPr lvl="1"/>
            <a:r>
              <a:rPr lang="en-US" dirty="0"/>
              <a:t>A-English course placement</a:t>
            </a:r>
          </a:p>
          <a:p>
            <a:pPr lvl="1"/>
            <a:r>
              <a:rPr lang="en-US" dirty="0"/>
              <a:t>B-Business, Science, Technology, Engineering or Mathematics (B-STEM) pathways mathematics course placement</a:t>
            </a:r>
          </a:p>
          <a:p>
            <a:pPr lvl="1"/>
            <a:r>
              <a:rPr lang="en-US" dirty="0"/>
              <a:t>C-Statistics or Liberal Arts Mathematics (SLAM) pathways mathematics course placement</a:t>
            </a:r>
          </a:p>
          <a:p>
            <a:pPr lvl="1"/>
            <a:r>
              <a:rPr lang="en-US" dirty="0"/>
              <a:t>D-English as a Second Language–Writing course placement</a:t>
            </a:r>
          </a:p>
          <a:p>
            <a:pPr lvl="1"/>
            <a:r>
              <a:rPr lang="en-US" dirty="0"/>
              <a:t>E-English as a Second Language–Reading course placement</a:t>
            </a:r>
          </a:p>
          <a:p>
            <a:pPr lvl="1"/>
            <a:r>
              <a:rPr lang="en-US" dirty="0"/>
              <a:t>F-English as a Second Language–Speaking/Listening course placement</a:t>
            </a:r>
          </a:p>
          <a:p>
            <a:pPr lvl="1"/>
            <a:r>
              <a:rPr lang="en-US" dirty="0"/>
              <a:t>G-English as a Second Language–Grammar course placement</a:t>
            </a:r>
          </a:p>
          <a:p>
            <a:pPr lvl="1"/>
            <a:r>
              <a:rPr lang="en-US" dirty="0"/>
              <a:t>H-English as a Second Language–Listening course placement</a:t>
            </a:r>
          </a:p>
          <a:p>
            <a:pPr lvl="1"/>
            <a:r>
              <a:rPr lang="en-US" dirty="0"/>
              <a:t>I-English as a Second Language–Integrated course placement</a:t>
            </a:r>
          </a:p>
        </p:txBody>
      </p:sp>
    </p:spTree>
    <p:extLst>
      <p:ext uri="{BB962C8B-B14F-4D97-AF65-F5344CB8AC3E}">
        <p14:creationId xmlns:p14="http://schemas.microsoft.com/office/powerpoint/2010/main" val="1783138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3349</Words>
  <Application>Microsoft Office PowerPoint</Application>
  <PresentationFormat>Widescreen</PresentationFormat>
  <Paragraphs>227</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Arial Narrow</vt:lpstr>
      <vt:lpstr>Calibri</vt:lpstr>
      <vt:lpstr>Calibri Light</vt:lpstr>
      <vt:lpstr>Courier New</vt:lpstr>
      <vt:lpstr>Office Theme</vt:lpstr>
      <vt:lpstr>FHDA MIS Reports Student Placement (SL), Methods and Procedures</vt:lpstr>
      <vt:lpstr>Presentation Objectives</vt:lpstr>
      <vt:lpstr>Placement: Traditional Model, Math Sequence</vt:lpstr>
      <vt:lpstr>Placement: Pathways Model</vt:lpstr>
      <vt:lpstr>Placement: Pathway Model, Math</vt:lpstr>
      <vt:lpstr>Gen Math Course Sequence: SLAM to B-STEM</vt:lpstr>
      <vt:lpstr>Placement: Traditional vs Pathways  </vt:lpstr>
      <vt:lpstr>MIS SL (Student Placement) Domain</vt:lpstr>
      <vt:lpstr>MIS SL Data Elements</vt:lpstr>
      <vt:lpstr>MIS SL Data Elements (cont.)</vt:lpstr>
      <vt:lpstr>MIS SL Data Elements (cont.)</vt:lpstr>
      <vt:lpstr>MIS SL Data Elements (cont.)</vt:lpstr>
      <vt:lpstr>MIS SL Data Elements (cont.)</vt:lpstr>
      <vt:lpstr>MIS SL Development Main Steps</vt:lpstr>
      <vt:lpstr>MIS SL Development Main Steps</vt:lpstr>
      <vt:lpstr>Crosswalks Tables: MIS_SL_STVTESC </vt:lpstr>
      <vt:lpstr>Crosswalks Tables: MIS_SL_TESC_SCORE</vt:lpstr>
      <vt:lpstr>Crosswalks Tables: MIS_SL_TESC_SCORE (cont.)</vt:lpstr>
      <vt:lpstr>MIS_SL_TESC_SCORE: SL02 &amp; SL06 Coding</vt:lpstr>
      <vt:lpstr>Rationale for the Use of Crosswalk Tables</vt:lpstr>
      <vt:lpstr>Rationale for the Use of Crosswalk Tables (cont.) </vt:lpstr>
      <vt:lpstr>Research Placement Data</vt:lpstr>
      <vt:lpstr>Research Placement Data (cont.)</vt:lpstr>
      <vt:lpstr>Research Placement Data: Example 1</vt:lpstr>
      <vt:lpstr>Research Placement Data: Example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 SL-Student Placement Methods &amp; Procedures</dc:title>
  <dc:creator>Lourdes Parent</dc:creator>
  <cp:lastModifiedBy>Lourdes Parent</cp:lastModifiedBy>
  <cp:revision>298</cp:revision>
  <dcterms:created xsi:type="dcterms:W3CDTF">2021-08-26T21:50:53Z</dcterms:created>
  <dcterms:modified xsi:type="dcterms:W3CDTF">2021-12-15T21:32:15Z</dcterms:modified>
</cp:coreProperties>
</file>