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57" r:id="rId5"/>
    <p:sldId id="259" r:id="rId6"/>
    <p:sldId id="260" r:id="rId7"/>
    <p:sldId id="261" r:id="rId8"/>
    <p:sldId id="262" r:id="rId9"/>
    <p:sldId id="263" r:id="rId10"/>
    <p:sldId id="283" r:id="rId11"/>
    <p:sldId id="265" r:id="rId12"/>
    <p:sldId id="266" r:id="rId13"/>
    <p:sldId id="267" r:id="rId14"/>
    <p:sldId id="268" r:id="rId15"/>
    <p:sldId id="269" r:id="rId16"/>
    <p:sldId id="270" r:id="rId17"/>
    <p:sldId id="271" r:id="rId18"/>
    <p:sldId id="272" r:id="rId19"/>
    <p:sldId id="279" r:id="rId20"/>
    <p:sldId id="280" r:id="rId21"/>
    <p:sldId id="281" r:id="rId22"/>
    <p:sldId id="273" r:id="rId23"/>
    <p:sldId id="282" r:id="rId24"/>
    <p:sldId id="284" r:id="rId25"/>
    <p:sldId id="274" r:id="rId26"/>
    <p:sldId id="275" r:id="rId27"/>
    <p:sldId id="276" r:id="rId28"/>
    <p:sldId id="277" r:id="rId29"/>
    <p:sldId id="278" r:id="rId30"/>
    <p:sldId id="286" r:id="rId31"/>
    <p:sldId id="287" r:id="rId32"/>
    <p:sldId id="288" r:id="rId33"/>
    <p:sldId id="289" r:id="rId34"/>
    <p:sldId id="285"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633C-A62F-47EC-AFC4-82D2BAC77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ACA0B2-9017-478A-A0C2-A38249294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9D12E0-342B-44A4-9A17-6A3C89252252}"/>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5" name="Footer Placeholder 4">
            <a:extLst>
              <a:ext uri="{FF2B5EF4-FFF2-40B4-BE49-F238E27FC236}">
                <a16:creationId xmlns:a16="http://schemas.microsoft.com/office/drawing/2014/main" id="{D05B393A-7789-4716-96B8-17413FA74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3ABE5-22B4-4974-8732-C232901867B5}"/>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330684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42CA-199C-4A9A-8070-3D6763EBB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1D99F0-7F85-4C98-A011-77A1F9DB4D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72E91-B879-44BF-9ED8-C91B38F74849}"/>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5" name="Footer Placeholder 4">
            <a:extLst>
              <a:ext uri="{FF2B5EF4-FFF2-40B4-BE49-F238E27FC236}">
                <a16:creationId xmlns:a16="http://schemas.microsoft.com/office/drawing/2014/main" id="{5C36ED04-226A-4AC1-A504-B5E85D0BC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E8BC1-F7A9-4A30-90AB-7B0A490A5D9C}"/>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218802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22C9C6-646B-46C7-A731-CA3863778F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A1E8D1-8D37-4BA4-BB69-6E6CD437B8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3C4C9-5BCD-442F-8F32-6EB73254D436}"/>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5" name="Footer Placeholder 4">
            <a:extLst>
              <a:ext uri="{FF2B5EF4-FFF2-40B4-BE49-F238E27FC236}">
                <a16:creationId xmlns:a16="http://schemas.microsoft.com/office/drawing/2014/main" id="{C9209955-AD20-4C6A-8C86-20C6EC2A4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09BC-F905-4847-A086-05A67C5CE5F3}"/>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324397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1774-815A-4CB0-ADB2-98F78449A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36FE-332B-4C9E-AEE9-27BB9EB718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E04D8-B128-4D85-9C64-2917A27DBE0B}"/>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5" name="Footer Placeholder 4">
            <a:extLst>
              <a:ext uri="{FF2B5EF4-FFF2-40B4-BE49-F238E27FC236}">
                <a16:creationId xmlns:a16="http://schemas.microsoft.com/office/drawing/2014/main" id="{078399F8-6710-43A8-8B7A-93F9AA676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36426-10BF-4E8D-A964-8F53F53B7F2B}"/>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72099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79A1-19F1-4B98-AC67-024C9A6E35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4376EF-090C-40DA-88B3-92528C0CD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1A5B2C-D5A4-4915-8281-5B9C8A11A344}"/>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5" name="Footer Placeholder 4">
            <a:extLst>
              <a:ext uri="{FF2B5EF4-FFF2-40B4-BE49-F238E27FC236}">
                <a16:creationId xmlns:a16="http://schemas.microsoft.com/office/drawing/2014/main" id="{04D864D1-6D9F-4902-B185-D316E74E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4CC29-8DFC-4290-B4A3-01AD21DE3888}"/>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226070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FF47-4E6E-43E4-B81E-AE9C41B76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48A90-554F-4BF2-883D-F4A69ADCC7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3DC3FC-9E3F-4E0C-B4EA-C1F666B7EA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D1EBA5-9799-465A-A307-794402E1839E}"/>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6" name="Footer Placeholder 5">
            <a:extLst>
              <a:ext uri="{FF2B5EF4-FFF2-40B4-BE49-F238E27FC236}">
                <a16:creationId xmlns:a16="http://schemas.microsoft.com/office/drawing/2014/main" id="{2382A66A-B044-4D42-9840-58674946E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495CA-756E-425D-9EA1-3C4C837DE8C1}"/>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27540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737B-7275-48A6-B097-1AC8D6DB6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34D258-EAB1-4CCD-B5CE-88B00C6BF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6DBC2B-279E-4D4E-BD31-68E46AC1BF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94871-9600-4D82-8145-66D078E32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37CB5A-F295-47AC-9CA6-D9246F977E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AB889-93E7-4CB5-A6F1-D2F8107D78D7}"/>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8" name="Footer Placeholder 7">
            <a:extLst>
              <a:ext uri="{FF2B5EF4-FFF2-40B4-BE49-F238E27FC236}">
                <a16:creationId xmlns:a16="http://schemas.microsoft.com/office/drawing/2014/main" id="{9BB160CA-7314-4943-B55B-C30A81A1C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AA94BF-5C43-438C-815F-74FDED81CAE2}"/>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314560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155D-5F17-4E3A-ABC4-F3AB549AA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4846C-4AE4-4D75-84FC-D03AD6351C76}"/>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4" name="Footer Placeholder 3">
            <a:extLst>
              <a:ext uri="{FF2B5EF4-FFF2-40B4-BE49-F238E27FC236}">
                <a16:creationId xmlns:a16="http://schemas.microsoft.com/office/drawing/2014/main" id="{DD75406B-2691-4CDF-81E6-4CC42B480E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E158D-6BFE-46BD-B2D2-BB37832BFBCD}"/>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24373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2D4A9-B9B2-4DBF-AFE4-874A89D7BD46}"/>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3" name="Footer Placeholder 2">
            <a:extLst>
              <a:ext uri="{FF2B5EF4-FFF2-40B4-BE49-F238E27FC236}">
                <a16:creationId xmlns:a16="http://schemas.microsoft.com/office/drawing/2014/main" id="{EF7389E7-3B63-4DEA-9F93-39BC4A848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0248B-585F-44DC-967D-B507C027593E}"/>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16222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95A2-9F33-46C8-943B-2D8AAC93F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7BE058-8240-41A2-AAF8-787099609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FF1FA-C0BF-4E3F-A586-413939CA1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182D8B-F08F-4B09-9E77-5553C4A24672}"/>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6" name="Footer Placeholder 5">
            <a:extLst>
              <a:ext uri="{FF2B5EF4-FFF2-40B4-BE49-F238E27FC236}">
                <a16:creationId xmlns:a16="http://schemas.microsoft.com/office/drawing/2014/main" id="{A96EC6EA-9392-4104-8F7C-4A89C5D9D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FD8BC-D637-488F-8309-7D44802E29FC}"/>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374970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C4B2-485D-4154-ACBC-2765FB94C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39BA98-5720-450B-93F9-A0DFF6719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F548B7-4D5F-4E3A-906E-8D224DC10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8100E0-4E45-40BB-90B4-624C4D0A1009}"/>
              </a:ext>
            </a:extLst>
          </p:cNvPr>
          <p:cNvSpPr>
            <a:spLocks noGrp="1"/>
          </p:cNvSpPr>
          <p:nvPr>
            <p:ph type="dt" sz="half" idx="10"/>
          </p:nvPr>
        </p:nvSpPr>
        <p:spPr/>
        <p:txBody>
          <a:bodyPr/>
          <a:lstStyle/>
          <a:p>
            <a:fld id="{04E0DF5A-83B9-4A27-8F82-6CCE1065EFA7}" type="datetimeFigureOut">
              <a:rPr lang="en-US" smtClean="0"/>
              <a:t>4/19/2021</a:t>
            </a:fld>
            <a:endParaRPr lang="en-US"/>
          </a:p>
        </p:txBody>
      </p:sp>
      <p:sp>
        <p:nvSpPr>
          <p:cNvPr id="6" name="Footer Placeholder 5">
            <a:extLst>
              <a:ext uri="{FF2B5EF4-FFF2-40B4-BE49-F238E27FC236}">
                <a16:creationId xmlns:a16="http://schemas.microsoft.com/office/drawing/2014/main" id="{B9898618-FD11-459F-8BA6-E74F4C5BF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4C2EF-15F9-49E2-86F8-0EDF96255CB7}"/>
              </a:ext>
            </a:extLst>
          </p:cNvPr>
          <p:cNvSpPr>
            <a:spLocks noGrp="1"/>
          </p:cNvSpPr>
          <p:nvPr>
            <p:ph type="sldNum" sz="quarter" idx="12"/>
          </p:nvPr>
        </p:nvSpPr>
        <p:spPr/>
        <p:txBody>
          <a:bodyPr/>
          <a:lstStyle/>
          <a:p>
            <a:fld id="{705E86E6-0D4F-4F57-BE9C-16B0A24E86E7}" type="slidenum">
              <a:rPr lang="en-US" smtClean="0"/>
              <a:t>‹#›</a:t>
            </a:fld>
            <a:endParaRPr lang="en-US"/>
          </a:p>
        </p:txBody>
      </p:sp>
    </p:spTree>
    <p:extLst>
      <p:ext uri="{BB962C8B-B14F-4D97-AF65-F5344CB8AC3E}">
        <p14:creationId xmlns:p14="http://schemas.microsoft.com/office/powerpoint/2010/main" val="30835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1CEC18-685D-4711-8E93-49EA98A56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CA6C1-4BCC-4C45-ABC7-3C33EEBD4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6B3EE-92AA-4232-9D04-95222B67F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0DF5A-83B9-4A27-8F82-6CCE1065EFA7}" type="datetimeFigureOut">
              <a:rPr lang="en-US" smtClean="0"/>
              <a:t>4/19/2021</a:t>
            </a:fld>
            <a:endParaRPr lang="en-US"/>
          </a:p>
        </p:txBody>
      </p:sp>
      <p:sp>
        <p:nvSpPr>
          <p:cNvPr id="5" name="Footer Placeholder 4">
            <a:extLst>
              <a:ext uri="{FF2B5EF4-FFF2-40B4-BE49-F238E27FC236}">
                <a16:creationId xmlns:a16="http://schemas.microsoft.com/office/drawing/2014/main" id="{C1B3849B-1759-40F5-8FF3-8FD7F8A69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265F2E-97D6-46BD-AFB0-CD51A3AEC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E86E6-0D4F-4F57-BE9C-16B0A24E86E7}" type="slidenum">
              <a:rPr lang="en-US" smtClean="0"/>
              <a:t>‹#›</a:t>
            </a:fld>
            <a:endParaRPr lang="en-US"/>
          </a:p>
        </p:txBody>
      </p:sp>
    </p:spTree>
    <p:extLst>
      <p:ext uri="{BB962C8B-B14F-4D97-AF65-F5344CB8AC3E}">
        <p14:creationId xmlns:p14="http://schemas.microsoft.com/office/powerpoint/2010/main" val="2565657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9781-41D7-49BF-B22E-EBB253BD690F}"/>
              </a:ext>
            </a:extLst>
          </p:cNvPr>
          <p:cNvSpPr>
            <a:spLocks noGrp="1"/>
          </p:cNvSpPr>
          <p:nvPr>
            <p:ph type="ctrTitle"/>
          </p:nvPr>
        </p:nvSpPr>
        <p:spPr>
          <a:xfrm>
            <a:off x="0" y="1042850"/>
            <a:ext cx="12192000" cy="2306637"/>
          </a:xfrm>
          <a:effectLst>
            <a:outerShdw blurRad="50800" dist="38100" dir="2700000" algn="tl" rotWithShape="0">
              <a:prstClr val="black">
                <a:alpha val="40000"/>
              </a:prstClr>
            </a:outerShdw>
          </a:effectLst>
        </p:spPr>
        <p:txBody>
          <a:bodyPr>
            <a:normAutofit fontScale="90000"/>
            <a:scene3d>
              <a:camera prst="orthographicFront"/>
              <a:lightRig rig="soft" dir="t">
                <a:rot lat="0" lon="0" rev="15600000"/>
              </a:lightRig>
            </a:scene3d>
            <a:sp3d extrusionH="57150" prstMaterial="softEdge">
              <a:bevelT w="25400" h="38100"/>
            </a:sp3d>
          </a:bodyPr>
          <a:lstStyle/>
          <a:p>
            <a: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t>MIS Updates: </a:t>
            </a:r>
            <a:b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br>
            <a: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t>Adult Education Assessment, </a:t>
            </a:r>
            <a:b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br>
            <a: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t>Long Life Learning, </a:t>
            </a:r>
            <a:b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br>
            <a:r>
              <a:rPr lang="en-US" sz="4800" dirty="0">
                <a:ln/>
                <a:solidFill>
                  <a:srgbClr val="B40808"/>
                </a:solidFill>
                <a:latin typeface="Arial Rounded MT Bold" panose="020F0704030504030204" pitchFamily="34" charset="0"/>
                <a:ea typeface="Arial Unicode MS" panose="020B0604020202020204" pitchFamily="34" charset="-128"/>
                <a:cs typeface="Arial Unicode MS" panose="020B0604020202020204" pitchFamily="34" charset="-128"/>
              </a:rPr>
              <a:t>and Student Placement</a:t>
            </a:r>
          </a:p>
        </p:txBody>
      </p:sp>
      <p:sp>
        <p:nvSpPr>
          <p:cNvPr id="3" name="Subtitle 2">
            <a:extLst>
              <a:ext uri="{FF2B5EF4-FFF2-40B4-BE49-F238E27FC236}">
                <a16:creationId xmlns:a16="http://schemas.microsoft.com/office/drawing/2014/main" id="{E3578B6D-6410-4DD0-B51A-F178016B0A3F}"/>
              </a:ext>
            </a:extLst>
          </p:cNvPr>
          <p:cNvSpPr>
            <a:spLocks noGrp="1"/>
          </p:cNvSpPr>
          <p:nvPr>
            <p:ph type="subTitle" idx="1"/>
          </p:nvPr>
        </p:nvSpPr>
        <p:spPr>
          <a:xfrm>
            <a:off x="1524000" y="3429000"/>
            <a:ext cx="9144000" cy="1133061"/>
          </a:xfrm>
        </p:spPr>
        <p:txBody>
          <a:bodyPr>
            <a:normAutofit fontScale="92500" lnSpcReduction="20000"/>
          </a:bodyPr>
          <a:lstStyle/>
          <a:p>
            <a:pPr>
              <a:lnSpc>
                <a:spcPct val="100000"/>
              </a:lnSpc>
              <a:spcBef>
                <a:spcPts val="0"/>
              </a:spcBef>
            </a:pPr>
            <a:br>
              <a:rPr lang="en-US" sz="2000" b="1" dirty="0">
                <a:solidFill>
                  <a:schemeClr val="accent4">
                    <a:lumMod val="50000"/>
                  </a:schemeClr>
                </a:solidFill>
              </a:rPr>
            </a:br>
            <a:r>
              <a:rPr lang="en-US" sz="2000" b="1" i="1" dirty="0">
                <a:solidFill>
                  <a:schemeClr val="accent4">
                    <a:lumMod val="50000"/>
                  </a:schemeClr>
                </a:solidFill>
              </a:rPr>
              <a:t>Lourdes del Rio-Parent, PhD</a:t>
            </a:r>
          </a:p>
          <a:p>
            <a:pPr>
              <a:lnSpc>
                <a:spcPct val="100000"/>
              </a:lnSpc>
              <a:spcBef>
                <a:spcPts val="0"/>
              </a:spcBef>
            </a:pPr>
            <a:r>
              <a:rPr lang="en-US" sz="2000" b="1" i="1" dirty="0">
                <a:solidFill>
                  <a:schemeClr val="accent4">
                    <a:lumMod val="50000"/>
                  </a:schemeClr>
                </a:solidFill>
              </a:rPr>
              <a:t>Foothill-De Anza CCD</a:t>
            </a:r>
            <a:br>
              <a:rPr lang="en-US" sz="2000" b="1" i="1" dirty="0">
                <a:solidFill>
                  <a:schemeClr val="accent4">
                    <a:lumMod val="50000"/>
                  </a:schemeClr>
                </a:solidFill>
              </a:rPr>
            </a:br>
            <a:r>
              <a:rPr lang="en-US" sz="2000" b="1" i="1" dirty="0">
                <a:solidFill>
                  <a:schemeClr val="accent4">
                    <a:lumMod val="50000"/>
                  </a:schemeClr>
                </a:solidFill>
              </a:rPr>
              <a:t>April 20, 2021</a:t>
            </a:r>
          </a:p>
        </p:txBody>
      </p:sp>
    </p:spTree>
    <p:extLst>
      <p:ext uri="{BB962C8B-B14F-4D97-AF65-F5344CB8AC3E}">
        <p14:creationId xmlns:p14="http://schemas.microsoft.com/office/powerpoint/2010/main" val="179527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Adult Education</a:t>
            </a:r>
          </a:p>
        </p:txBody>
      </p:sp>
      <p:sp>
        <p:nvSpPr>
          <p:cNvPr id="4" name="TextBox 3">
            <a:extLst>
              <a:ext uri="{FF2B5EF4-FFF2-40B4-BE49-F238E27FC236}">
                <a16:creationId xmlns:a16="http://schemas.microsoft.com/office/drawing/2014/main" id="{EEEE016E-6A36-4926-9A85-5FD28F443196}"/>
              </a:ext>
            </a:extLst>
          </p:cNvPr>
          <p:cNvSpPr txBox="1"/>
          <p:nvPr/>
        </p:nvSpPr>
        <p:spPr>
          <a:xfrm>
            <a:off x="1238317" y="1540565"/>
            <a:ext cx="6172200" cy="646331"/>
          </a:xfrm>
          <a:prstGeom prst="rect">
            <a:avLst/>
          </a:prstGeom>
          <a:noFill/>
        </p:spPr>
        <p:txBody>
          <a:bodyPr wrap="square" rtlCol="0">
            <a:spAutoFit/>
          </a:bodyPr>
          <a:lstStyle/>
          <a:p>
            <a:r>
              <a:rPr lang="en-US" sz="3600" dirty="0"/>
              <a:t>Questions, issues, concerns?</a:t>
            </a:r>
          </a:p>
        </p:txBody>
      </p:sp>
      <p:pic>
        <p:nvPicPr>
          <p:cNvPr id="5" name="Picture 4">
            <a:extLst>
              <a:ext uri="{FF2B5EF4-FFF2-40B4-BE49-F238E27FC236}">
                <a16:creationId xmlns:a16="http://schemas.microsoft.com/office/drawing/2014/main" id="{156A3215-BFF1-4AB0-884F-EC185D60FF98}"/>
              </a:ext>
            </a:extLst>
          </p:cNvPr>
          <p:cNvPicPr>
            <a:picLocks noChangeAspect="1"/>
          </p:cNvPicPr>
          <p:nvPr/>
        </p:nvPicPr>
        <p:blipFill>
          <a:blip r:embed="rId2"/>
          <a:stretch>
            <a:fillRect/>
          </a:stretch>
        </p:blipFill>
        <p:spPr>
          <a:xfrm>
            <a:off x="4122186" y="2832506"/>
            <a:ext cx="3288331" cy="3304217"/>
          </a:xfrm>
          <a:prstGeom prst="rect">
            <a:avLst/>
          </a:prstGeom>
          <a:ln>
            <a:noFill/>
          </a:ln>
          <a:effectLst>
            <a:softEdge rad="112500"/>
          </a:effectLst>
        </p:spPr>
      </p:pic>
    </p:spTree>
    <p:extLst>
      <p:ext uri="{BB962C8B-B14F-4D97-AF65-F5344CB8AC3E}">
        <p14:creationId xmlns:p14="http://schemas.microsoft.com/office/powerpoint/2010/main" val="226919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872020"/>
            <a:ext cx="10515600" cy="1325563"/>
          </a:xfrm>
        </p:spPr>
        <p:txBody>
          <a:bodyPr/>
          <a:lstStyle/>
          <a:p>
            <a:r>
              <a:rPr lang="en-US" dirty="0">
                <a:solidFill>
                  <a:schemeClr val="accent2">
                    <a:lumMod val="50000"/>
                  </a:schemeClr>
                </a:solidFill>
                <a:latin typeface="Arial Rounded MT Bold" panose="020F0704030504030204" pitchFamily="34" charset="0"/>
              </a:rPr>
              <a:t>MIS SL, Student Placement</a:t>
            </a:r>
          </a:p>
        </p:txBody>
      </p:sp>
      <p:sp>
        <p:nvSpPr>
          <p:cNvPr id="4" name="TextBox 3">
            <a:extLst>
              <a:ext uri="{FF2B5EF4-FFF2-40B4-BE49-F238E27FC236}">
                <a16:creationId xmlns:a16="http://schemas.microsoft.com/office/drawing/2014/main" id="{BFE51077-47E0-43F0-8D18-C61892BFA82D}"/>
              </a:ext>
            </a:extLst>
          </p:cNvPr>
          <p:cNvSpPr txBox="1"/>
          <p:nvPr/>
        </p:nvSpPr>
        <p:spPr>
          <a:xfrm>
            <a:off x="838200" y="2108131"/>
            <a:ext cx="932290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Information on student placements related to:</a:t>
            </a:r>
          </a:p>
          <a:p>
            <a:pPr marL="800100" lvl="1" indent="-342900">
              <a:buFont typeface="Courier New" panose="02070309020205020404" pitchFamily="49" charset="0"/>
              <a:buChar char="o"/>
            </a:pPr>
            <a:r>
              <a:rPr lang="en-US" sz="2400" dirty="0"/>
              <a:t>English</a:t>
            </a:r>
          </a:p>
          <a:p>
            <a:pPr marL="800100" lvl="1" indent="-342900">
              <a:buFont typeface="Courier New" panose="02070309020205020404" pitchFamily="49" charset="0"/>
              <a:buChar char="o"/>
            </a:pPr>
            <a:r>
              <a:rPr lang="en-US" sz="2400" dirty="0"/>
              <a:t>Mathematics</a:t>
            </a:r>
          </a:p>
          <a:p>
            <a:pPr marL="800100" lvl="1" indent="-342900">
              <a:buFont typeface="Courier New" panose="02070309020205020404" pitchFamily="49" charset="0"/>
              <a:buChar char="o"/>
            </a:pPr>
            <a:r>
              <a:rPr lang="en-US" sz="2400" dirty="0"/>
              <a:t>ESL</a:t>
            </a:r>
          </a:p>
          <a:p>
            <a:pPr marL="342900" indent="-342900">
              <a:buFont typeface="Arial" panose="020B0604020202020204" pitchFamily="34" charset="0"/>
              <a:buChar char="•"/>
            </a:pPr>
            <a:r>
              <a:rPr lang="en-US" sz="2400" dirty="0"/>
              <a:t>Annual report, due on October, for course placement during the prior academic year</a:t>
            </a: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416770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MIS SL, Student Placement</a:t>
            </a:r>
          </a:p>
        </p:txBody>
      </p:sp>
      <p:sp>
        <p:nvSpPr>
          <p:cNvPr id="3" name="TextBox 2">
            <a:extLst>
              <a:ext uri="{FF2B5EF4-FFF2-40B4-BE49-F238E27FC236}">
                <a16:creationId xmlns:a16="http://schemas.microsoft.com/office/drawing/2014/main" id="{28D07A82-5DF3-41EC-87EE-4E2799A791A5}"/>
              </a:ext>
            </a:extLst>
          </p:cNvPr>
          <p:cNvSpPr txBox="1"/>
          <p:nvPr/>
        </p:nvSpPr>
        <p:spPr>
          <a:xfrm>
            <a:off x="1152939" y="1690688"/>
            <a:ext cx="3140765" cy="461665"/>
          </a:xfrm>
          <a:prstGeom prst="rect">
            <a:avLst/>
          </a:prstGeom>
          <a:noFill/>
        </p:spPr>
        <p:txBody>
          <a:bodyPr wrap="square" rtlCol="0">
            <a:spAutoFit/>
          </a:bodyPr>
          <a:lstStyle/>
          <a:p>
            <a:r>
              <a:rPr lang="en-US" sz="2400" i="1" dirty="0"/>
              <a:t>Report Domain</a:t>
            </a:r>
          </a:p>
        </p:txBody>
      </p:sp>
      <p:pic>
        <p:nvPicPr>
          <p:cNvPr id="5" name="Picture 4">
            <a:extLst>
              <a:ext uri="{FF2B5EF4-FFF2-40B4-BE49-F238E27FC236}">
                <a16:creationId xmlns:a16="http://schemas.microsoft.com/office/drawing/2014/main" id="{CE59B085-21A4-4222-8419-DA53DFB995B3}"/>
              </a:ext>
            </a:extLst>
          </p:cNvPr>
          <p:cNvPicPr>
            <a:picLocks noChangeAspect="1"/>
          </p:cNvPicPr>
          <p:nvPr/>
        </p:nvPicPr>
        <p:blipFill>
          <a:blip r:embed="rId2"/>
          <a:stretch>
            <a:fillRect/>
          </a:stretch>
        </p:blipFill>
        <p:spPr>
          <a:xfrm>
            <a:off x="1490965" y="2610937"/>
            <a:ext cx="8820695" cy="2807310"/>
          </a:xfrm>
          <a:prstGeom prst="rect">
            <a:avLst/>
          </a:prstGeom>
        </p:spPr>
      </p:pic>
    </p:spTree>
    <p:extLst>
      <p:ext uri="{BB962C8B-B14F-4D97-AF65-F5344CB8AC3E}">
        <p14:creationId xmlns:p14="http://schemas.microsoft.com/office/powerpoint/2010/main" val="234928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MIS SL02, Student Placement Type</a:t>
            </a:r>
          </a:p>
        </p:txBody>
      </p:sp>
      <p:pic>
        <p:nvPicPr>
          <p:cNvPr id="4" name="Picture 3">
            <a:extLst>
              <a:ext uri="{FF2B5EF4-FFF2-40B4-BE49-F238E27FC236}">
                <a16:creationId xmlns:a16="http://schemas.microsoft.com/office/drawing/2014/main" id="{B408AA0B-4226-4BEA-A149-522E412EF8BD}"/>
              </a:ext>
            </a:extLst>
          </p:cNvPr>
          <p:cNvPicPr>
            <a:picLocks noChangeAspect="1"/>
          </p:cNvPicPr>
          <p:nvPr/>
        </p:nvPicPr>
        <p:blipFill>
          <a:blip r:embed="rId2"/>
          <a:stretch>
            <a:fillRect/>
          </a:stretch>
        </p:blipFill>
        <p:spPr>
          <a:xfrm>
            <a:off x="1012062" y="1690688"/>
            <a:ext cx="9273355" cy="3252782"/>
          </a:xfrm>
          <a:prstGeom prst="rect">
            <a:avLst/>
          </a:prstGeom>
        </p:spPr>
      </p:pic>
      <p:sp>
        <p:nvSpPr>
          <p:cNvPr id="6" name="TextBox 5">
            <a:extLst>
              <a:ext uri="{FF2B5EF4-FFF2-40B4-BE49-F238E27FC236}">
                <a16:creationId xmlns:a16="http://schemas.microsoft.com/office/drawing/2014/main" id="{5C65C92C-1C8C-4FC5-8E70-5E52BD6DCF32}"/>
              </a:ext>
            </a:extLst>
          </p:cNvPr>
          <p:cNvSpPr txBox="1"/>
          <p:nvPr/>
        </p:nvSpPr>
        <p:spPr>
          <a:xfrm>
            <a:off x="1083364" y="5237921"/>
            <a:ext cx="9024731" cy="1200329"/>
          </a:xfrm>
          <a:prstGeom prst="rect">
            <a:avLst/>
          </a:prstGeom>
          <a:noFill/>
        </p:spPr>
        <p:txBody>
          <a:bodyPr wrap="square" rtlCol="0">
            <a:spAutoFit/>
          </a:bodyPr>
          <a:lstStyle/>
          <a:p>
            <a:r>
              <a:rPr lang="en-US" sz="2400" dirty="0"/>
              <a:t>Questions: Is the CCCCO Guided Pathways framework used for student placement at the college(s)? Do data (coding) for placement in math courses take students’ “pathway” into account?</a:t>
            </a:r>
          </a:p>
        </p:txBody>
      </p:sp>
    </p:spTree>
    <p:extLst>
      <p:ext uri="{BB962C8B-B14F-4D97-AF65-F5344CB8AC3E}">
        <p14:creationId xmlns:p14="http://schemas.microsoft.com/office/powerpoint/2010/main" val="250135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lstStyle/>
          <a:p>
            <a:r>
              <a:rPr lang="en-US" dirty="0">
                <a:solidFill>
                  <a:schemeClr val="accent2">
                    <a:lumMod val="50000"/>
                  </a:schemeClr>
                </a:solidFill>
                <a:latin typeface="Arial Rounded MT Bold" panose="020F0704030504030204" pitchFamily="34" charset="0"/>
              </a:rPr>
              <a:t>MIS SL03, Student Placement Source High School</a:t>
            </a:r>
          </a:p>
        </p:txBody>
      </p:sp>
      <p:sp>
        <p:nvSpPr>
          <p:cNvPr id="6" name="TextBox 5">
            <a:extLst>
              <a:ext uri="{FF2B5EF4-FFF2-40B4-BE49-F238E27FC236}">
                <a16:creationId xmlns:a16="http://schemas.microsoft.com/office/drawing/2014/main" id="{5C65C92C-1C8C-4FC5-8E70-5E52BD6DCF32}"/>
              </a:ext>
            </a:extLst>
          </p:cNvPr>
          <p:cNvSpPr txBox="1"/>
          <p:nvPr/>
        </p:nvSpPr>
        <p:spPr>
          <a:xfrm>
            <a:off x="838200" y="2335695"/>
            <a:ext cx="9024731" cy="830997"/>
          </a:xfrm>
          <a:prstGeom prst="rect">
            <a:avLst/>
          </a:prstGeom>
          <a:noFill/>
        </p:spPr>
        <p:txBody>
          <a:bodyPr wrap="square" rtlCol="0">
            <a:spAutoFit/>
          </a:bodyPr>
          <a:lstStyle/>
          <a:p>
            <a:r>
              <a:rPr lang="en-US" sz="2400" dirty="0"/>
              <a:t>Indicates whether the placement was based on high school grades and/or GPA and the methodology used to make the placement.</a:t>
            </a:r>
          </a:p>
        </p:txBody>
      </p:sp>
      <p:pic>
        <p:nvPicPr>
          <p:cNvPr id="3" name="Picture 2">
            <a:extLst>
              <a:ext uri="{FF2B5EF4-FFF2-40B4-BE49-F238E27FC236}">
                <a16:creationId xmlns:a16="http://schemas.microsoft.com/office/drawing/2014/main" id="{CFD25ABE-E691-4D78-A452-509CBDC1DEC9}"/>
              </a:ext>
            </a:extLst>
          </p:cNvPr>
          <p:cNvPicPr>
            <a:picLocks noChangeAspect="1"/>
          </p:cNvPicPr>
          <p:nvPr/>
        </p:nvPicPr>
        <p:blipFill>
          <a:blip r:embed="rId2"/>
          <a:stretch>
            <a:fillRect/>
          </a:stretch>
        </p:blipFill>
        <p:spPr>
          <a:xfrm>
            <a:off x="848542" y="3568148"/>
            <a:ext cx="9440567" cy="1779104"/>
          </a:xfrm>
          <a:prstGeom prst="rect">
            <a:avLst/>
          </a:prstGeom>
        </p:spPr>
      </p:pic>
    </p:spTree>
    <p:extLst>
      <p:ext uri="{BB962C8B-B14F-4D97-AF65-F5344CB8AC3E}">
        <p14:creationId xmlns:p14="http://schemas.microsoft.com/office/powerpoint/2010/main" val="27042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lstStyle/>
          <a:p>
            <a:r>
              <a:rPr lang="en-US" dirty="0">
                <a:solidFill>
                  <a:schemeClr val="accent2">
                    <a:lumMod val="50000"/>
                  </a:schemeClr>
                </a:solidFill>
                <a:latin typeface="Arial Rounded MT Bold" panose="020F0704030504030204" pitchFamily="34" charset="0"/>
              </a:rPr>
              <a:t>MIS SL04, Student Placement Source Guided</a:t>
            </a:r>
          </a:p>
        </p:txBody>
      </p:sp>
      <p:sp>
        <p:nvSpPr>
          <p:cNvPr id="6" name="TextBox 5">
            <a:extLst>
              <a:ext uri="{FF2B5EF4-FFF2-40B4-BE49-F238E27FC236}">
                <a16:creationId xmlns:a16="http://schemas.microsoft.com/office/drawing/2014/main" id="{5C65C92C-1C8C-4FC5-8E70-5E52BD6DCF32}"/>
              </a:ext>
            </a:extLst>
          </p:cNvPr>
          <p:cNvSpPr txBox="1"/>
          <p:nvPr/>
        </p:nvSpPr>
        <p:spPr>
          <a:xfrm>
            <a:off x="838200" y="2335695"/>
            <a:ext cx="10909852" cy="3785652"/>
          </a:xfrm>
          <a:prstGeom prst="rect">
            <a:avLst/>
          </a:prstGeom>
          <a:noFill/>
        </p:spPr>
        <p:txBody>
          <a:bodyPr wrap="square" rtlCol="0">
            <a:spAutoFit/>
          </a:bodyPr>
          <a:lstStyle/>
          <a:p>
            <a:r>
              <a:rPr lang="en-US" sz="2400" dirty="0"/>
              <a:t>Indicates whether the placement was based on guided and/or self-placement and the methodology used to make the placement.</a:t>
            </a:r>
          </a:p>
          <a:p>
            <a:pPr marL="342900" indent="-342900">
              <a:buFont typeface="Arial" panose="020B0604020202020204" pitchFamily="34" charset="0"/>
              <a:buChar char="•"/>
            </a:pPr>
            <a:r>
              <a:rPr lang="en-US" sz="2400" dirty="0">
                <a:solidFill>
                  <a:schemeClr val="accent2">
                    <a:lumMod val="50000"/>
                  </a:schemeClr>
                </a:solidFill>
              </a:rPr>
              <a:t>Guided placement:  </a:t>
            </a:r>
            <a:r>
              <a:rPr lang="en-US" sz="2400" dirty="0"/>
              <a:t>Locally developed tool or process, potentially in consultation with counselors or other faculty, used to place students into a course.</a:t>
            </a:r>
          </a:p>
          <a:p>
            <a:pPr marL="342900" indent="-342900">
              <a:buFont typeface="Arial" panose="020B0604020202020204" pitchFamily="34" charset="0"/>
              <a:buChar char="•"/>
            </a:pPr>
            <a:r>
              <a:rPr lang="en-US" sz="2400" dirty="0">
                <a:solidFill>
                  <a:schemeClr val="accent2">
                    <a:lumMod val="50000"/>
                  </a:schemeClr>
                </a:solidFill>
              </a:rPr>
              <a:t>Guided self-placement: </a:t>
            </a:r>
            <a:r>
              <a:rPr lang="en-US" sz="2400" dirty="0"/>
              <a:t>Locally developed tool or process, potentially in consultation with counselors or other faculty, in which student is given a placement recommendation, but </a:t>
            </a:r>
            <a:r>
              <a:rPr lang="en-US" sz="2400" b="1" dirty="0"/>
              <a:t>students are ultimately allowed to choose their placement.</a:t>
            </a:r>
          </a:p>
          <a:p>
            <a:pPr marL="342900" indent="-342900">
              <a:buFont typeface="Arial" panose="020B0604020202020204" pitchFamily="34" charset="0"/>
              <a:buChar char="•"/>
            </a:pPr>
            <a:r>
              <a:rPr lang="en-US" sz="2400" dirty="0">
                <a:solidFill>
                  <a:schemeClr val="accent2">
                    <a:lumMod val="50000"/>
                  </a:schemeClr>
                </a:solidFill>
              </a:rPr>
              <a:t>Self-placement</a:t>
            </a:r>
            <a:r>
              <a:rPr lang="en-US" sz="2400" dirty="0"/>
              <a:t>: A process by which students may be provided information about courses and other self-assessment </a:t>
            </a:r>
            <a:r>
              <a:rPr lang="en-US" sz="2400" b="1" dirty="0"/>
              <a:t>but no recommendation is made and student chooses their own placement.</a:t>
            </a:r>
          </a:p>
        </p:txBody>
      </p:sp>
    </p:spTree>
    <p:extLst>
      <p:ext uri="{BB962C8B-B14F-4D97-AF65-F5344CB8AC3E}">
        <p14:creationId xmlns:p14="http://schemas.microsoft.com/office/powerpoint/2010/main" val="387404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lstStyle/>
          <a:p>
            <a:r>
              <a:rPr lang="en-US" dirty="0">
                <a:solidFill>
                  <a:schemeClr val="accent2">
                    <a:lumMod val="50000"/>
                  </a:schemeClr>
                </a:solidFill>
                <a:latin typeface="Arial Rounded MT Bold" panose="020F0704030504030204" pitchFamily="34" charset="0"/>
              </a:rPr>
              <a:t>MIS SL04, Student Placement Source Guided (cont.)</a:t>
            </a:r>
          </a:p>
        </p:txBody>
      </p:sp>
      <p:pic>
        <p:nvPicPr>
          <p:cNvPr id="3" name="Picture 2">
            <a:extLst>
              <a:ext uri="{FF2B5EF4-FFF2-40B4-BE49-F238E27FC236}">
                <a16:creationId xmlns:a16="http://schemas.microsoft.com/office/drawing/2014/main" id="{D231962A-E384-4785-8691-B778AEAA45A0}"/>
              </a:ext>
            </a:extLst>
          </p:cNvPr>
          <p:cNvPicPr>
            <a:picLocks noChangeAspect="1"/>
          </p:cNvPicPr>
          <p:nvPr/>
        </p:nvPicPr>
        <p:blipFill>
          <a:blip r:embed="rId2"/>
          <a:stretch>
            <a:fillRect/>
          </a:stretch>
        </p:blipFill>
        <p:spPr>
          <a:xfrm>
            <a:off x="1152939" y="2405270"/>
            <a:ext cx="7096539" cy="2075858"/>
          </a:xfrm>
          <a:prstGeom prst="rect">
            <a:avLst/>
          </a:prstGeom>
        </p:spPr>
      </p:pic>
      <p:sp>
        <p:nvSpPr>
          <p:cNvPr id="5" name="TextBox 4">
            <a:extLst>
              <a:ext uri="{FF2B5EF4-FFF2-40B4-BE49-F238E27FC236}">
                <a16:creationId xmlns:a16="http://schemas.microsoft.com/office/drawing/2014/main" id="{5AF0A7F2-6264-4DB3-BAC2-E86CB757B517}"/>
              </a:ext>
            </a:extLst>
          </p:cNvPr>
          <p:cNvSpPr txBox="1"/>
          <p:nvPr/>
        </p:nvSpPr>
        <p:spPr>
          <a:xfrm>
            <a:off x="1063486" y="5019260"/>
            <a:ext cx="9024731" cy="1200329"/>
          </a:xfrm>
          <a:prstGeom prst="rect">
            <a:avLst/>
          </a:prstGeom>
          <a:noFill/>
        </p:spPr>
        <p:txBody>
          <a:bodyPr wrap="square" rtlCol="0">
            <a:spAutoFit/>
          </a:bodyPr>
          <a:lstStyle/>
          <a:p>
            <a:r>
              <a:rPr lang="en-US" sz="2400" dirty="0"/>
              <a:t>Questions: Have colleges implement guided placement processes/tool? Is yes, do we have data that can be used to identify if the student use guided placement, guided self-placement, or self-placement?</a:t>
            </a:r>
          </a:p>
        </p:txBody>
      </p:sp>
    </p:spTree>
    <p:extLst>
      <p:ext uri="{BB962C8B-B14F-4D97-AF65-F5344CB8AC3E}">
        <p14:creationId xmlns:p14="http://schemas.microsoft.com/office/powerpoint/2010/main" val="90869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lstStyle/>
          <a:p>
            <a:r>
              <a:rPr lang="en-US" dirty="0">
                <a:solidFill>
                  <a:schemeClr val="accent2">
                    <a:lumMod val="50000"/>
                  </a:schemeClr>
                </a:solidFill>
                <a:latin typeface="Arial Rounded MT Bold" panose="020F0704030504030204" pitchFamily="34" charset="0"/>
              </a:rPr>
              <a:t>MIS SL05, Student Placement Source Standardized Test</a:t>
            </a:r>
          </a:p>
        </p:txBody>
      </p:sp>
      <p:sp>
        <p:nvSpPr>
          <p:cNvPr id="5" name="TextBox 4">
            <a:extLst>
              <a:ext uri="{FF2B5EF4-FFF2-40B4-BE49-F238E27FC236}">
                <a16:creationId xmlns:a16="http://schemas.microsoft.com/office/drawing/2014/main" id="{5AF0A7F2-6264-4DB3-BAC2-E86CB757B517}"/>
              </a:ext>
            </a:extLst>
          </p:cNvPr>
          <p:cNvSpPr txBox="1"/>
          <p:nvPr/>
        </p:nvSpPr>
        <p:spPr>
          <a:xfrm>
            <a:off x="917713" y="2266121"/>
            <a:ext cx="9024731" cy="830997"/>
          </a:xfrm>
          <a:prstGeom prst="rect">
            <a:avLst/>
          </a:prstGeom>
          <a:noFill/>
        </p:spPr>
        <p:txBody>
          <a:bodyPr wrap="square" rtlCol="0">
            <a:spAutoFit/>
          </a:bodyPr>
          <a:lstStyle/>
          <a:p>
            <a:r>
              <a:rPr lang="en-US" sz="2400" dirty="0"/>
              <a:t>Indicates whether the placement was based on a standardized assessment test. </a:t>
            </a:r>
          </a:p>
        </p:txBody>
      </p:sp>
      <p:pic>
        <p:nvPicPr>
          <p:cNvPr id="6" name="Picture 5">
            <a:extLst>
              <a:ext uri="{FF2B5EF4-FFF2-40B4-BE49-F238E27FC236}">
                <a16:creationId xmlns:a16="http://schemas.microsoft.com/office/drawing/2014/main" id="{43987377-75BC-4908-B0DD-97509D6ACE5D}"/>
              </a:ext>
            </a:extLst>
          </p:cNvPr>
          <p:cNvPicPr>
            <a:picLocks noChangeAspect="1"/>
          </p:cNvPicPr>
          <p:nvPr/>
        </p:nvPicPr>
        <p:blipFill>
          <a:blip r:embed="rId2"/>
          <a:stretch>
            <a:fillRect/>
          </a:stretch>
        </p:blipFill>
        <p:spPr>
          <a:xfrm>
            <a:off x="1084066" y="3248594"/>
            <a:ext cx="8274078" cy="1325562"/>
          </a:xfrm>
          <a:prstGeom prst="rect">
            <a:avLst/>
          </a:prstGeom>
        </p:spPr>
      </p:pic>
      <p:sp>
        <p:nvSpPr>
          <p:cNvPr id="7" name="TextBox 6">
            <a:extLst>
              <a:ext uri="{FF2B5EF4-FFF2-40B4-BE49-F238E27FC236}">
                <a16:creationId xmlns:a16="http://schemas.microsoft.com/office/drawing/2014/main" id="{6A143C6C-E686-4286-BCE0-59F3762FC3DD}"/>
              </a:ext>
            </a:extLst>
          </p:cNvPr>
          <p:cNvSpPr txBox="1"/>
          <p:nvPr/>
        </p:nvSpPr>
        <p:spPr>
          <a:xfrm>
            <a:off x="1172817" y="5148470"/>
            <a:ext cx="8010940" cy="461665"/>
          </a:xfrm>
          <a:prstGeom prst="rect">
            <a:avLst/>
          </a:prstGeom>
          <a:noFill/>
        </p:spPr>
        <p:txBody>
          <a:bodyPr wrap="square" rtlCol="0">
            <a:spAutoFit/>
          </a:bodyPr>
          <a:lstStyle/>
          <a:p>
            <a:r>
              <a:rPr lang="en-US" sz="2400" dirty="0"/>
              <a:t>Note: Applies only to ESL course placement</a:t>
            </a:r>
          </a:p>
        </p:txBody>
      </p:sp>
    </p:spTree>
    <p:extLst>
      <p:ext uri="{BB962C8B-B14F-4D97-AF65-F5344CB8AC3E}">
        <p14:creationId xmlns:p14="http://schemas.microsoft.com/office/powerpoint/2010/main" val="255173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lstStyle/>
          <a:p>
            <a:r>
              <a:rPr lang="en-US" dirty="0">
                <a:solidFill>
                  <a:schemeClr val="accent2">
                    <a:lumMod val="50000"/>
                  </a:schemeClr>
                </a:solidFill>
                <a:latin typeface="Arial Rounded MT Bold" panose="020F0704030504030204" pitchFamily="34" charset="0"/>
              </a:rPr>
              <a:t>MIS SL06, Student Placement Level</a:t>
            </a:r>
          </a:p>
        </p:txBody>
      </p:sp>
      <p:sp>
        <p:nvSpPr>
          <p:cNvPr id="5" name="TextBox 4">
            <a:extLst>
              <a:ext uri="{FF2B5EF4-FFF2-40B4-BE49-F238E27FC236}">
                <a16:creationId xmlns:a16="http://schemas.microsoft.com/office/drawing/2014/main" id="{5AF0A7F2-6264-4DB3-BAC2-E86CB757B517}"/>
              </a:ext>
            </a:extLst>
          </p:cNvPr>
          <p:cNvSpPr txBox="1"/>
          <p:nvPr/>
        </p:nvSpPr>
        <p:spPr>
          <a:xfrm>
            <a:off x="907774" y="1826410"/>
            <a:ext cx="9024731" cy="830997"/>
          </a:xfrm>
          <a:prstGeom prst="rect">
            <a:avLst/>
          </a:prstGeom>
          <a:noFill/>
        </p:spPr>
        <p:txBody>
          <a:bodyPr wrap="square" rtlCol="0">
            <a:spAutoFit/>
          </a:bodyPr>
          <a:lstStyle/>
          <a:p>
            <a:r>
              <a:rPr lang="en-US" sz="2400" dirty="0"/>
              <a:t>This element indicates the level of placement relative to the gateway transfer-level course in the discipline. </a:t>
            </a:r>
          </a:p>
        </p:txBody>
      </p:sp>
      <p:pic>
        <p:nvPicPr>
          <p:cNvPr id="4" name="Picture 3">
            <a:extLst>
              <a:ext uri="{FF2B5EF4-FFF2-40B4-BE49-F238E27FC236}">
                <a16:creationId xmlns:a16="http://schemas.microsoft.com/office/drawing/2014/main" id="{81815628-E8C4-493A-B88F-00FCC4246E44}"/>
              </a:ext>
            </a:extLst>
          </p:cNvPr>
          <p:cNvPicPr>
            <a:picLocks noChangeAspect="1"/>
          </p:cNvPicPr>
          <p:nvPr/>
        </p:nvPicPr>
        <p:blipFill>
          <a:blip r:embed="rId2"/>
          <a:stretch>
            <a:fillRect/>
          </a:stretch>
        </p:blipFill>
        <p:spPr>
          <a:xfrm>
            <a:off x="2927557" y="2929409"/>
            <a:ext cx="6336887" cy="3190861"/>
          </a:xfrm>
          <a:prstGeom prst="rect">
            <a:avLst/>
          </a:prstGeom>
        </p:spPr>
      </p:pic>
    </p:spTree>
    <p:extLst>
      <p:ext uri="{BB962C8B-B14F-4D97-AF65-F5344CB8AC3E}">
        <p14:creationId xmlns:p14="http://schemas.microsoft.com/office/powerpoint/2010/main" val="227638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421334"/>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SL, Student Placement, SOATEST</a:t>
            </a:r>
          </a:p>
        </p:txBody>
      </p:sp>
      <p:pic>
        <p:nvPicPr>
          <p:cNvPr id="4" name="Picture 3">
            <a:extLst>
              <a:ext uri="{FF2B5EF4-FFF2-40B4-BE49-F238E27FC236}">
                <a16:creationId xmlns:a16="http://schemas.microsoft.com/office/drawing/2014/main" id="{581D3B99-891E-4B46-B089-FD2A2EC77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11" y="1667384"/>
            <a:ext cx="10250989" cy="4196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266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7D941D-ECFC-4C33-97FE-2ADBB3035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922064"/>
            <a:ext cx="8229600" cy="5013872"/>
          </a:xfrm>
        </p:spPr>
      </p:pic>
    </p:spTree>
    <p:extLst>
      <p:ext uri="{BB962C8B-B14F-4D97-AF65-F5344CB8AC3E}">
        <p14:creationId xmlns:p14="http://schemas.microsoft.com/office/powerpoint/2010/main" val="309537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421334"/>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SL, Student Placement, SORTEST</a:t>
            </a:r>
          </a:p>
        </p:txBody>
      </p:sp>
      <p:pic>
        <p:nvPicPr>
          <p:cNvPr id="5" name="Picture 4">
            <a:extLst>
              <a:ext uri="{FF2B5EF4-FFF2-40B4-BE49-F238E27FC236}">
                <a16:creationId xmlns:a16="http://schemas.microsoft.com/office/drawing/2014/main" id="{7CEF9DE6-8BB9-44E2-81EC-E30BD1228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809" y="2068789"/>
            <a:ext cx="8698677" cy="3139316"/>
          </a:xfrm>
          <a:prstGeom prst="rect">
            <a:avLst/>
          </a:prstGeom>
        </p:spPr>
      </p:pic>
      <p:sp>
        <p:nvSpPr>
          <p:cNvPr id="6" name="TextBox 5">
            <a:extLst>
              <a:ext uri="{FF2B5EF4-FFF2-40B4-BE49-F238E27FC236}">
                <a16:creationId xmlns:a16="http://schemas.microsoft.com/office/drawing/2014/main" id="{4255FEA2-3A50-4A89-86AB-D26548E1E122}"/>
              </a:ext>
            </a:extLst>
          </p:cNvPr>
          <p:cNvSpPr txBox="1"/>
          <p:nvPr/>
        </p:nvSpPr>
        <p:spPr>
          <a:xfrm>
            <a:off x="1679713" y="5784574"/>
            <a:ext cx="8448261" cy="646331"/>
          </a:xfrm>
          <a:prstGeom prst="rect">
            <a:avLst/>
          </a:prstGeom>
          <a:noFill/>
        </p:spPr>
        <p:txBody>
          <a:bodyPr wrap="square" rtlCol="0">
            <a:spAutoFit/>
          </a:bodyPr>
          <a:lstStyle/>
          <a:p>
            <a:r>
              <a:rPr lang="en-US" b="1" dirty="0"/>
              <a:t>Note</a:t>
            </a:r>
          </a:p>
          <a:p>
            <a:r>
              <a:rPr lang="en-US" dirty="0"/>
              <a:t>SORTEST is the back-end table of SOATEST.</a:t>
            </a:r>
          </a:p>
        </p:txBody>
      </p:sp>
    </p:spTree>
    <p:extLst>
      <p:ext uri="{BB962C8B-B14F-4D97-AF65-F5344CB8AC3E}">
        <p14:creationId xmlns:p14="http://schemas.microsoft.com/office/powerpoint/2010/main" val="214084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421334"/>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SL, Student Placement, SCRRTST</a:t>
            </a:r>
          </a:p>
        </p:txBody>
      </p:sp>
      <p:sp>
        <p:nvSpPr>
          <p:cNvPr id="6" name="TextBox 5">
            <a:extLst>
              <a:ext uri="{FF2B5EF4-FFF2-40B4-BE49-F238E27FC236}">
                <a16:creationId xmlns:a16="http://schemas.microsoft.com/office/drawing/2014/main" id="{4255FEA2-3A50-4A89-86AB-D26548E1E122}"/>
              </a:ext>
            </a:extLst>
          </p:cNvPr>
          <p:cNvSpPr txBox="1"/>
          <p:nvPr/>
        </p:nvSpPr>
        <p:spPr>
          <a:xfrm>
            <a:off x="1649895" y="5585791"/>
            <a:ext cx="8448261" cy="923330"/>
          </a:xfrm>
          <a:prstGeom prst="rect">
            <a:avLst/>
          </a:prstGeom>
          <a:noFill/>
        </p:spPr>
        <p:txBody>
          <a:bodyPr wrap="square" rtlCol="0">
            <a:spAutoFit/>
          </a:bodyPr>
          <a:lstStyle/>
          <a:p>
            <a:r>
              <a:rPr lang="en-US" b="1" dirty="0"/>
              <a:t>Note</a:t>
            </a:r>
          </a:p>
          <a:p>
            <a:r>
              <a:rPr lang="en-US" dirty="0"/>
              <a:t>SCRRTST sets course pre or co-requisite based on enrollment or test code and score. When linked to SOATEST data, it can be used to describe placement.</a:t>
            </a:r>
          </a:p>
        </p:txBody>
      </p:sp>
      <p:pic>
        <p:nvPicPr>
          <p:cNvPr id="4" name="Picture 3">
            <a:extLst>
              <a:ext uri="{FF2B5EF4-FFF2-40B4-BE49-F238E27FC236}">
                <a16:creationId xmlns:a16="http://schemas.microsoft.com/office/drawing/2014/main" id="{0C70503B-9D84-48D2-9215-0EFE559C3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38" y="1516579"/>
            <a:ext cx="8332950" cy="3791994"/>
          </a:xfrm>
          <a:prstGeom prst="rect">
            <a:avLst/>
          </a:prstGeom>
          <a:ln>
            <a:noFill/>
          </a:ln>
          <a:effectLst>
            <a:softEdge rad="112500"/>
          </a:effectLst>
        </p:spPr>
      </p:pic>
    </p:spTree>
    <p:extLst>
      <p:ext uri="{BB962C8B-B14F-4D97-AF65-F5344CB8AC3E}">
        <p14:creationId xmlns:p14="http://schemas.microsoft.com/office/powerpoint/2010/main" val="294574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SL, Student Placement, SCRRTST (cont.)</a:t>
            </a:r>
          </a:p>
        </p:txBody>
      </p:sp>
      <p:sp>
        <p:nvSpPr>
          <p:cNvPr id="5" name="TextBox 4">
            <a:extLst>
              <a:ext uri="{FF2B5EF4-FFF2-40B4-BE49-F238E27FC236}">
                <a16:creationId xmlns:a16="http://schemas.microsoft.com/office/drawing/2014/main" id="{5AF0A7F2-6264-4DB3-BAC2-E86CB757B517}"/>
              </a:ext>
            </a:extLst>
          </p:cNvPr>
          <p:cNvSpPr txBox="1"/>
          <p:nvPr/>
        </p:nvSpPr>
        <p:spPr>
          <a:xfrm>
            <a:off x="838200" y="2598003"/>
            <a:ext cx="9024731" cy="1697901"/>
          </a:xfrm>
          <a:prstGeom prst="rect">
            <a:avLst/>
          </a:prstGeom>
          <a:noFill/>
        </p:spPr>
        <p:txBody>
          <a:bodyPr wrap="square" rtlCol="0">
            <a:spAutoFit/>
          </a:bodyPr>
          <a:lstStyle/>
          <a:p>
            <a:pPr>
              <a:spcAft>
                <a:spcPts val="1000"/>
              </a:spcAft>
            </a:pPr>
            <a:r>
              <a:rPr lang="en-US" sz="2400" dirty="0"/>
              <a:t>CB course data can be used to identify transfer status and college level status (levels below transfer)</a:t>
            </a:r>
          </a:p>
          <a:p>
            <a:pPr marL="342900" indent="-342900">
              <a:buFont typeface="Arial" panose="020B0604020202020204" pitchFamily="34" charset="0"/>
              <a:buChar char="•"/>
            </a:pPr>
            <a:r>
              <a:rPr lang="en-US" sz="2400" dirty="0"/>
              <a:t>CB05 Course transfer level</a:t>
            </a:r>
          </a:p>
          <a:p>
            <a:pPr marL="342900" indent="-342900">
              <a:buFont typeface="Arial" panose="020B0604020202020204" pitchFamily="34" charset="0"/>
              <a:buChar char="•"/>
            </a:pPr>
            <a:r>
              <a:rPr lang="en-US" sz="2400" dirty="0"/>
              <a:t>CB21 Course Pre-College Level</a:t>
            </a:r>
          </a:p>
        </p:txBody>
      </p:sp>
    </p:spTree>
    <p:extLst>
      <p:ext uri="{BB962C8B-B14F-4D97-AF65-F5344CB8AC3E}">
        <p14:creationId xmlns:p14="http://schemas.microsoft.com/office/powerpoint/2010/main" val="128164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Student Placement, “To do”</a:t>
            </a:r>
          </a:p>
        </p:txBody>
      </p:sp>
      <p:sp>
        <p:nvSpPr>
          <p:cNvPr id="5" name="TextBox 4">
            <a:extLst>
              <a:ext uri="{FF2B5EF4-FFF2-40B4-BE49-F238E27FC236}">
                <a16:creationId xmlns:a16="http://schemas.microsoft.com/office/drawing/2014/main" id="{5AF0A7F2-6264-4DB3-BAC2-E86CB757B517}"/>
              </a:ext>
            </a:extLst>
          </p:cNvPr>
          <p:cNvSpPr txBox="1"/>
          <p:nvPr/>
        </p:nvSpPr>
        <p:spPr>
          <a:xfrm>
            <a:off x="838200" y="2598003"/>
            <a:ext cx="9024731" cy="461665"/>
          </a:xfrm>
          <a:prstGeom prst="rect">
            <a:avLst/>
          </a:prstGeom>
          <a:noFill/>
        </p:spPr>
        <p:txBody>
          <a:bodyPr wrap="square" rtlCol="0">
            <a:spAutoFit/>
          </a:bodyPr>
          <a:lstStyle/>
          <a:p>
            <a:endParaRPr lang="en-US" sz="2400" dirty="0"/>
          </a:p>
        </p:txBody>
      </p:sp>
      <p:pic>
        <p:nvPicPr>
          <p:cNvPr id="4" name="Picture 3">
            <a:extLst>
              <a:ext uri="{FF2B5EF4-FFF2-40B4-BE49-F238E27FC236}">
                <a16:creationId xmlns:a16="http://schemas.microsoft.com/office/drawing/2014/main" id="{A9CEBC1C-8A2C-4C66-99C4-F2BAFCABD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99885"/>
            <a:ext cx="10620524" cy="3267854"/>
          </a:xfrm>
          <a:prstGeom prst="rect">
            <a:avLst/>
          </a:prstGeom>
          <a:ln>
            <a:noFill/>
          </a:ln>
          <a:effectLst>
            <a:softEdge rad="112500"/>
          </a:effectLst>
        </p:spPr>
      </p:pic>
      <p:sp>
        <p:nvSpPr>
          <p:cNvPr id="6" name="TextBox 5">
            <a:extLst>
              <a:ext uri="{FF2B5EF4-FFF2-40B4-BE49-F238E27FC236}">
                <a16:creationId xmlns:a16="http://schemas.microsoft.com/office/drawing/2014/main" id="{569A2BC3-3CFA-439F-8EBF-D35C46A47177}"/>
              </a:ext>
            </a:extLst>
          </p:cNvPr>
          <p:cNvSpPr txBox="1"/>
          <p:nvPr/>
        </p:nvSpPr>
        <p:spPr>
          <a:xfrm>
            <a:off x="1093304" y="5685183"/>
            <a:ext cx="10620524" cy="646331"/>
          </a:xfrm>
          <a:prstGeom prst="rect">
            <a:avLst/>
          </a:prstGeom>
          <a:noFill/>
        </p:spPr>
        <p:txBody>
          <a:bodyPr wrap="square" rtlCol="0">
            <a:spAutoFit/>
          </a:bodyPr>
          <a:lstStyle/>
          <a:p>
            <a:r>
              <a:rPr lang="en-US" dirty="0"/>
              <a:t>Data Custodians: Review and use Excel file “</a:t>
            </a:r>
            <a:r>
              <a:rPr lang="en-US" dirty="0" err="1"/>
              <a:t>SL_Student_Placement_FHDA</a:t>
            </a:r>
            <a:r>
              <a:rPr lang="en-US" dirty="0"/>
              <a:t>” to classify Test codes used, so far, in 2020-21.</a:t>
            </a:r>
          </a:p>
        </p:txBody>
      </p:sp>
    </p:spTree>
    <p:extLst>
      <p:ext uri="{BB962C8B-B14F-4D97-AF65-F5344CB8AC3E}">
        <p14:creationId xmlns:p14="http://schemas.microsoft.com/office/powerpoint/2010/main" val="339793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Student Placement</a:t>
            </a:r>
          </a:p>
        </p:txBody>
      </p:sp>
      <p:sp>
        <p:nvSpPr>
          <p:cNvPr id="5" name="TextBox 4">
            <a:extLst>
              <a:ext uri="{FF2B5EF4-FFF2-40B4-BE49-F238E27FC236}">
                <a16:creationId xmlns:a16="http://schemas.microsoft.com/office/drawing/2014/main" id="{5AF0A7F2-6264-4DB3-BAC2-E86CB757B517}"/>
              </a:ext>
            </a:extLst>
          </p:cNvPr>
          <p:cNvSpPr txBox="1"/>
          <p:nvPr/>
        </p:nvSpPr>
        <p:spPr>
          <a:xfrm>
            <a:off x="838200" y="2598003"/>
            <a:ext cx="9024731"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569A2BC3-3CFA-439F-8EBF-D35C46A47177}"/>
              </a:ext>
            </a:extLst>
          </p:cNvPr>
          <p:cNvSpPr txBox="1"/>
          <p:nvPr/>
        </p:nvSpPr>
        <p:spPr>
          <a:xfrm>
            <a:off x="1202634" y="1969160"/>
            <a:ext cx="6182139" cy="646331"/>
          </a:xfrm>
          <a:prstGeom prst="rect">
            <a:avLst/>
          </a:prstGeom>
          <a:noFill/>
        </p:spPr>
        <p:txBody>
          <a:bodyPr wrap="square" rtlCol="0">
            <a:spAutoFit/>
          </a:bodyPr>
          <a:lstStyle/>
          <a:p>
            <a:r>
              <a:rPr lang="en-US" sz="3600" dirty="0"/>
              <a:t>Questions, issues, concerns?</a:t>
            </a:r>
          </a:p>
        </p:txBody>
      </p:sp>
      <p:pic>
        <p:nvPicPr>
          <p:cNvPr id="3" name="Picture 2">
            <a:extLst>
              <a:ext uri="{FF2B5EF4-FFF2-40B4-BE49-F238E27FC236}">
                <a16:creationId xmlns:a16="http://schemas.microsoft.com/office/drawing/2014/main" id="{F5B38822-47BC-4410-A570-6E67418BC018}"/>
              </a:ext>
            </a:extLst>
          </p:cNvPr>
          <p:cNvPicPr>
            <a:picLocks noChangeAspect="1"/>
          </p:cNvPicPr>
          <p:nvPr/>
        </p:nvPicPr>
        <p:blipFill>
          <a:blip r:embed="rId2"/>
          <a:stretch>
            <a:fillRect/>
          </a:stretch>
        </p:blipFill>
        <p:spPr>
          <a:xfrm>
            <a:off x="5010094" y="2833531"/>
            <a:ext cx="2171812" cy="3079908"/>
          </a:xfrm>
          <a:prstGeom prst="rect">
            <a:avLst/>
          </a:prstGeom>
          <a:ln>
            <a:noFill/>
          </a:ln>
          <a:effectLst>
            <a:softEdge rad="112500"/>
          </a:effectLst>
        </p:spPr>
      </p:pic>
    </p:spTree>
    <p:extLst>
      <p:ext uri="{BB962C8B-B14F-4D97-AF65-F5344CB8AC3E}">
        <p14:creationId xmlns:p14="http://schemas.microsoft.com/office/powerpoint/2010/main" val="26042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SY Student Credit for Prior Learning</a:t>
            </a:r>
          </a:p>
        </p:txBody>
      </p:sp>
      <p:sp>
        <p:nvSpPr>
          <p:cNvPr id="5" name="TextBox 4">
            <a:extLst>
              <a:ext uri="{FF2B5EF4-FFF2-40B4-BE49-F238E27FC236}">
                <a16:creationId xmlns:a16="http://schemas.microsoft.com/office/drawing/2014/main" id="{5AF0A7F2-6264-4DB3-BAC2-E86CB757B517}"/>
              </a:ext>
            </a:extLst>
          </p:cNvPr>
          <p:cNvSpPr txBox="1"/>
          <p:nvPr/>
        </p:nvSpPr>
        <p:spPr>
          <a:xfrm>
            <a:off x="997226" y="2641419"/>
            <a:ext cx="902473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Information on student credit for prior learning assessed during the </a:t>
            </a:r>
            <a:r>
              <a:rPr lang="en-US" sz="2400" b="1" dirty="0"/>
              <a:t>reporting term.</a:t>
            </a:r>
          </a:p>
          <a:p>
            <a:pPr marL="342900" indent="-342900">
              <a:buFont typeface="Arial" panose="020B0604020202020204" pitchFamily="34" charset="0"/>
              <a:buChar char="•"/>
            </a:pPr>
            <a:r>
              <a:rPr lang="en-US" sz="2400" dirty="0"/>
              <a:t>One record is submitted for each combination of student and course for which a student was assessed for credit for prior learning during the reporting term.</a:t>
            </a:r>
          </a:p>
          <a:p>
            <a:pPr marL="342900" indent="-342900">
              <a:buFont typeface="Arial" panose="020B0604020202020204" pitchFamily="34" charset="0"/>
              <a:buChar char="•"/>
            </a:pPr>
            <a:r>
              <a:rPr lang="en-US" sz="2400" dirty="0"/>
              <a:t>To be included in the </a:t>
            </a:r>
            <a:r>
              <a:rPr lang="en-US" sz="2400" b="1" dirty="0"/>
              <a:t>MIS quarterly submissions</a:t>
            </a:r>
            <a:r>
              <a:rPr lang="en-US" sz="2400" dirty="0"/>
              <a:t>.</a:t>
            </a:r>
          </a:p>
        </p:txBody>
      </p:sp>
    </p:spTree>
    <p:extLst>
      <p:ext uri="{BB962C8B-B14F-4D97-AF65-F5344CB8AC3E}">
        <p14:creationId xmlns:p14="http://schemas.microsoft.com/office/powerpoint/2010/main" val="251598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SY Student Credit for Prior Learning (cont.)</a:t>
            </a:r>
          </a:p>
        </p:txBody>
      </p:sp>
      <p:pic>
        <p:nvPicPr>
          <p:cNvPr id="3" name="Picture 2">
            <a:extLst>
              <a:ext uri="{FF2B5EF4-FFF2-40B4-BE49-F238E27FC236}">
                <a16:creationId xmlns:a16="http://schemas.microsoft.com/office/drawing/2014/main" id="{B99A4B49-8406-411C-A7F7-BCDC3C5AF954}"/>
              </a:ext>
            </a:extLst>
          </p:cNvPr>
          <p:cNvPicPr>
            <a:picLocks noChangeAspect="1"/>
          </p:cNvPicPr>
          <p:nvPr/>
        </p:nvPicPr>
        <p:blipFill>
          <a:blip r:embed="rId2"/>
          <a:stretch>
            <a:fillRect/>
          </a:stretch>
        </p:blipFill>
        <p:spPr>
          <a:xfrm>
            <a:off x="892033" y="3118308"/>
            <a:ext cx="10407933" cy="3250096"/>
          </a:xfrm>
          <a:prstGeom prst="rect">
            <a:avLst/>
          </a:prstGeom>
        </p:spPr>
      </p:pic>
      <p:sp>
        <p:nvSpPr>
          <p:cNvPr id="4" name="TextBox 3">
            <a:extLst>
              <a:ext uri="{FF2B5EF4-FFF2-40B4-BE49-F238E27FC236}">
                <a16:creationId xmlns:a16="http://schemas.microsoft.com/office/drawing/2014/main" id="{0C824BCD-F590-47BB-9D3A-3FF0EE11FD1D}"/>
              </a:ext>
            </a:extLst>
          </p:cNvPr>
          <p:cNvSpPr txBox="1"/>
          <p:nvPr/>
        </p:nvSpPr>
        <p:spPr>
          <a:xfrm>
            <a:off x="892033" y="2365766"/>
            <a:ext cx="4194313" cy="461665"/>
          </a:xfrm>
          <a:prstGeom prst="rect">
            <a:avLst/>
          </a:prstGeom>
          <a:noFill/>
        </p:spPr>
        <p:txBody>
          <a:bodyPr wrap="square" rtlCol="0">
            <a:spAutoFit/>
          </a:bodyPr>
          <a:lstStyle/>
          <a:p>
            <a:r>
              <a:rPr lang="en-US" sz="2400" i="1" dirty="0"/>
              <a:t>Report Domain</a:t>
            </a:r>
          </a:p>
        </p:txBody>
      </p:sp>
    </p:spTree>
    <p:extLst>
      <p:ext uri="{BB962C8B-B14F-4D97-AF65-F5344CB8AC3E}">
        <p14:creationId xmlns:p14="http://schemas.microsoft.com/office/powerpoint/2010/main" val="1084858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SY02 Student Credit Assessment Method</a:t>
            </a:r>
          </a:p>
        </p:txBody>
      </p:sp>
      <p:sp>
        <p:nvSpPr>
          <p:cNvPr id="5" name="TextBox 4">
            <a:extLst>
              <a:ext uri="{FF2B5EF4-FFF2-40B4-BE49-F238E27FC236}">
                <a16:creationId xmlns:a16="http://schemas.microsoft.com/office/drawing/2014/main" id="{A25C2E5B-172C-4B37-A779-DFAFA1977AED}"/>
              </a:ext>
            </a:extLst>
          </p:cNvPr>
          <p:cNvSpPr txBox="1"/>
          <p:nvPr/>
        </p:nvSpPr>
        <p:spPr>
          <a:xfrm>
            <a:off x="924340" y="2114645"/>
            <a:ext cx="10088217" cy="461665"/>
          </a:xfrm>
          <a:prstGeom prst="rect">
            <a:avLst/>
          </a:prstGeom>
          <a:noFill/>
        </p:spPr>
        <p:txBody>
          <a:bodyPr wrap="square" rtlCol="0">
            <a:spAutoFit/>
          </a:bodyPr>
          <a:lstStyle/>
          <a:p>
            <a:r>
              <a:rPr lang="en-US" sz="2400" dirty="0"/>
              <a:t>Indicates the method used to determine credit for prior learning.</a:t>
            </a:r>
          </a:p>
        </p:txBody>
      </p:sp>
      <p:pic>
        <p:nvPicPr>
          <p:cNvPr id="6" name="Picture 5">
            <a:extLst>
              <a:ext uri="{FF2B5EF4-FFF2-40B4-BE49-F238E27FC236}">
                <a16:creationId xmlns:a16="http://schemas.microsoft.com/office/drawing/2014/main" id="{2BF4BB61-B8E9-407C-808E-C631C18BEEF6}"/>
              </a:ext>
            </a:extLst>
          </p:cNvPr>
          <p:cNvPicPr>
            <a:picLocks noChangeAspect="1"/>
          </p:cNvPicPr>
          <p:nvPr/>
        </p:nvPicPr>
        <p:blipFill>
          <a:blip r:embed="rId2"/>
          <a:stretch>
            <a:fillRect/>
          </a:stretch>
        </p:blipFill>
        <p:spPr>
          <a:xfrm>
            <a:off x="1004349" y="2840871"/>
            <a:ext cx="7420224" cy="2881640"/>
          </a:xfrm>
          <a:prstGeom prst="rect">
            <a:avLst/>
          </a:prstGeom>
        </p:spPr>
      </p:pic>
      <p:sp>
        <p:nvSpPr>
          <p:cNvPr id="7" name="TextBox 6">
            <a:extLst>
              <a:ext uri="{FF2B5EF4-FFF2-40B4-BE49-F238E27FC236}">
                <a16:creationId xmlns:a16="http://schemas.microsoft.com/office/drawing/2014/main" id="{A866A78B-35DE-4652-B4C0-100C56228770}"/>
              </a:ext>
            </a:extLst>
          </p:cNvPr>
          <p:cNvSpPr txBox="1"/>
          <p:nvPr/>
        </p:nvSpPr>
        <p:spPr>
          <a:xfrm>
            <a:off x="1004349" y="5987072"/>
            <a:ext cx="9024731" cy="461665"/>
          </a:xfrm>
          <a:prstGeom prst="rect">
            <a:avLst/>
          </a:prstGeom>
          <a:noFill/>
        </p:spPr>
        <p:txBody>
          <a:bodyPr wrap="square" rtlCol="0">
            <a:spAutoFit/>
          </a:bodyPr>
          <a:lstStyle/>
          <a:p>
            <a:r>
              <a:rPr lang="en-US" sz="2400" dirty="0"/>
              <a:t>Questions: Which of these methods are used by the college(s)?</a:t>
            </a:r>
          </a:p>
        </p:txBody>
      </p:sp>
    </p:spTree>
    <p:extLst>
      <p:ext uri="{BB962C8B-B14F-4D97-AF65-F5344CB8AC3E}">
        <p14:creationId xmlns:p14="http://schemas.microsoft.com/office/powerpoint/2010/main" val="284772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789082"/>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SY03 Student Credit Units Awarded</a:t>
            </a:r>
          </a:p>
        </p:txBody>
      </p:sp>
      <p:sp>
        <p:nvSpPr>
          <p:cNvPr id="5" name="TextBox 4">
            <a:extLst>
              <a:ext uri="{FF2B5EF4-FFF2-40B4-BE49-F238E27FC236}">
                <a16:creationId xmlns:a16="http://schemas.microsoft.com/office/drawing/2014/main" id="{A25C2E5B-172C-4B37-A779-DFAFA1977AED}"/>
              </a:ext>
            </a:extLst>
          </p:cNvPr>
          <p:cNvSpPr txBox="1"/>
          <p:nvPr/>
        </p:nvSpPr>
        <p:spPr>
          <a:xfrm>
            <a:off x="934279" y="2323366"/>
            <a:ext cx="10088217" cy="3046988"/>
          </a:xfrm>
          <a:prstGeom prst="rect">
            <a:avLst/>
          </a:prstGeom>
          <a:noFill/>
        </p:spPr>
        <p:txBody>
          <a:bodyPr wrap="square" rtlCol="0">
            <a:spAutoFit/>
          </a:bodyPr>
          <a:lstStyle/>
          <a:p>
            <a:r>
              <a:rPr lang="en-US" sz="2400" dirty="0"/>
              <a:t>Number of units that the student was awarded as credit for prior learning in association with the reported course.</a:t>
            </a:r>
          </a:p>
          <a:p>
            <a:endParaRPr lang="en-US" sz="2400" dirty="0"/>
          </a:p>
          <a:p>
            <a:r>
              <a:rPr lang="en-US" sz="2400" dirty="0"/>
              <a:t>Referential Checks:</a:t>
            </a:r>
          </a:p>
          <a:p>
            <a:r>
              <a:rPr lang="en-US" sz="2400" dirty="0"/>
              <a:t>If Student Credit Grade (SY04) is coded as A, B, C, D, or P, then SY03 must be:</a:t>
            </a:r>
          </a:p>
          <a:p>
            <a:pPr marL="342900" indent="-342900">
              <a:buFont typeface="Arial" panose="020B0604020202020204" pitchFamily="34" charset="0"/>
              <a:buChar char="•"/>
            </a:pPr>
            <a:r>
              <a:rPr lang="en-US" sz="2400" dirty="0"/>
              <a:t>Greater than or equal to Course Units of Credit Minimum (CB07), and</a:t>
            </a:r>
          </a:p>
          <a:p>
            <a:pPr marL="342900" indent="-342900">
              <a:buFont typeface="Arial" panose="020B0604020202020204" pitchFamily="34" charset="0"/>
              <a:buChar char="•"/>
            </a:pPr>
            <a:r>
              <a:rPr lang="en-US" sz="2400" dirty="0"/>
              <a:t>Less than or equal to Course Units of Credit Maximum (CB06).</a:t>
            </a:r>
          </a:p>
          <a:p>
            <a:endParaRPr lang="en-US" sz="2400" dirty="0"/>
          </a:p>
        </p:txBody>
      </p:sp>
    </p:spTree>
    <p:extLst>
      <p:ext uri="{BB962C8B-B14F-4D97-AF65-F5344CB8AC3E}">
        <p14:creationId xmlns:p14="http://schemas.microsoft.com/office/powerpoint/2010/main" val="236516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597584"/>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SY04 Student Credit Grade</a:t>
            </a:r>
          </a:p>
        </p:txBody>
      </p:sp>
      <p:sp>
        <p:nvSpPr>
          <p:cNvPr id="5" name="TextBox 4">
            <a:extLst>
              <a:ext uri="{FF2B5EF4-FFF2-40B4-BE49-F238E27FC236}">
                <a16:creationId xmlns:a16="http://schemas.microsoft.com/office/drawing/2014/main" id="{A25C2E5B-172C-4B37-A779-DFAFA1977AED}"/>
              </a:ext>
            </a:extLst>
          </p:cNvPr>
          <p:cNvSpPr txBox="1"/>
          <p:nvPr/>
        </p:nvSpPr>
        <p:spPr>
          <a:xfrm>
            <a:off x="914401" y="1780195"/>
            <a:ext cx="10088217" cy="830997"/>
          </a:xfrm>
          <a:prstGeom prst="rect">
            <a:avLst/>
          </a:prstGeom>
          <a:noFill/>
        </p:spPr>
        <p:txBody>
          <a:bodyPr wrap="square" rtlCol="0">
            <a:spAutoFit/>
          </a:bodyPr>
          <a:lstStyle/>
          <a:p>
            <a:r>
              <a:rPr lang="en-US" sz="2400" dirty="0"/>
              <a:t>Indicates the grade the student was awarded in association with the credit for prior learning.</a:t>
            </a:r>
          </a:p>
        </p:txBody>
      </p:sp>
      <p:pic>
        <p:nvPicPr>
          <p:cNvPr id="3" name="Picture 2">
            <a:extLst>
              <a:ext uri="{FF2B5EF4-FFF2-40B4-BE49-F238E27FC236}">
                <a16:creationId xmlns:a16="http://schemas.microsoft.com/office/drawing/2014/main" id="{4B1F09A5-2ABD-45BC-BD8E-A565C9D34897}"/>
              </a:ext>
            </a:extLst>
          </p:cNvPr>
          <p:cNvPicPr>
            <a:picLocks noChangeAspect="1"/>
          </p:cNvPicPr>
          <p:nvPr/>
        </p:nvPicPr>
        <p:blipFill>
          <a:blip r:embed="rId2"/>
          <a:stretch>
            <a:fillRect/>
          </a:stretch>
        </p:blipFill>
        <p:spPr>
          <a:xfrm>
            <a:off x="1043609" y="2812015"/>
            <a:ext cx="5367105" cy="1963575"/>
          </a:xfrm>
          <a:prstGeom prst="rect">
            <a:avLst/>
          </a:prstGeom>
        </p:spPr>
      </p:pic>
      <p:sp>
        <p:nvSpPr>
          <p:cNvPr id="4" name="TextBox 3">
            <a:extLst>
              <a:ext uri="{FF2B5EF4-FFF2-40B4-BE49-F238E27FC236}">
                <a16:creationId xmlns:a16="http://schemas.microsoft.com/office/drawing/2014/main" id="{F6648820-AFE2-4DDE-B746-A76BCDD40DF6}"/>
              </a:ext>
            </a:extLst>
          </p:cNvPr>
          <p:cNvSpPr txBox="1"/>
          <p:nvPr/>
        </p:nvSpPr>
        <p:spPr>
          <a:xfrm>
            <a:off x="914401" y="5060087"/>
            <a:ext cx="9511747" cy="1200329"/>
          </a:xfrm>
          <a:prstGeom prst="rect">
            <a:avLst/>
          </a:prstGeom>
          <a:noFill/>
        </p:spPr>
        <p:txBody>
          <a:bodyPr wrap="square" rtlCol="0">
            <a:spAutoFit/>
          </a:bodyPr>
          <a:lstStyle/>
          <a:p>
            <a:r>
              <a:rPr lang="en-US" sz="2400" dirty="0"/>
              <a:t>Integrity check:</a:t>
            </a:r>
          </a:p>
          <a:p>
            <a:r>
              <a:rPr lang="en-US" sz="2400" dirty="0"/>
              <a:t>If Student Credit Grade (SY04) is coded as “NA”, then Student Credit Units Awarded (SY03) must be coded as 0000.</a:t>
            </a:r>
          </a:p>
        </p:txBody>
      </p:sp>
    </p:spTree>
    <p:extLst>
      <p:ext uri="{BB962C8B-B14F-4D97-AF65-F5344CB8AC3E}">
        <p14:creationId xmlns:p14="http://schemas.microsoft.com/office/powerpoint/2010/main" val="539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Justification for New MIS Reports</a:t>
            </a:r>
          </a:p>
        </p:txBody>
      </p:sp>
      <p:sp useBgFill="1">
        <p:nvSpPr>
          <p:cNvPr id="3" name="Content Placeholder 2">
            <a:extLst>
              <a:ext uri="{FF2B5EF4-FFF2-40B4-BE49-F238E27FC236}">
                <a16:creationId xmlns:a16="http://schemas.microsoft.com/office/drawing/2014/main" id="{F631DFD0-F7C2-4BA1-AC8E-6A60D0074076}"/>
              </a:ext>
            </a:extLst>
          </p:cNvPr>
          <p:cNvSpPr>
            <a:spLocks noGrp="1"/>
          </p:cNvSpPr>
          <p:nvPr>
            <p:ph idx="1"/>
          </p:nvPr>
        </p:nvSpPr>
        <p:spPr>
          <a:xfrm>
            <a:off x="838200" y="1620078"/>
            <a:ext cx="10515600" cy="4556885"/>
          </a:xfrm>
        </p:spPr>
        <p:txBody>
          <a:bodyPr>
            <a:normAutofit fontScale="92500" lnSpcReduction="20000"/>
          </a:bodyPr>
          <a:lstStyle/>
          <a:p>
            <a:pPr marL="0" indent="0">
              <a:buNone/>
            </a:pPr>
            <a:r>
              <a:rPr lang="en-US" dirty="0"/>
              <a:t>“Under AB 1805, colleges are required to report both their placement results publicly in 78221.5 (c), and to the Chancellor’s Office in 78221.5 (b) (2) (A). Under the new Credit for Prior Learning Regulations (§ 55050), districts had to certify that the policies required by the section to be adopted and implemented, § 55050 (n), which included the ability to report data for students receiving CPL including credits awarded to the Chancellor’s Office, § 55050 (l).</a:t>
            </a:r>
          </a:p>
          <a:p>
            <a:pPr marL="0" indent="0">
              <a:buNone/>
            </a:pPr>
            <a:r>
              <a:rPr lang="en-US" dirty="0"/>
              <a:t>As a result, every college will have to report the data represented by these new data files to the Chancellor’s Office via one method or another.  Reporting through the MIS system, however challenging the first year of reporting may be, will be the most effective method by which the field can accomplish this mandated reporting and greatly increase the likelihood of that data being reported efficiently, meaningfully, and accurately.” (Barney Gomez, Vice Chancellor of Digital Innovation and Infrastructure; email sent on March 26, 2021)</a:t>
            </a:r>
          </a:p>
        </p:txBody>
      </p:sp>
    </p:spTree>
    <p:extLst>
      <p:ext uri="{BB962C8B-B14F-4D97-AF65-F5344CB8AC3E}">
        <p14:creationId xmlns:p14="http://schemas.microsoft.com/office/powerpoint/2010/main" val="136138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597584"/>
            <a:ext cx="10790583" cy="1325563"/>
          </a:xfrm>
        </p:spPr>
        <p:txBody>
          <a:bodyPr>
            <a:normAutofit/>
          </a:bodyPr>
          <a:lstStyle/>
          <a:p>
            <a:r>
              <a:rPr lang="en-US" dirty="0">
                <a:solidFill>
                  <a:schemeClr val="accent2">
                    <a:lumMod val="50000"/>
                  </a:schemeClr>
                </a:solidFill>
                <a:latin typeface="Arial Rounded MT Bold" panose="020F0704030504030204" pitchFamily="34" charset="0"/>
              </a:rPr>
              <a:t>MIS Credit for Prior Learning, SHATRNS</a:t>
            </a:r>
          </a:p>
        </p:txBody>
      </p:sp>
      <p:pic>
        <p:nvPicPr>
          <p:cNvPr id="6" name="Picture 5">
            <a:extLst>
              <a:ext uri="{FF2B5EF4-FFF2-40B4-BE49-F238E27FC236}">
                <a16:creationId xmlns:a16="http://schemas.microsoft.com/office/drawing/2014/main" id="{C5F32F67-367F-40AF-8BE7-71B7A40C40F1}"/>
              </a:ext>
            </a:extLst>
          </p:cNvPr>
          <p:cNvPicPr>
            <a:picLocks noChangeAspect="1"/>
          </p:cNvPicPr>
          <p:nvPr/>
        </p:nvPicPr>
        <p:blipFill>
          <a:blip r:embed="rId2"/>
          <a:stretch>
            <a:fillRect/>
          </a:stretch>
        </p:blipFill>
        <p:spPr>
          <a:xfrm>
            <a:off x="838199" y="2043497"/>
            <a:ext cx="9900159" cy="3784795"/>
          </a:xfrm>
          <a:prstGeom prst="rect">
            <a:avLst/>
          </a:prstGeom>
        </p:spPr>
      </p:pic>
    </p:spTree>
    <p:extLst>
      <p:ext uri="{BB962C8B-B14F-4D97-AF65-F5344CB8AC3E}">
        <p14:creationId xmlns:p14="http://schemas.microsoft.com/office/powerpoint/2010/main" val="577291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597584"/>
            <a:ext cx="10790583" cy="1325563"/>
          </a:xfrm>
        </p:spPr>
        <p:txBody>
          <a:bodyPr>
            <a:normAutofit/>
          </a:bodyPr>
          <a:lstStyle/>
          <a:p>
            <a:r>
              <a:rPr lang="en-US" dirty="0">
                <a:solidFill>
                  <a:schemeClr val="accent2">
                    <a:lumMod val="50000"/>
                  </a:schemeClr>
                </a:solidFill>
                <a:latin typeface="Arial Rounded MT Bold" panose="020F0704030504030204" pitchFamily="34" charset="0"/>
              </a:rPr>
              <a:t>MIS Credit for Prior Learning, SHATRNS (cont.)</a:t>
            </a:r>
          </a:p>
        </p:txBody>
      </p:sp>
      <p:pic>
        <p:nvPicPr>
          <p:cNvPr id="4" name="Picture 3">
            <a:extLst>
              <a:ext uri="{FF2B5EF4-FFF2-40B4-BE49-F238E27FC236}">
                <a16:creationId xmlns:a16="http://schemas.microsoft.com/office/drawing/2014/main" id="{F95F2D78-74E6-4D46-883A-E2FEE0D4399A}"/>
              </a:ext>
            </a:extLst>
          </p:cNvPr>
          <p:cNvPicPr>
            <a:picLocks noChangeAspect="1"/>
          </p:cNvPicPr>
          <p:nvPr/>
        </p:nvPicPr>
        <p:blipFill>
          <a:blip r:embed="rId2"/>
          <a:stretch>
            <a:fillRect/>
          </a:stretch>
        </p:blipFill>
        <p:spPr>
          <a:xfrm>
            <a:off x="234515" y="2276503"/>
            <a:ext cx="11563944" cy="4292821"/>
          </a:xfrm>
          <a:prstGeom prst="rect">
            <a:avLst/>
          </a:prstGeom>
        </p:spPr>
      </p:pic>
    </p:spTree>
    <p:extLst>
      <p:ext uri="{BB962C8B-B14F-4D97-AF65-F5344CB8AC3E}">
        <p14:creationId xmlns:p14="http://schemas.microsoft.com/office/powerpoint/2010/main" val="1281213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597584"/>
            <a:ext cx="10790583" cy="1325563"/>
          </a:xfrm>
        </p:spPr>
        <p:txBody>
          <a:bodyPr>
            <a:normAutofit/>
          </a:bodyPr>
          <a:lstStyle/>
          <a:p>
            <a:r>
              <a:rPr lang="en-US" dirty="0">
                <a:solidFill>
                  <a:schemeClr val="accent2">
                    <a:lumMod val="50000"/>
                  </a:schemeClr>
                </a:solidFill>
                <a:latin typeface="Arial Rounded MT Bold" panose="020F0704030504030204" pitchFamily="34" charset="0"/>
              </a:rPr>
              <a:t>MIS Credit for Prior Learning, </a:t>
            </a:r>
            <a:br>
              <a:rPr lang="en-US" dirty="0">
                <a:solidFill>
                  <a:schemeClr val="accent2">
                    <a:lumMod val="50000"/>
                  </a:schemeClr>
                </a:solidFill>
                <a:latin typeface="Arial Rounded MT Bold" panose="020F0704030504030204" pitchFamily="34" charset="0"/>
              </a:rPr>
            </a:br>
            <a:r>
              <a:rPr lang="en-US" dirty="0">
                <a:solidFill>
                  <a:schemeClr val="accent2">
                    <a:lumMod val="50000"/>
                  </a:schemeClr>
                </a:solidFill>
                <a:latin typeface="Arial Rounded MT Bold" panose="020F0704030504030204" pitchFamily="34" charset="0"/>
              </a:rPr>
              <a:t>Banner “Back-end” Data</a:t>
            </a:r>
          </a:p>
        </p:txBody>
      </p:sp>
      <p:pic>
        <p:nvPicPr>
          <p:cNvPr id="1026" name="Picture 2" descr="C:\Users\lparent\AppData\Local\Temp\SNAGHTML18846dce.PNG">
            <a:extLst>
              <a:ext uri="{FF2B5EF4-FFF2-40B4-BE49-F238E27FC236}">
                <a16:creationId xmlns:a16="http://schemas.microsoft.com/office/drawing/2014/main" id="{086AF6DE-3F75-49A5-945A-4F2F9060D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05" y="2234367"/>
            <a:ext cx="10209144" cy="421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9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199" y="333118"/>
            <a:ext cx="10790583" cy="1325563"/>
          </a:xfrm>
        </p:spPr>
        <p:txBody>
          <a:bodyPr>
            <a:normAutofit/>
          </a:bodyPr>
          <a:lstStyle/>
          <a:p>
            <a:r>
              <a:rPr lang="en-US" dirty="0">
                <a:solidFill>
                  <a:schemeClr val="accent2">
                    <a:lumMod val="50000"/>
                  </a:schemeClr>
                </a:solidFill>
                <a:latin typeface="Arial Rounded MT Bold" panose="020F0704030504030204" pitchFamily="34" charset="0"/>
              </a:rPr>
              <a:t>MIS Credit for Prior Learning, “To Do”</a:t>
            </a:r>
          </a:p>
        </p:txBody>
      </p:sp>
      <p:pic>
        <p:nvPicPr>
          <p:cNvPr id="3" name="Picture 2">
            <a:extLst>
              <a:ext uri="{FF2B5EF4-FFF2-40B4-BE49-F238E27FC236}">
                <a16:creationId xmlns:a16="http://schemas.microsoft.com/office/drawing/2014/main" id="{36B31EF7-CF56-4D11-8A94-DE2A0ECDE494}"/>
              </a:ext>
            </a:extLst>
          </p:cNvPr>
          <p:cNvPicPr>
            <a:picLocks noChangeAspect="1"/>
          </p:cNvPicPr>
          <p:nvPr/>
        </p:nvPicPr>
        <p:blipFill>
          <a:blip r:embed="rId2"/>
          <a:stretch>
            <a:fillRect/>
          </a:stretch>
        </p:blipFill>
        <p:spPr>
          <a:xfrm>
            <a:off x="1473547" y="1622810"/>
            <a:ext cx="7498827" cy="3436208"/>
          </a:xfrm>
          <a:prstGeom prst="rect">
            <a:avLst/>
          </a:prstGeom>
        </p:spPr>
      </p:pic>
      <p:sp>
        <p:nvSpPr>
          <p:cNvPr id="4" name="TextBox 3">
            <a:extLst>
              <a:ext uri="{FF2B5EF4-FFF2-40B4-BE49-F238E27FC236}">
                <a16:creationId xmlns:a16="http://schemas.microsoft.com/office/drawing/2014/main" id="{3F3D44A0-EB2C-477F-97E2-A010ABB6CD57}"/>
              </a:ext>
            </a:extLst>
          </p:cNvPr>
          <p:cNvSpPr txBox="1"/>
          <p:nvPr/>
        </p:nvSpPr>
        <p:spPr>
          <a:xfrm>
            <a:off x="1292087" y="5324553"/>
            <a:ext cx="8617226" cy="1200329"/>
          </a:xfrm>
          <a:prstGeom prst="rect">
            <a:avLst/>
          </a:prstGeom>
          <a:noFill/>
        </p:spPr>
        <p:txBody>
          <a:bodyPr wrap="square" rtlCol="0">
            <a:spAutoFit/>
          </a:bodyPr>
          <a:lstStyle/>
          <a:p>
            <a:r>
              <a:rPr lang="en-US" sz="2400" dirty="0"/>
              <a:t>Crosswalk STVSBGI code and SY02 codes. Notice that you can link more than one STVSBGI code to a given MIS SY02 code. Delete/add as needed.</a:t>
            </a:r>
          </a:p>
        </p:txBody>
      </p:sp>
    </p:spTree>
    <p:extLst>
      <p:ext uri="{BB962C8B-B14F-4D97-AF65-F5344CB8AC3E}">
        <p14:creationId xmlns:p14="http://schemas.microsoft.com/office/powerpoint/2010/main" val="1647849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597584"/>
            <a:ext cx="10515600" cy="1325563"/>
          </a:xfrm>
        </p:spPr>
        <p:txBody>
          <a:bodyPr>
            <a:normAutofit/>
          </a:bodyPr>
          <a:lstStyle/>
          <a:p>
            <a:r>
              <a:rPr lang="en-US" dirty="0">
                <a:solidFill>
                  <a:schemeClr val="accent2">
                    <a:lumMod val="50000"/>
                  </a:schemeClr>
                </a:solidFill>
                <a:latin typeface="Arial Rounded MT Bold" panose="020F0704030504030204" pitchFamily="34" charset="0"/>
              </a:rPr>
              <a:t>MIS Credit for Prior Learning</a:t>
            </a:r>
          </a:p>
        </p:txBody>
      </p:sp>
      <p:sp>
        <p:nvSpPr>
          <p:cNvPr id="5" name="TextBox 4">
            <a:extLst>
              <a:ext uri="{FF2B5EF4-FFF2-40B4-BE49-F238E27FC236}">
                <a16:creationId xmlns:a16="http://schemas.microsoft.com/office/drawing/2014/main" id="{A25C2E5B-172C-4B37-A779-DFAFA1977AED}"/>
              </a:ext>
            </a:extLst>
          </p:cNvPr>
          <p:cNvSpPr txBox="1"/>
          <p:nvPr/>
        </p:nvSpPr>
        <p:spPr>
          <a:xfrm>
            <a:off x="914401" y="1780195"/>
            <a:ext cx="10088217" cy="646331"/>
          </a:xfrm>
          <a:prstGeom prst="rect">
            <a:avLst/>
          </a:prstGeom>
          <a:noFill/>
        </p:spPr>
        <p:txBody>
          <a:bodyPr wrap="square" rtlCol="0">
            <a:spAutoFit/>
          </a:bodyPr>
          <a:lstStyle/>
          <a:p>
            <a:r>
              <a:rPr lang="en-US" sz="3600" dirty="0"/>
              <a:t>Questions, issues, concerns?</a:t>
            </a:r>
          </a:p>
        </p:txBody>
      </p:sp>
      <p:pic>
        <p:nvPicPr>
          <p:cNvPr id="7" name="Picture 6">
            <a:extLst>
              <a:ext uri="{FF2B5EF4-FFF2-40B4-BE49-F238E27FC236}">
                <a16:creationId xmlns:a16="http://schemas.microsoft.com/office/drawing/2014/main" id="{D91FCBDC-5186-482D-A5B2-28961001ACF4}"/>
              </a:ext>
            </a:extLst>
          </p:cNvPr>
          <p:cNvPicPr>
            <a:picLocks noChangeAspect="1"/>
          </p:cNvPicPr>
          <p:nvPr/>
        </p:nvPicPr>
        <p:blipFill>
          <a:blip r:embed="rId2"/>
          <a:stretch>
            <a:fillRect/>
          </a:stretch>
        </p:blipFill>
        <p:spPr>
          <a:xfrm>
            <a:off x="4908914" y="3014516"/>
            <a:ext cx="1936850" cy="3035456"/>
          </a:xfrm>
          <a:prstGeom prst="rect">
            <a:avLst/>
          </a:prstGeom>
          <a:ln>
            <a:noFill/>
          </a:ln>
          <a:effectLst>
            <a:softEdge rad="112500"/>
          </a:effectLst>
        </p:spPr>
      </p:pic>
    </p:spTree>
    <p:extLst>
      <p:ext uri="{BB962C8B-B14F-4D97-AF65-F5344CB8AC3E}">
        <p14:creationId xmlns:p14="http://schemas.microsoft.com/office/powerpoint/2010/main" val="195903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21C72-2634-4B3F-9843-BB1E377E42AA}"/>
              </a:ext>
            </a:extLst>
          </p:cNvPr>
          <p:cNvPicPr>
            <a:picLocks noChangeAspect="1"/>
          </p:cNvPicPr>
          <p:nvPr/>
        </p:nvPicPr>
        <p:blipFill>
          <a:blip r:embed="rId2"/>
          <a:stretch>
            <a:fillRect/>
          </a:stretch>
        </p:blipFill>
        <p:spPr>
          <a:xfrm>
            <a:off x="1066800" y="165798"/>
            <a:ext cx="10058400" cy="6692202"/>
          </a:xfrm>
          <a:prstGeom prst="rect">
            <a:avLst/>
          </a:prstGeom>
        </p:spPr>
      </p:pic>
    </p:spTree>
    <p:extLst>
      <p:ext uri="{BB962C8B-B14F-4D97-AF65-F5344CB8AC3E}">
        <p14:creationId xmlns:p14="http://schemas.microsoft.com/office/powerpoint/2010/main" val="1619078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parent\AppData\Local\Temp\SNAGHTML193350be.PNG">
            <a:extLst>
              <a:ext uri="{FF2B5EF4-FFF2-40B4-BE49-F238E27FC236}">
                <a16:creationId xmlns:a16="http://schemas.microsoft.com/office/drawing/2014/main" id="{D3A32F9B-5443-4F91-A87B-047A1F1EF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8" y="1195388"/>
            <a:ext cx="6600825" cy="4467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7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Goal and Objectives</a:t>
            </a:r>
          </a:p>
        </p:txBody>
      </p:sp>
      <p:sp useBgFill="1">
        <p:nvSpPr>
          <p:cNvPr id="3" name="Content Placeholder 2">
            <a:extLst>
              <a:ext uri="{FF2B5EF4-FFF2-40B4-BE49-F238E27FC236}">
                <a16:creationId xmlns:a16="http://schemas.microsoft.com/office/drawing/2014/main" id="{F631DFD0-F7C2-4BA1-AC8E-6A60D0074076}"/>
              </a:ext>
            </a:extLst>
          </p:cNvPr>
          <p:cNvSpPr>
            <a:spLocks noGrp="1"/>
          </p:cNvSpPr>
          <p:nvPr>
            <p:ph idx="1"/>
          </p:nvPr>
        </p:nvSpPr>
        <p:spPr/>
        <p:txBody>
          <a:bodyPr/>
          <a:lstStyle/>
          <a:p>
            <a:r>
              <a:rPr lang="en-US" dirty="0"/>
              <a:t>Goal: Gain a general understanding of the main purpose and requirements related to the following new MIS reports: </a:t>
            </a:r>
          </a:p>
          <a:p>
            <a:pPr lvl="1">
              <a:buFont typeface="Courier New" panose="02070309020205020404" pitchFamily="49" charset="0"/>
              <a:buChar char="o"/>
            </a:pPr>
            <a:r>
              <a:rPr lang="en-US" dirty="0"/>
              <a:t>Adult Education Assessment, </a:t>
            </a:r>
          </a:p>
          <a:p>
            <a:pPr lvl="1">
              <a:buFont typeface="Courier New" panose="02070309020205020404" pitchFamily="49" charset="0"/>
              <a:buChar char="o"/>
            </a:pPr>
            <a:r>
              <a:rPr lang="en-US" dirty="0"/>
              <a:t>Long Life Learning</a:t>
            </a:r>
          </a:p>
          <a:p>
            <a:pPr lvl="1">
              <a:buFont typeface="Courier New" panose="02070309020205020404" pitchFamily="49" charset="0"/>
              <a:buChar char="o"/>
            </a:pPr>
            <a:r>
              <a:rPr lang="en-US" dirty="0"/>
              <a:t>Student Placement</a:t>
            </a:r>
          </a:p>
          <a:p>
            <a:r>
              <a:rPr lang="en-US" dirty="0"/>
              <a:t>Objectives</a:t>
            </a:r>
          </a:p>
          <a:p>
            <a:pPr lvl="1">
              <a:buFont typeface="Courier New" panose="02070309020205020404" pitchFamily="49" charset="0"/>
              <a:buChar char="o"/>
            </a:pPr>
            <a:r>
              <a:rPr lang="en-US" dirty="0"/>
              <a:t>Identify data sources (e.g., Banner forms and data fields)</a:t>
            </a:r>
          </a:p>
          <a:p>
            <a:pPr lvl="1">
              <a:buFont typeface="Courier New" panose="02070309020205020404" pitchFamily="49" charset="0"/>
              <a:buChar char="o"/>
            </a:pPr>
            <a:r>
              <a:rPr lang="en-US" dirty="0"/>
              <a:t>Explore issues that may impact data validity and reporting</a:t>
            </a:r>
          </a:p>
          <a:p>
            <a:pPr lvl="1">
              <a:buFont typeface="Courier New" panose="02070309020205020404" pitchFamily="49" charset="0"/>
              <a:buChar char="o"/>
            </a:pPr>
            <a:r>
              <a:rPr lang="en-US" dirty="0"/>
              <a:t>Decide on initial data cleanup and reporting procedures</a:t>
            </a:r>
          </a:p>
          <a:p>
            <a:pPr marL="0" indent="0">
              <a:buNone/>
            </a:pPr>
            <a:endParaRPr lang="en-US" dirty="0"/>
          </a:p>
        </p:txBody>
      </p:sp>
    </p:spTree>
    <p:extLst>
      <p:ext uri="{BB962C8B-B14F-4D97-AF65-F5344CB8AC3E}">
        <p14:creationId xmlns:p14="http://schemas.microsoft.com/office/powerpoint/2010/main" val="401320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MIS AA, Adult Education Assessment</a:t>
            </a:r>
          </a:p>
        </p:txBody>
      </p:sp>
      <p:sp useBgFill="1">
        <p:nvSpPr>
          <p:cNvPr id="3" name="Content Placeholder 2">
            <a:extLst>
              <a:ext uri="{FF2B5EF4-FFF2-40B4-BE49-F238E27FC236}">
                <a16:creationId xmlns:a16="http://schemas.microsoft.com/office/drawing/2014/main" id="{F631DFD0-F7C2-4BA1-AC8E-6A60D0074076}"/>
              </a:ext>
            </a:extLst>
          </p:cNvPr>
          <p:cNvSpPr>
            <a:spLocks noGrp="1"/>
          </p:cNvSpPr>
          <p:nvPr>
            <p:ph idx="1"/>
          </p:nvPr>
        </p:nvSpPr>
        <p:spPr/>
        <p:txBody>
          <a:bodyPr/>
          <a:lstStyle/>
          <a:p>
            <a:r>
              <a:rPr lang="en-US" dirty="0"/>
              <a:t>Annual report</a:t>
            </a:r>
          </a:p>
          <a:p>
            <a:pPr lvl="1"/>
            <a:r>
              <a:rPr lang="en-US" dirty="0"/>
              <a:t>Deadline October (prior academic year data: July 1 to June 30)</a:t>
            </a:r>
          </a:p>
          <a:p>
            <a:r>
              <a:rPr lang="en-US" dirty="0"/>
              <a:t>Applicable only to colleges with adult education programs</a:t>
            </a:r>
          </a:p>
          <a:p>
            <a:r>
              <a:rPr lang="en-US" dirty="0"/>
              <a:t>Purpose: Report </a:t>
            </a:r>
            <a:r>
              <a:rPr lang="en-US" b="1" dirty="0"/>
              <a:t>assessment results </a:t>
            </a:r>
            <a:r>
              <a:rPr lang="en-US" dirty="0"/>
              <a:t>for students in adult education programs</a:t>
            </a:r>
          </a:p>
          <a:p>
            <a:r>
              <a:rPr lang="en-US" dirty="0"/>
              <a:t>Need to identify: </a:t>
            </a:r>
          </a:p>
          <a:p>
            <a:pPr marL="914400" lvl="1" indent="-457200">
              <a:buFont typeface="+mj-lt"/>
              <a:buAutoNum type="arabicPeriod"/>
            </a:pPr>
            <a:r>
              <a:rPr lang="en-US" dirty="0"/>
              <a:t>Person(s) in charge of conducting this type of assessment (e.g., instructors or program coordinators)</a:t>
            </a:r>
          </a:p>
          <a:p>
            <a:pPr marL="914400" lvl="1" indent="-457200">
              <a:buFont typeface="+mj-lt"/>
              <a:buAutoNum type="arabicPeriod"/>
            </a:pPr>
            <a:r>
              <a:rPr lang="en-US" dirty="0"/>
              <a:t>Data sources (e.g., data files maintained by instructors or program coordinators)</a:t>
            </a:r>
          </a:p>
          <a:p>
            <a:endParaRPr lang="en-US" dirty="0"/>
          </a:p>
          <a:p>
            <a:pPr marL="0" indent="0">
              <a:buNone/>
            </a:pPr>
            <a:endParaRPr lang="en-US" dirty="0"/>
          </a:p>
        </p:txBody>
      </p:sp>
    </p:spTree>
    <p:extLst>
      <p:ext uri="{BB962C8B-B14F-4D97-AF65-F5344CB8AC3E}">
        <p14:creationId xmlns:p14="http://schemas.microsoft.com/office/powerpoint/2010/main" val="131961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a:xfrm>
            <a:off x="838200" y="681037"/>
            <a:ext cx="10515600" cy="1325563"/>
          </a:xfrm>
        </p:spPr>
        <p:txBody>
          <a:bodyPr/>
          <a:lstStyle/>
          <a:p>
            <a:r>
              <a:rPr lang="en-US" dirty="0">
                <a:solidFill>
                  <a:schemeClr val="accent2">
                    <a:lumMod val="50000"/>
                  </a:schemeClr>
                </a:solidFill>
                <a:latin typeface="Arial Rounded MT Bold" panose="020F0704030504030204" pitchFamily="34" charset="0"/>
              </a:rPr>
              <a:t>MIS AA, Adult Education Assessment</a:t>
            </a:r>
          </a:p>
        </p:txBody>
      </p:sp>
      <p:sp useBgFill="1">
        <p:nvSpPr>
          <p:cNvPr id="3" name="Content Placeholder 2">
            <a:extLst>
              <a:ext uri="{FF2B5EF4-FFF2-40B4-BE49-F238E27FC236}">
                <a16:creationId xmlns:a16="http://schemas.microsoft.com/office/drawing/2014/main" id="{F631DFD0-F7C2-4BA1-AC8E-6A60D0074076}"/>
              </a:ext>
            </a:extLst>
          </p:cNvPr>
          <p:cNvSpPr>
            <a:spLocks noGrp="1"/>
          </p:cNvSpPr>
          <p:nvPr>
            <p:ph idx="1"/>
          </p:nvPr>
        </p:nvSpPr>
        <p:spPr/>
        <p:txBody>
          <a:bodyPr/>
          <a:lstStyle/>
          <a:p>
            <a:pPr marL="0" indent="0">
              <a:buNone/>
            </a:pPr>
            <a:endParaRPr lang="en-US" dirty="0"/>
          </a:p>
          <a:p>
            <a:pPr marL="0" indent="0">
              <a:buNone/>
            </a:pPr>
            <a:r>
              <a:rPr lang="en-US" i="1" dirty="0"/>
              <a:t>Report Domain</a:t>
            </a:r>
          </a:p>
        </p:txBody>
      </p:sp>
      <p:pic>
        <p:nvPicPr>
          <p:cNvPr id="4" name="Picture 3">
            <a:extLst>
              <a:ext uri="{FF2B5EF4-FFF2-40B4-BE49-F238E27FC236}">
                <a16:creationId xmlns:a16="http://schemas.microsoft.com/office/drawing/2014/main" id="{B97A2ADD-6C45-4536-9CF6-46F382365349}"/>
              </a:ext>
            </a:extLst>
          </p:cNvPr>
          <p:cNvPicPr>
            <a:picLocks noChangeAspect="1"/>
          </p:cNvPicPr>
          <p:nvPr/>
        </p:nvPicPr>
        <p:blipFill>
          <a:blip r:embed="rId2"/>
          <a:stretch>
            <a:fillRect/>
          </a:stretch>
        </p:blipFill>
        <p:spPr>
          <a:xfrm>
            <a:off x="1505647" y="3090503"/>
            <a:ext cx="9180707" cy="2127540"/>
          </a:xfrm>
          <a:prstGeom prst="rect">
            <a:avLst/>
          </a:prstGeom>
        </p:spPr>
      </p:pic>
    </p:spTree>
    <p:extLst>
      <p:ext uri="{BB962C8B-B14F-4D97-AF65-F5344CB8AC3E}">
        <p14:creationId xmlns:p14="http://schemas.microsoft.com/office/powerpoint/2010/main" val="155384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AA02 Assessment Result</a:t>
            </a:r>
          </a:p>
        </p:txBody>
      </p:sp>
      <p:pic>
        <p:nvPicPr>
          <p:cNvPr id="7" name="Picture 6">
            <a:extLst>
              <a:ext uri="{FF2B5EF4-FFF2-40B4-BE49-F238E27FC236}">
                <a16:creationId xmlns:a16="http://schemas.microsoft.com/office/drawing/2014/main" id="{50B1D1AB-243C-4F5D-B66F-680A028BAB19}"/>
              </a:ext>
            </a:extLst>
          </p:cNvPr>
          <p:cNvPicPr>
            <a:picLocks noChangeAspect="1"/>
          </p:cNvPicPr>
          <p:nvPr/>
        </p:nvPicPr>
        <p:blipFill>
          <a:blip r:embed="rId2"/>
          <a:stretch>
            <a:fillRect/>
          </a:stretch>
        </p:blipFill>
        <p:spPr>
          <a:xfrm>
            <a:off x="1501511" y="1906502"/>
            <a:ext cx="4915153" cy="4349974"/>
          </a:xfrm>
          <a:prstGeom prst="rect">
            <a:avLst/>
          </a:prstGeom>
        </p:spPr>
      </p:pic>
      <p:sp>
        <p:nvSpPr>
          <p:cNvPr id="3" name="TextBox 2">
            <a:extLst>
              <a:ext uri="{FF2B5EF4-FFF2-40B4-BE49-F238E27FC236}">
                <a16:creationId xmlns:a16="http://schemas.microsoft.com/office/drawing/2014/main" id="{DD8C8AE5-1642-4946-B871-5E96B659FFE3}"/>
              </a:ext>
            </a:extLst>
          </p:cNvPr>
          <p:cNvSpPr txBox="1"/>
          <p:nvPr/>
        </p:nvSpPr>
        <p:spPr>
          <a:xfrm>
            <a:off x="7832035" y="2413337"/>
            <a:ext cx="2097157" cy="2862322"/>
          </a:xfrm>
          <a:prstGeom prst="rect">
            <a:avLst/>
          </a:prstGeom>
          <a:noFill/>
        </p:spPr>
        <p:txBody>
          <a:bodyPr wrap="square" rtlCol="0">
            <a:spAutoFit/>
          </a:bodyPr>
          <a:lstStyle/>
          <a:p>
            <a:r>
              <a:rPr lang="en-US" b="1" dirty="0"/>
              <a:t>Note</a:t>
            </a:r>
          </a:p>
          <a:p>
            <a:r>
              <a:rPr lang="en-US" dirty="0"/>
              <a:t>Data for MIS AA need to include: (1) FHDA student ID, (2) assessment date, and (3) a score or result that can be coded/reported using the coding in AA02.</a:t>
            </a:r>
          </a:p>
        </p:txBody>
      </p:sp>
    </p:spTree>
    <p:extLst>
      <p:ext uri="{BB962C8B-B14F-4D97-AF65-F5344CB8AC3E}">
        <p14:creationId xmlns:p14="http://schemas.microsoft.com/office/powerpoint/2010/main" val="251985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Adult Education, MIS SP Award</a:t>
            </a:r>
          </a:p>
        </p:txBody>
      </p:sp>
      <p:pic>
        <p:nvPicPr>
          <p:cNvPr id="4" name="Picture 3">
            <a:extLst>
              <a:ext uri="{FF2B5EF4-FFF2-40B4-BE49-F238E27FC236}">
                <a16:creationId xmlns:a16="http://schemas.microsoft.com/office/drawing/2014/main" id="{CAB356F7-7500-45BC-9B55-1C06D4E1A1F8}"/>
              </a:ext>
            </a:extLst>
          </p:cNvPr>
          <p:cNvPicPr>
            <a:picLocks noChangeAspect="1"/>
          </p:cNvPicPr>
          <p:nvPr/>
        </p:nvPicPr>
        <p:blipFill>
          <a:blip r:embed="rId2"/>
          <a:stretch>
            <a:fillRect/>
          </a:stretch>
        </p:blipFill>
        <p:spPr>
          <a:xfrm>
            <a:off x="938924" y="1651967"/>
            <a:ext cx="7233022" cy="4127712"/>
          </a:xfrm>
          <a:prstGeom prst="rect">
            <a:avLst/>
          </a:prstGeom>
        </p:spPr>
      </p:pic>
      <p:sp>
        <p:nvSpPr>
          <p:cNvPr id="3" name="TextBox 2">
            <a:extLst>
              <a:ext uri="{FF2B5EF4-FFF2-40B4-BE49-F238E27FC236}">
                <a16:creationId xmlns:a16="http://schemas.microsoft.com/office/drawing/2014/main" id="{AFCF2528-516F-4326-8F29-FF9DF4E698D4}"/>
              </a:ext>
            </a:extLst>
          </p:cNvPr>
          <p:cNvSpPr txBox="1"/>
          <p:nvPr/>
        </p:nvSpPr>
        <p:spPr>
          <a:xfrm>
            <a:off x="8908108" y="1859339"/>
            <a:ext cx="1709530" cy="3416320"/>
          </a:xfrm>
          <a:prstGeom prst="rect">
            <a:avLst/>
          </a:prstGeom>
          <a:noFill/>
        </p:spPr>
        <p:txBody>
          <a:bodyPr wrap="square" rtlCol="0">
            <a:spAutoFit/>
          </a:bodyPr>
          <a:lstStyle/>
          <a:p>
            <a:r>
              <a:rPr lang="en-US" b="1" dirty="0"/>
              <a:t>Questions</a:t>
            </a:r>
          </a:p>
          <a:p>
            <a:r>
              <a:rPr lang="en-US" dirty="0"/>
              <a:t>Is obtaining a HS diploma among the possible outcome for the adult ed program at the college(s)? Is yes, who keeps track of this outcome?</a:t>
            </a:r>
          </a:p>
        </p:txBody>
      </p:sp>
    </p:spTree>
    <p:extLst>
      <p:ext uri="{BB962C8B-B14F-4D97-AF65-F5344CB8AC3E}">
        <p14:creationId xmlns:p14="http://schemas.microsoft.com/office/powerpoint/2010/main" val="146388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1874">
              <a:schemeClr val="accent5">
                <a:lumMod val="20000"/>
                <a:lumOff val="80000"/>
              </a:schemeClr>
            </a:gs>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2FA-0BAB-4F54-B6B7-41AA22C982C5}"/>
              </a:ext>
            </a:extLst>
          </p:cNvPr>
          <p:cNvSpPr>
            <a:spLocks noGrp="1"/>
          </p:cNvSpPr>
          <p:nvPr>
            <p:ph type="title"/>
          </p:nvPr>
        </p:nvSpPr>
        <p:spPr/>
        <p:txBody>
          <a:bodyPr/>
          <a:lstStyle/>
          <a:p>
            <a:r>
              <a:rPr lang="en-US" dirty="0">
                <a:solidFill>
                  <a:schemeClr val="accent2">
                    <a:lumMod val="50000"/>
                  </a:schemeClr>
                </a:solidFill>
                <a:latin typeface="Arial Rounded MT Bold" panose="020F0704030504030204" pitchFamily="34" charset="0"/>
              </a:rPr>
              <a:t>Adult Education, “To Do”</a:t>
            </a:r>
          </a:p>
        </p:txBody>
      </p:sp>
      <p:sp>
        <p:nvSpPr>
          <p:cNvPr id="3" name="TextBox 2">
            <a:extLst>
              <a:ext uri="{FF2B5EF4-FFF2-40B4-BE49-F238E27FC236}">
                <a16:creationId xmlns:a16="http://schemas.microsoft.com/office/drawing/2014/main" id="{5A6F8685-4307-473F-BAEC-73F2B9909FCA}"/>
              </a:ext>
            </a:extLst>
          </p:cNvPr>
          <p:cNvSpPr txBox="1"/>
          <p:nvPr/>
        </p:nvSpPr>
        <p:spPr>
          <a:xfrm>
            <a:off x="1759227" y="1656720"/>
            <a:ext cx="7444408" cy="3544560"/>
          </a:xfrm>
          <a:prstGeom prst="rect">
            <a:avLst/>
          </a:prstGeom>
          <a:noFill/>
        </p:spPr>
        <p:txBody>
          <a:bodyPr wrap="square" rtlCol="0">
            <a:spAutoFit/>
          </a:bodyPr>
          <a:lstStyle/>
          <a:p>
            <a:pPr>
              <a:spcAft>
                <a:spcPts val="1000"/>
              </a:spcAft>
            </a:pPr>
            <a:r>
              <a:rPr lang="en-US" sz="2400" dirty="0"/>
              <a:t>For colleges with adult education programs, please provide the following information:</a:t>
            </a:r>
          </a:p>
          <a:p>
            <a:pPr marL="457200" indent="-457200">
              <a:buFont typeface="+mj-lt"/>
              <a:buAutoNum type="arabicPeriod"/>
            </a:pPr>
            <a:r>
              <a:rPr lang="en-US" sz="2400" dirty="0"/>
              <a:t>How are adult education students identified (e.g., student type, course enrollment, section enrollment)?</a:t>
            </a:r>
          </a:p>
          <a:p>
            <a:pPr marL="457200" indent="-457200">
              <a:buFont typeface="+mj-lt"/>
              <a:buAutoNum type="arabicPeriod"/>
            </a:pPr>
            <a:r>
              <a:rPr lang="en-US" sz="2400" dirty="0"/>
              <a:t>Who is(are) the program coordinator(s)/person(s) in charge? </a:t>
            </a:r>
          </a:p>
          <a:p>
            <a:pPr marL="457200" indent="-457200">
              <a:buFont typeface="+mj-lt"/>
              <a:buAutoNum type="arabicPeriod"/>
            </a:pPr>
            <a:r>
              <a:rPr lang="en-US" sz="2400" dirty="0"/>
              <a:t>Is there any type of assessment for course/class placement? If yes, who are the data custodians for the adult education programs?</a:t>
            </a:r>
          </a:p>
        </p:txBody>
      </p:sp>
    </p:spTree>
    <p:extLst>
      <p:ext uri="{BB962C8B-B14F-4D97-AF65-F5344CB8AC3E}">
        <p14:creationId xmlns:p14="http://schemas.microsoft.com/office/powerpoint/2010/main" val="2580251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1337</Words>
  <Application>Microsoft Office PowerPoint</Application>
  <PresentationFormat>Widescreen</PresentationFormat>
  <Paragraphs>105</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Unicode MS</vt:lpstr>
      <vt:lpstr>Arial</vt:lpstr>
      <vt:lpstr>Arial Rounded MT Bold</vt:lpstr>
      <vt:lpstr>Calibri</vt:lpstr>
      <vt:lpstr>Calibri Light</vt:lpstr>
      <vt:lpstr>Courier New</vt:lpstr>
      <vt:lpstr>Office Theme</vt:lpstr>
      <vt:lpstr>MIS Updates:  Adult Education Assessment,  Long Life Learning,  and Student Placement</vt:lpstr>
      <vt:lpstr>PowerPoint Presentation</vt:lpstr>
      <vt:lpstr>Justification for New MIS Reports</vt:lpstr>
      <vt:lpstr>Goal and Objectives</vt:lpstr>
      <vt:lpstr>MIS AA, Adult Education Assessment</vt:lpstr>
      <vt:lpstr>MIS AA, Adult Education Assessment</vt:lpstr>
      <vt:lpstr>AA02 Assessment Result</vt:lpstr>
      <vt:lpstr>Adult Education, MIS SP Award</vt:lpstr>
      <vt:lpstr>Adult Education, “To Do”</vt:lpstr>
      <vt:lpstr>Adult Education</vt:lpstr>
      <vt:lpstr>MIS SL, Student Placement</vt:lpstr>
      <vt:lpstr>MIS SL, Student Placement</vt:lpstr>
      <vt:lpstr>MIS SL02, Student Placement Type</vt:lpstr>
      <vt:lpstr>MIS SL03, Student Placement Source High School</vt:lpstr>
      <vt:lpstr>MIS SL04, Student Placement Source Guided</vt:lpstr>
      <vt:lpstr>MIS SL04, Student Placement Source Guided (cont.)</vt:lpstr>
      <vt:lpstr>MIS SL05, Student Placement Source Standardized Test</vt:lpstr>
      <vt:lpstr>MIS SL06, Student Placement Level</vt:lpstr>
      <vt:lpstr>MIS SL, Student Placement, SOATEST</vt:lpstr>
      <vt:lpstr>MIS SL, Student Placement, SORTEST</vt:lpstr>
      <vt:lpstr>MIS SL, Student Placement, SCRRTST</vt:lpstr>
      <vt:lpstr>MIS SL, Student Placement, SCRRTST (cont.)</vt:lpstr>
      <vt:lpstr>MIS Student Placement, “To do”</vt:lpstr>
      <vt:lpstr>MIS Student Placement</vt:lpstr>
      <vt:lpstr>MIS SY Student Credit for Prior Learning</vt:lpstr>
      <vt:lpstr>MIS SY Student Credit for Prior Learning (cont.)</vt:lpstr>
      <vt:lpstr>MIS SY02 Student Credit Assessment Method</vt:lpstr>
      <vt:lpstr>MIS SY03 Student Credit Units Awarded</vt:lpstr>
      <vt:lpstr>MIS SY04 Student Credit Grade</vt:lpstr>
      <vt:lpstr>MIS Credit for Prior Learning, SHATRNS</vt:lpstr>
      <vt:lpstr>MIS Credit for Prior Learning, SHATRNS (cont.)</vt:lpstr>
      <vt:lpstr>MIS Credit for Prior Learning,  Banner “Back-end” Data</vt:lpstr>
      <vt:lpstr>MIS Credit for Prior Learning, “To Do”</vt:lpstr>
      <vt:lpstr>MIS Credit for Prior Learning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Adult Education,  Long Life Learning,  and Student Placement</dc:title>
  <dc:creator>Lourdes Parent</dc:creator>
  <cp:lastModifiedBy>Lourdes Parent</cp:lastModifiedBy>
  <cp:revision>132</cp:revision>
  <dcterms:created xsi:type="dcterms:W3CDTF">2021-04-13T23:21:46Z</dcterms:created>
  <dcterms:modified xsi:type="dcterms:W3CDTF">2021-04-19T23:15:12Z</dcterms:modified>
</cp:coreProperties>
</file>