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24E241-EF34-4B1F-B6E9-1683E9C44816}" type="doc">
      <dgm:prSet loTypeId="urn:microsoft.com/office/officeart/2005/8/layout/equation1" loCatId="process" qsTypeId="urn:microsoft.com/office/officeart/2005/8/quickstyle/simple1" qsCatId="simple" csTypeId="urn:microsoft.com/office/officeart/2005/8/colors/colorful5" csCatId="colorful" phldr="1"/>
      <dgm:spPr/>
    </dgm:pt>
    <dgm:pt modelId="{55C5EC99-FB5E-48EE-8F82-882E6D88050D}">
      <dgm:prSet phldrT="[Text]"/>
      <dgm:spPr/>
      <dgm:t>
        <a:bodyPr/>
        <a:lstStyle/>
        <a:p>
          <a:r>
            <a:rPr lang="en-US" b="1" dirty="0" smtClean="0"/>
            <a:t>College</a:t>
          </a:r>
          <a:endParaRPr lang="en-US" b="1" dirty="0"/>
        </a:p>
      </dgm:t>
    </dgm:pt>
    <dgm:pt modelId="{FFD2801A-49FA-40FD-A13D-2EED78070018}" type="parTrans" cxnId="{3ABA423D-B411-4ABD-9A85-21E105EA1078}">
      <dgm:prSet/>
      <dgm:spPr/>
      <dgm:t>
        <a:bodyPr/>
        <a:lstStyle/>
        <a:p>
          <a:endParaRPr lang="en-US"/>
        </a:p>
      </dgm:t>
    </dgm:pt>
    <dgm:pt modelId="{760C9FAF-3DBF-42E7-824D-C055198200E0}" type="sibTrans" cxnId="{3ABA423D-B411-4ABD-9A85-21E105EA1078}">
      <dgm:prSet/>
      <dgm:spPr/>
      <dgm:t>
        <a:bodyPr/>
        <a:lstStyle/>
        <a:p>
          <a:endParaRPr lang="en-US" dirty="0"/>
        </a:p>
      </dgm:t>
    </dgm:pt>
    <dgm:pt modelId="{A6D4F928-B8DD-40BE-8644-7C27B04BA74F}">
      <dgm:prSet phldrT="[Text]"/>
      <dgm:spPr/>
      <dgm:t>
        <a:bodyPr/>
        <a:lstStyle/>
        <a:p>
          <a:r>
            <a:rPr lang="en-US" b="1" dirty="0" smtClean="0"/>
            <a:t>Location</a:t>
          </a:r>
          <a:endParaRPr lang="en-US" b="1" dirty="0"/>
        </a:p>
      </dgm:t>
    </dgm:pt>
    <dgm:pt modelId="{649BC288-4691-4194-865A-5F0BBFD85EBC}" type="parTrans" cxnId="{5CCA64D9-6ADF-4F12-B12A-D8F76DAC263D}">
      <dgm:prSet/>
      <dgm:spPr/>
      <dgm:t>
        <a:bodyPr/>
        <a:lstStyle/>
        <a:p>
          <a:endParaRPr lang="en-US"/>
        </a:p>
      </dgm:t>
    </dgm:pt>
    <dgm:pt modelId="{BDDC12F2-E6DB-408E-A30E-29350491FEA4}" type="sibTrans" cxnId="{5CCA64D9-6ADF-4F12-B12A-D8F76DAC263D}">
      <dgm:prSet/>
      <dgm:spPr/>
      <dgm:t>
        <a:bodyPr/>
        <a:lstStyle/>
        <a:p>
          <a:endParaRPr lang="en-US"/>
        </a:p>
      </dgm:t>
    </dgm:pt>
    <dgm:pt modelId="{E423D304-3903-4699-9B23-594CE40F6D6F}">
      <dgm:prSet phldrT="[Text]"/>
      <dgm:spPr/>
      <dgm:t>
        <a:bodyPr/>
        <a:lstStyle/>
        <a:p>
          <a:r>
            <a:rPr lang="en-US" b="1" dirty="0" smtClean="0"/>
            <a:t>MIS SS Code</a:t>
          </a:r>
          <a:endParaRPr lang="en-US" b="1" dirty="0"/>
        </a:p>
      </dgm:t>
    </dgm:pt>
    <dgm:pt modelId="{9B7BF3E5-E471-46C6-B4E6-74256AB8815E}" type="parTrans" cxnId="{E9CE888C-CE96-4039-BCD1-D573BC57290E}">
      <dgm:prSet/>
      <dgm:spPr/>
      <dgm:t>
        <a:bodyPr/>
        <a:lstStyle/>
        <a:p>
          <a:endParaRPr lang="en-US"/>
        </a:p>
      </dgm:t>
    </dgm:pt>
    <dgm:pt modelId="{727EDFD2-8A68-4ED2-B6FF-EE99D3E477F2}" type="sibTrans" cxnId="{E9CE888C-CE96-4039-BCD1-D573BC57290E}">
      <dgm:prSet/>
      <dgm:spPr/>
      <dgm:t>
        <a:bodyPr/>
        <a:lstStyle/>
        <a:p>
          <a:endParaRPr lang="en-US"/>
        </a:p>
      </dgm:t>
    </dgm:pt>
    <dgm:pt modelId="{A899BE50-B698-4014-91C0-E3B8D8D5F9D7}">
      <dgm:prSet phldrT="[Text]"/>
      <dgm:spPr/>
      <dgm:t>
        <a:bodyPr/>
        <a:lstStyle/>
        <a:p>
          <a:r>
            <a:rPr lang="en-US" b="1" dirty="0" smtClean="0"/>
            <a:t>Reason code</a:t>
          </a:r>
          <a:endParaRPr lang="en-US" b="1" dirty="0"/>
        </a:p>
      </dgm:t>
    </dgm:pt>
    <dgm:pt modelId="{229237AD-227F-409F-9707-296C693C069E}" type="parTrans" cxnId="{30CCE7F0-F631-4434-AE98-10CC8F1248C0}">
      <dgm:prSet/>
      <dgm:spPr/>
      <dgm:t>
        <a:bodyPr/>
        <a:lstStyle/>
        <a:p>
          <a:endParaRPr lang="en-US"/>
        </a:p>
      </dgm:t>
    </dgm:pt>
    <dgm:pt modelId="{168E5F1D-4E03-47F8-A944-A4C8B1A9033E}" type="sibTrans" cxnId="{30CCE7F0-F631-4434-AE98-10CC8F1248C0}">
      <dgm:prSet/>
      <dgm:spPr/>
      <dgm:t>
        <a:bodyPr/>
        <a:lstStyle/>
        <a:p>
          <a:endParaRPr lang="en-US"/>
        </a:p>
      </dgm:t>
    </dgm:pt>
    <dgm:pt modelId="{C110E7F1-D818-4436-AD75-46C43B94851A}" type="pres">
      <dgm:prSet presAssocID="{1C24E241-EF34-4B1F-B6E9-1683E9C44816}" presName="linearFlow" presStyleCnt="0">
        <dgm:presLayoutVars>
          <dgm:dir/>
          <dgm:resizeHandles val="exact"/>
        </dgm:presLayoutVars>
      </dgm:prSet>
      <dgm:spPr/>
    </dgm:pt>
    <dgm:pt modelId="{6FD584B3-B197-430F-A827-E82E7D63889A}" type="pres">
      <dgm:prSet presAssocID="{55C5EC99-FB5E-48EE-8F82-882E6D88050D}" presName="node" presStyleLbl="node1" presStyleIdx="0" presStyleCnt="4">
        <dgm:presLayoutVars>
          <dgm:bulletEnabled val="1"/>
        </dgm:presLayoutVars>
      </dgm:prSet>
      <dgm:spPr/>
      <dgm:t>
        <a:bodyPr/>
        <a:lstStyle/>
        <a:p>
          <a:endParaRPr lang="en-US"/>
        </a:p>
      </dgm:t>
    </dgm:pt>
    <dgm:pt modelId="{D108622D-5E3C-4731-8895-30CF8BD98605}" type="pres">
      <dgm:prSet presAssocID="{760C9FAF-3DBF-42E7-824D-C055198200E0}" presName="spacerL" presStyleCnt="0"/>
      <dgm:spPr/>
    </dgm:pt>
    <dgm:pt modelId="{5960D69D-EF95-482C-BCD0-092C5DC5B203}" type="pres">
      <dgm:prSet presAssocID="{760C9FAF-3DBF-42E7-824D-C055198200E0}" presName="sibTrans" presStyleLbl="sibTrans2D1" presStyleIdx="0" presStyleCnt="3"/>
      <dgm:spPr/>
      <dgm:t>
        <a:bodyPr/>
        <a:lstStyle/>
        <a:p>
          <a:endParaRPr lang="en-US"/>
        </a:p>
      </dgm:t>
    </dgm:pt>
    <dgm:pt modelId="{C793363B-449C-4154-9630-AA0C14DF2658}" type="pres">
      <dgm:prSet presAssocID="{760C9FAF-3DBF-42E7-824D-C055198200E0}" presName="spacerR" presStyleCnt="0"/>
      <dgm:spPr/>
    </dgm:pt>
    <dgm:pt modelId="{DBB3B719-D7F1-467F-8C81-B89D0DB40AC1}" type="pres">
      <dgm:prSet presAssocID="{A6D4F928-B8DD-40BE-8644-7C27B04BA74F}" presName="node" presStyleLbl="node1" presStyleIdx="1" presStyleCnt="4">
        <dgm:presLayoutVars>
          <dgm:bulletEnabled val="1"/>
        </dgm:presLayoutVars>
      </dgm:prSet>
      <dgm:spPr/>
      <dgm:t>
        <a:bodyPr/>
        <a:lstStyle/>
        <a:p>
          <a:endParaRPr lang="en-US"/>
        </a:p>
      </dgm:t>
    </dgm:pt>
    <dgm:pt modelId="{BEF06E29-35BA-4124-9A44-3B91EEF0175D}" type="pres">
      <dgm:prSet presAssocID="{BDDC12F2-E6DB-408E-A30E-29350491FEA4}" presName="spacerL" presStyleCnt="0"/>
      <dgm:spPr/>
    </dgm:pt>
    <dgm:pt modelId="{C2ED9B51-9456-4A68-96FF-BE8ADD32821C}" type="pres">
      <dgm:prSet presAssocID="{BDDC12F2-E6DB-408E-A30E-29350491FEA4}" presName="sibTrans" presStyleLbl="sibTrans2D1" presStyleIdx="1" presStyleCnt="3"/>
      <dgm:spPr/>
      <dgm:t>
        <a:bodyPr/>
        <a:lstStyle/>
        <a:p>
          <a:endParaRPr lang="en-US"/>
        </a:p>
      </dgm:t>
    </dgm:pt>
    <dgm:pt modelId="{AF7C7BC0-40EC-4D9C-88B5-68D1FF33691A}" type="pres">
      <dgm:prSet presAssocID="{BDDC12F2-E6DB-408E-A30E-29350491FEA4}" presName="spacerR" presStyleCnt="0"/>
      <dgm:spPr/>
    </dgm:pt>
    <dgm:pt modelId="{97140EA1-5F12-49AE-B6AE-B7AE579F755E}" type="pres">
      <dgm:prSet presAssocID="{A899BE50-B698-4014-91C0-E3B8D8D5F9D7}" presName="node" presStyleLbl="node1" presStyleIdx="2" presStyleCnt="4">
        <dgm:presLayoutVars>
          <dgm:bulletEnabled val="1"/>
        </dgm:presLayoutVars>
      </dgm:prSet>
      <dgm:spPr/>
      <dgm:t>
        <a:bodyPr/>
        <a:lstStyle/>
        <a:p>
          <a:endParaRPr lang="en-US"/>
        </a:p>
      </dgm:t>
    </dgm:pt>
    <dgm:pt modelId="{6F1FF5DD-EA1A-4B0B-BC3C-17358383B891}" type="pres">
      <dgm:prSet presAssocID="{168E5F1D-4E03-47F8-A944-A4C8B1A9033E}" presName="spacerL" presStyleCnt="0"/>
      <dgm:spPr/>
    </dgm:pt>
    <dgm:pt modelId="{8E631C41-31E4-4508-9688-E4D4931AD953}" type="pres">
      <dgm:prSet presAssocID="{168E5F1D-4E03-47F8-A944-A4C8B1A9033E}" presName="sibTrans" presStyleLbl="sibTrans2D1" presStyleIdx="2" presStyleCnt="3"/>
      <dgm:spPr/>
      <dgm:t>
        <a:bodyPr/>
        <a:lstStyle/>
        <a:p>
          <a:endParaRPr lang="en-US"/>
        </a:p>
      </dgm:t>
    </dgm:pt>
    <dgm:pt modelId="{CAA5C152-5147-4573-8FED-FF8120E3BAEC}" type="pres">
      <dgm:prSet presAssocID="{168E5F1D-4E03-47F8-A944-A4C8B1A9033E}" presName="spacerR" presStyleCnt="0"/>
      <dgm:spPr/>
    </dgm:pt>
    <dgm:pt modelId="{FFC759F4-5BC8-4272-BC0E-0B8F86238FB6}" type="pres">
      <dgm:prSet presAssocID="{E423D304-3903-4699-9B23-594CE40F6D6F}" presName="node" presStyleLbl="node1" presStyleIdx="3" presStyleCnt="4">
        <dgm:presLayoutVars>
          <dgm:bulletEnabled val="1"/>
        </dgm:presLayoutVars>
      </dgm:prSet>
      <dgm:spPr/>
      <dgm:t>
        <a:bodyPr/>
        <a:lstStyle/>
        <a:p>
          <a:endParaRPr lang="en-US"/>
        </a:p>
      </dgm:t>
    </dgm:pt>
  </dgm:ptLst>
  <dgm:cxnLst>
    <dgm:cxn modelId="{5CCA64D9-6ADF-4F12-B12A-D8F76DAC263D}" srcId="{1C24E241-EF34-4B1F-B6E9-1683E9C44816}" destId="{A6D4F928-B8DD-40BE-8644-7C27B04BA74F}" srcOrd="1" destOrd="0" parTransId="{649BC288-4691-4194-865A-5F0BBFD85EBC}" sibTransId="{BDDC12F2-E6DB-408E-A30E-29350491FEA4}"/>
    <dgm:cxn modelId="{0C10ECCF-8571-499D-B468-790EB5F8771C}" type="presOf" srcId="{760C9FAF-3DBF-42E7-824D-C055198200E0}" destId="{5960D69D-EF95-482C-BCD0-092C5DC5B203}" srcOrd="0" destOrd="0" presId="urn:microsoft.com/office/officeart/2005/8/layout/equation1"/>
    <dgm:cxn modelId="{A6286500-DDD8-4363-A6DD-7A95996AF1F6}" type="presOf" srcId="{168E5F1D-4E03-47F8-A944-A4C8B1A9033E}" destId="{8E631C41-31E4-4508-9688-E4D4931AD953}" srcOrd="0" destOrd="0" presId="urn:microsoft.com/office/officeart/2005/8/layout/equation1"/>
    <dgm:cxn modelId="{1814FF4C-CF9A-4ED6-A28F-79DF85086362}" type="presOf" srcId="{BDDC12F2-E6DB-408E-A30E-29350491FEA4}" destId="{C2ED9B51-9456-4A68-96FF-BE8ADD32821C}" srcOrd="0" destOrd="0" presId="urn:microsoft.com/office/officeart/2005/8/layout/equation1"/>
    <dgm:cxn modelId="{02B46AAE-2926-4C8B-8F95-12C5129979CD}" type="presOf" srcId="{55C5EC99-FB5E-48EE-8F82-882E6D88050D}" destId="{6FD584B3-B197-430F-A827-E82E7D63889A}" srcOrd="0" destOrd="0" presId="urn:microsoft.com/office/officeart/2005/8/layout/equation1"/>
    <dgm:cxn modelId="{71677515-9E8A-43A1-BA99-A838D2C34BDC}" type="presOf" srcId="{A899BE50-B698-4014-91C0-E3B8D8D5F9D7}" destId="{97140EA1-5F12-49AE-B6AE-B7AE579F755E}" srcOrd="0" destOrd="0" presId="urn:microsoft.com/office/officeart/2005/8/layout/equation1"/>
    <dgm:cxn modelId="{5128157F-968B-41E4-ADAB-6489CB0CEF4C}" type="presOf" srcId="{A6D4F928-B8DD-40BE-8644-7C27B04BA74F}" destId="{DBB3B719-D7F1-467F-8C81-B89D0DB40AC1}" srcOrd="0" destOrd="0" presId="urn:microsoft.com/office/officeart/2005/8/layout/equation1"/>
    <dgm:cxn modelId="{D3DA9445-E1E7-41BF-8D56-6CFCC333DB25}" type="presOf" srcId="{E423D304-3903-4699-9B23-594CE40F6D6F}" destId="{FFC759F4-5BC8-4272-BC0E-0B8F86238FB6}" srcOrd="0" destOrd="0" presId="urn:microsoft.com/office/officeart/2005/8/layout/equation1"/>
    <dgm:cxn modelId="{E9CE888C-CE96-4039-BCD1-D573BC57290E}" srcId="{1C24E241-EF34-4B1F-B6E9-1683E9C44816}" destId="{E423D304-3903-4699-9B23-594CE40F6D6F}" srcOrd="3" destOrd="0" parTransId="{9B7BF3E5-E471-46C6-B4E6-74256AB8815E}" sibTransId="{727EDFD2-8A68-4ED2-B6FF-EE99D3E477F2}"/>
    <dgm:cxn modelId="{3ABA423D-B411-4ABD-9A85-21E105EA1078}" srcId="{1C24E241-EF34-4B1F-B6E9-1683E9C44816}" destId="{55C5EC99-FB5E-48EE-8F82-882E6D88050D}" srcOrd="0" destOrd="0" parTransId="{FFD2801A-49FA-40FD-A13D-2EED78070018}" sibTransId="{760C9FAF-3DBF-42E7-824D-C055198200E0}"/>
    <dgm:cxn modelId="{30CCE7F0-F631-4434-AE98-10CC8F1248C0}" srcId="{1C24E241-EF34-4B1F-B6E9-1683E9C44816}" destId="{A899BE50-B698-4014-91C0-E3B8D8D5F9D7}" srcOrd="2" destOrd="0" parTransId="{229237AD-227F-409F-9707-296C693C069E}" sibTransId="{168E5F1D-4E03-47F8-A944-A4C8B1A9033E}"/>
    <dgm:cxn modelId="{51F61EEF-6E83-4409-8AD6-D8A52E8B6142}" type="presOf" srcId="{1C24E241-EF34-4B1F-B6E9-1683E9C44816}" destId="{C110E7F1-D818-4436-AD75-46C43B94851A}" srcOrd="0" destOrd="0" presId="urn:microsoft.com/office/officeart/2005/8/layout/equation1"/>
    <dgm:cxn modelId="{7B13AE10-A0BB-43DD-B4FD-1F76A099EFC0}" type="presParOf" srcId="{C110E7F1-D818-4436-AD75-46C43B94851A}" destId="{6FD584B3-B197-430F-A827-E82E7D63889A}" srcOrd="0" destOrd="0" presId="urn:microsoft.com/office/officeart/2005/8/layout/equation1"/>
    <dgm:cxn modelId="{468A4C43-3E76-467B-BF45-CDA3EB8AFD51}" type="presParOf" srcId="{C110E7F1-D818-4436-AD75-46C43B94851A}" destId="{D108622D-5E3C-4731-8895-30CF8BD98605}" srcOrd="1" destOrd="0" presId="urn:microsoft.com/office/officeart/2005/8/layout/equation1"/>
    <dgm:cxn modelId="{9FE921A9-C517-465D-95DC-CB3D50B0DE46}" type="presParOf" srcId="{C110E7F1-D818-4436-AD75-46C43B94851A}" destId="{5960D69D-EF95-482C-BCD0-092C5DC5B203}" srcOrd="2" destOrd="0" presId="urn:microsoft.com/office/officeart/2005/8/layout/equation1"/>
    <dgm:cxn modelId="{55E96D0D-EF98-479B-8AAA-B58A25E96953}" type="presParOf" srcId="{C110E7F1-D818-4436-AD75-46C43B94851A}" destId="{C793363B-449C-4154-9630-AA0C14DF2658}" srcOrd="3" destOrd="0" presId="urn:microsoft.com/office/officeart/2005/8/layout/equation1"/>
    <dgm:cxn modelId="{7B994C2B-3D73-4574-AC71-59AA92119B19}" type="presParOf" srcId="{C110E7F1-D818-4436-AD75-46C43B94851A}" destId="{DBB3B719-D7F1-467F-8C81-B89D0DB40AC1}" srcOrd="4" destOrd="0" presId="urn:microsoft.com/office/officeart/2005/8/layout/equation1"/>
    <dgm:cxn modelId="{BC47A28A-B26D-4E59-9026-9D2522B732EA}" type="presParOf" srcId="{C110E7F1-D818-4436-AD75-46C43B94851A}" destId="{BEF06E29-35BA-4124-9A44-3B91EEF0175D}" srcOrd="5" destOrd="0" presId="urn:microsoft.com/office/officeart/2005/8/layout/equation1"/>
    <dgm:cxn modelId="{32D7D8D6-8900-41A2-BFBB-E376DC362A1B}" type="presParOf" srcId="{C110E7F1-D818-4436-AD75-46C43B94851A}" destId="{C2ED9B51-9456-4A68-96FF-BE8ADD32821C}" srcOrd="6" destOrd="0" presId="urn:microsoft.com/office/officeart/2005/8/layout/equation1"/>
    <dgm:cxn modelId="{26727F91-CAF5-4252-89F7-9AB630CFE93A}" type="presParOf" srcId="{C110E7F1-D818-4436-AD75-46C43B94851A}" destId="{AF7C7BC0-40EC-4D9C-88B5-68D1FF33691A}" srcOrd="7" destOrd="0" presId="urn:microsoft.com/office/officeart/2005/8/layout/equation1"/>
    <dgm:cxn modelId="{B434D1CE-695E-4E1D-A766-7222295896B1}" type="presParOf" srcId="{C110E7F1-D818-4436-AD75-46C43B94851A}" destId="{97140EA1-5F12-49AE-B6AE-B7AE579F755E}" srcOrd="8" destOrd="0" presId="urn:microsoft.com/office/officeart/2005/8/layout/equation1"/>
    <dgm:cxn modelId="{1D004710-ED76-4FD6-993C-B98DC4E8E32C}" type="presParOf" srcId="{C110E7F1-D818-4436-AD75-46C43B94851A}" destId="{6F1FF5DD-EA1A-4B0B-BC3C-17358383B891}" srcOrd="9" destOrd="0" presId="urn:microsoft.com/office/officeart/2005/8/layout/equation1"/>
    <dgm:cxn modelId="{FA74D30C-E6D0-49A6-837D-B9869419B8C9}" type="presParOf" srcId="{C110E7F1-D818-4436-AD75-46C43B94851A}" destId="{8E631C41-31E4-4508-9688-E4D4931AD953}" srcOrd="10" destOrd="0" presId="urn:microsoft.com/office/officeart/2005/8/layout/equation1"/>
    <dgm:cxn modelId="{C94909A9-8BB6-4BBA-B447-9094D51385A4}" type="presParOf" srcId="{C110E7F1-D818-4436-AD75-46C43B94851A}" destId="{CAA5C152-5147-4573-8FED-FF8120E3BAEC}" srcOrd="11" destOrd="0" presId="urn:microsoft.com/office/officeart/2005/8/layout/equation1"/>
    <dgm:cxn modelId="{7E39038C-C28B-4BA9-A10A-1CDCF5CE4CB3}" type="presParOf" srcId="{C110E7F1-D818-4436-AD75-46C43B94851A}" destId="{FFC759F4-5BC8-4272-BC0E-0B8F86238FB6}"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2E7B1F-547D-48B3-8717-51C76E7BDB2D}"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US"/>
        </a:p>
      </dgm:t>
    </dgm:pt>
    <dgm:pt modelId="{25D77089-FA7F-48D6-94FC-7E15EECF1F9A}">
      <dgm:prSet phldrT="[Text]"/>
      <dgm:spPr/>
      <dgm:t>
        <a:bodyPr/>
        <a:lstStyle/>
        <a:p>
          <a:r>
            <a:rPr lang="en-US" b="1" dirty="0" smtClean="0"/>
            <a:t>SARS</a:t>
          </a:r>
          <a:endParaRPr lang="en-US" b="1" dirty="0"/>
        </a:p>
      </dgm:t>
    </dgm:pt>
    <dgm:pt modelId="{96DD7E2F-6836-403F-A4FE-867AF8362805}" type="parTrans" cxnId="{74224F1C-CEAA-403D-869D-FEAF02AC097A}">
      <dgm:prSet/>
      <dgm:spPr/>
      <dgm:t>
        <a:bodyPr/>
        <a:lstStyle/>
        <a:p>
          <a:endParaRPr lang="en-US"/>
        </a:p>
      </dgm:t>
    </dgm:pt>
    <dgm:pt modelId="{7C117630-2D24-4F09-9296-46AB3CAA26F1}" type="sibTrans" cxnId="{74224F1C-CEAA-403D-869D-FEAF02AC097A}">
      <dgm:prSet/>
      <dgm:spPr/>
      <dgm:t>
        <a:bodyPr/>
        <a:lstStyle/>
        <a:p>
          <a:endParaRPr lang="en-US"/>
        </a:p>
      </dgm:t>
    </dgm:pt>
    <dgm:pt modelId="{7301D5A1-E923-4ADF-9302-E8C7E7947693}">
      <dgm:prSet phldrT="[Text]"/>
      <dgm:spPr/>
      <dgm:t>
        <a:bodyPr/>
        <a:lstStyle/>
        <a:p>
          <a:r>
            <a:rPr lang="en-US" b="1" dirty="0" smtClean="0"/>
            <a:t>Look-up</a:t>
          </a:r>
          <a:endParaRPr lang="en-US" b="1" dirty="0"/>
        </a:p>
      </dgm:t>
    </dgm:pt>
    <dgm:pt modelId="{E00795EC-A265-4F11-8AC4-28A03271A479}" type="parTrans" cxnId="{024ACDB9-AE39-44EB-BE11-3ABCC40CF5BA}">
      <dgm:prSet/>
      <dgm:spPr/>
      <dgm:t>
        <a:bodyPr/>
        <a:lstStyle/>
        <a:p>
          <a:endParaRPr lang="en-US"/>
        </a:p>
      </dgm:t>
    </dgm:pt>
    <dgm:pt modelId="{47D0044E-410F-4EB2-96E0-54F17C4F979F}" type="sibTrans" cxnId="{024ACDB9-AE39-44EB-BE11-3ABCC40CF5BA}">
      <dgm:prSet/>
      <dgm:spPr/>
      <dgm:t>
        <a:bodyPr/>
        <a:lstStyle/>
        <a:p>
          <a:endParaRPr lang="en-US"/>
        </a:p>
      </dgm:t>
    </dgm:pt>
    <dgm:pt modelId="{20F303B0-4B4C-46BD-9346-DDD48F84D14A}">
      <dgm:prSet phldrT="[Text]"/>
      <dgm:spPr/>
      <dgm:t>
        <a:bodyPr/>
        <a:lstStyle/>
        <a:p>
          <a:r>
            <a:rPr lang="en-US" b="1" dirty="0" smtClean="0"/>
            <a:t>MIS SS Rep</a:t>
          </a:r>
          <a:endParaRPr lang="en-US" b="1" dirty="0"/>
        </a:p>
      </dgm:t>
    </dgm:pt>
    <dgm:pt modelId="{567DA2D1-2E3B-4028-A5A3-430953CD1D25}" type="parTrans" cxnId="{8B3E4BA0-7EA6-4787-BD1D-994D5F463491}">
      <dgm:prSet/>
      <dgm:spPr/>
      <dgm:t>
        <a:bodyPr/>
        <a:lstStyle/>
        <a:p>
          <a:endParaRPr lang="en-US"/>
        </a:p>
      </dgm:t>
    </dgm:pt>
    <dgm:pt modelId="{C0F1E612-75E1-49AD-AF28-81C065DC213E}" type="sibTrans" cxnId="{8B3E4BA0-7EA6-4787-BD1D-994D5F463491}">
      <dgm:prSet/>
      <dgm:spPr/>
      <dgm:t>
        <a:bodyPr/>
        <a:lstStyle/>
        <a:p>
          <a:endParaRPr lang="en-US"/>
        </a:p>
      </dgm:t>
    </dgm:pt>
    <dgm:pt modelId="{42CB9E9C-A6B0-4F5E-8771-C3808A5189D4}">
      <dgm:prSet phldrT="[Text]"/>
      <dgm:spPr/>
      <dgm:t>
        <a:bodyPr/>
        <a:lstStyle/>
        <a:p>
          <a:r>
            <a:rPr lang="en-US" b="1" dirty="0" smtClean="0"/>
            <a:t>Audit</a:t>
          </a:r>
          <a:endParaRPr lang="en-US" b="1" dirty="0"/>
        </a:p>
      </dgm:t>
    </dgm:pt>
    <dgm:pt modelId="{D71E9E1B-A17E-4314-A13A-3252695FDCCB}" type="parTrans" cxnId="{4A6E8D49-6BCC-4C9B-82A1-4B65A357616E}">
      <dgm:prSet/>
      <dgm:spPr/>
      <dgm:t>
        <a:bodyPr/>
        <a:lstStyle/>
        <a:p>
          <a:endParaRPr lang="en-US"/>
        </a:p>
      </dgm:t>
    </dgm:pt>
    <dgm:pt modelId="{5D7FFF0D-0714-4DEF-9273-F82A0A8763DA}" type="sibTrans" cxnId="{4A6E8D49-6BCC-4C9B-82A1-4B65A357616E}">
      <dgm:prSet/>
      <dgm:spPr/>
      <dgm:t>
        <a:bodyPr/>
        <a:lstStyle/>
        <a:p>
          <a:endParaRPr lang="en-US"/>
        </a:p>
      </dgm:t>
    </dgm:pt>
    <dgm:pt modelId="{06F9515E-2D0A-41C1-B957-972E9F3C5BC3}" type="pres">
      <dgm:prSet presAssocID="{9A2E7B1F-547D-48B3-8717-51C76E7BDB2D}" presName="cycle" presStyleCnt="0">
        <dgm:presLayoutVars>
          <dgm:dir/>
          <dgm:resizeHandles val="exact"/>
        </dgm:presLayoutVars>
      </dgm:prSet>
      <dgm:spPr/>
      <dgm:t>
        <a:bodyPr/>
        <a:lstStyle/>
        <a:p>
          <a:endParaRPr lang="en-US"/>
        </a:p>
      </dgm:t>
    </dgm:pt>
    <dgm:pt modelId="{69B607F9-75CB-447F-9A3B-2700ACC8CE09}" type="pres">
      <dgm:prSet presAssocID="{25D77089-FA7F-48D6-94FC-7E15EECF1F9A}" presName="node" presStyleLbl="node1" presStyleIdx="0" presStyleCnt="4">
        <dgm:presLayoutVars>
          <dgm:bulletEnabled val="1"/>
        </dgm:presLayoutVars>
      </dgm:prSet>
      <dgm:spPr/>
      <dgm:t>
        <a:bodyPr/>
        <a:lstStyle/>
        <a:p>
          <a:endParaRPr lang="en-US"/>
        </a:p>
      </dgm:t>
    </dgm:pt>
    <dgm:pt modelId="{DD1F139A-2187-4B93-A97F-B2DCA810114E}" type="pres">
      <dgm:prSet presAssocID="{7C117630-2D24-4F09-9296-46AB3CAA26F1}" presName="sibTrans" presStyleLbl="sibTrans2D1" presStyleIdx="0" presStyleCnt="4"/>
      <dgm:spPr/>
      <dgm:t>
        <a:bodyPr/>
        <a:lstStyle/>
        <a:p>
          <a:endParaRPr lang="en-US"/>
        </a:p>
      </dgm:t>
    </dgm:pt>
    <dgm:pt modelId="{039F698B-B0DE-45C5-A711-B63309287CDE}" type="pres">
      <dgm:prSet presAssocID="{7C117630-2D24-4F09-9296-46AB3CAA26F1}" presName="connectorText" presStyleLbl="sibTrans2D1" presStyleIdx="0" presStyleCnt="4"/>
      <dgm:spPr/>
      <dgm:t>
        <a:bodyPr/>
        <a:lstStyle/>
        <a:p>
          <a:endParaRPr lang="en-US"/>
        </a:p>
      </dgm:t>
    </dgm:pt>
    <dgm:pt modelId="{4999BEDB-1D51-4324-9D64-67DB81CD4DDB}" type="pres">
      <dgm:prSet presAssocID="{7301D5A1-E923-4ADF-9302-E8C7E7947693}" presName="node" presStyleLbl="node1" presStyleIdx="1" presStyleCnt="4">
        <dgm:presLayoutVars>
          <dgm:bulletEnabled val="1"/>
        </dgm:presLayoutVars>
      </dgm:prSet>
      <dgm:spPr/>
      <dgm:t>
        <a:bodyPr/>
        <a:lstStyle/>
        <a:p>
          <a:endParaRPr lang="en-US"/>
        </a:p>
      </dgm:t>
    </dgm:pt>
    <dgm:pt modelId="{2D40A386-76D0-4FFB-AE93-1FF633AAB615}" type="pres">
      <dgm:prSet presAssocID="{47D0044E-410F-4EB2-96E0-54F17C4F979F}" presName="sibTrans" presStyleLbl="sibTrans2D1" presStyleIdx="1" presStyleCnt="4"/>
      <dgm:spPr/>
      <dgm:t>
        <a:bodyPr/>
        <a:lstStyle/>
        <a:p>
          <a:endParaRPr lang="en-US"/>
        </a:p>
      </dgm:t>
    </dgm:pt>
    <dgm:pt modelId="{070BBB59-3ECF-4910-8412-99C1D4C03F91}" type="pres">
      <dgm:prSet presAssocID="{47D0044E-410F-4EB2-96E0-54F17C4F979F}" presName="connectorText" presStyleLbl="sibTrans2D1" presStyleIdx="1" presStyleCnt="4"/>
      <dgm:spPr/>
      <dgm:t>
        <a:bodyPr/>
        <a:lstStyle/>
        <a:p>
          <a:endParaRPr lang="en-US"/>
        </a:p>
      </dgm:t>
    </dgm:pt>
    <dgm:pt modelId="{9218A3FD-C0C6-4B92-9A06-BD2EAE612A5B}" type="pres">
      <dgm:prSet presAssocID="{20F303B0-4B4C-46BD-9346-DDD48F84D14A}" presName="node" presStyleLbl="node1" presStyleIdx="2" presStyleCnt="4">
        <dgm:presLayoutVars>
          <dgm:bulletEnabled val="1"/>
        </dgm:presLayoutVars>
      </dgm:prSet>
      <dgm:spPr/>
      <dgm:t>
        <a:bodyPr/>
        <a:lstStyle/>
        <a:p>
          <a:endParaRPr lang="en-US"/>
        </a:p>
      </dgm:t>
    </dgm:pt>
    <dgm:pt modelId="{33A52ED2-2F49-497C-B513-72344EFAEA30}" type="pres">
      <dgm:prSet presAssocID="{C0F1E612-75E1-49AD-AF28-81C065DC213E}" presName="sibTrans" presStyleLbl="sibTrans2D1" presStyleIdx="2" presStyleCnt="4"/>
      <dgm:spPr/>
      <dgm:t>
        <a:bodyPr/>
        <a:lstStyle/>
        <a:p>
          <a:endParaRPr lang="en-US"/>
        </a:p>
      </dgm:t>
    </dgm:pt>
    <dgm:pt modelId="{9D05B24B-4C84-4C96-A414-541137E20BF9}" type="pres">
      <dgm:prSet presAssocID="{C0F1E612-75E1-49AD-AF28-81C065DC213E}" presName="connectorText" presStyleLbl="sibTrans2D1" presStyleIdx="2" presStyleCnt="4"/>
      <dgm:spPr/>
      <dgm:t>
        <a:bodyPr/>
        <a:lstStyle/>
        <a:p>
          <a:endParaRPr lang="en-US"/>
        </a:p>
      </dgm:t>
    </dgm:pt>
    <dgm:pt modelId="{F802B3E2-DEA2-49CE-AAFE-8737ADED4C8A}" type="pres">
      <dgm:prSet presAssocID="{42CB9E9C-A6B0-4F5E-8771-C3808A5189D4}" presName="node" presStyleLbl="node1" presStyleIdx="3" presStyleCnt="4">
        <dgm:presLayoutVars>
          <dgm:bulletEnabled val="1"/>
        </dgm:presLayoutVars>
      </dgm:prSet>
      <dgm:spPr/>
      <dgm:t>
        <a:bodyPr/>
        <a:lstStyle/>
        <a:p>
          <a:endParaRPr lang="en-US"/>
        </a:p>
      </dgm:t>
    </dgm:pt>
    <dgm:pt modelId="{8AD3067C-AD7B-481C-925C-9A8026AF0890}" type="pres">
      <dgm:prSet presAssocID="{5D7FFF0D-0714-4DEF-9273-F82A0A8763DA}" presName="sibTrans" presStyleLbl="sibTrans2D1" presStyleIdx="3" presStyleCnt="4"/>
      <dgm:spPr/>
      <dgm:t>
        <a:bodyPr/>
        <a:lstStyle/>
        <a:p>
          <a:endParaRPr lang="en-US"/>
        </a:p>
      </dgm:t>
    </dgm:pt>
    <dgm:pt modelId="{577F444E-F4E6-4CCB-9679-DC1F293DCB87}" type="pres">
      <dgm:prSet presAssocID="{5D7FFF0D-0714-4DEF-9273-F82A0A8763DA}" presName="connectorText" presStyleLbl="sibTrans2D1" presStyleIdx="3" presStyleCnt="4"/>
      <dgm:spPr/>
      <dgm:t>
        <a:bodyPr/>
        <a:lstStyle/>
        <a:p>
          <a:endParaRPr lang="en-US"/>
        </a:p>
      </dgm:t>
    </dgm:pt>
  </dgm:ptLst>
  <dgm:cxnLst>
    <dgm:cxn modelId="{CE363282-4A91-408C-BC40-166068C344ED}" type="presOf" srcId="{7C117630-2D24-4F09-9296-46AB3CAA26F1}" destId="{039F698B-B0DE-45C5-A711-B63309287CDE}" srcOrd="1" destOrd="0" presId="urn:microsoft.com/office/officeart/2005/8/layout/cycle2"/>
    <dgm:cxn modelId="{8B3E4BA0-7EA6-4787-BD1D-994D5F463491}" srcId="{9A2E7B1F-547D-48B3-8717-51C76E7BDB2D}" destId="{20F303B0-4B4C-46BD-9346-DDD48F84D14A}" srcOrd="2" destOrd="0" parTransId="{567DA2D1-2E3B-4028-A5A3-430953CD1D25}" sibTransId="{C0F1E612-75E1-49AD-AF28-81C065DC213E}"/>
    <dgm:cxn modelId="{72D1DC3C-CD77-4904-9766-B7DC2C2B99F3}" type="presOf" srcId="{C0F1E612-75E1-49AD-AF28-81C065DC213E}" destId="{9D05B24B-4C84-4C96-A414-541137E20BF9}" srcOrd="1" destOrd="0" presId="urn:microsoft.com/office/officeart/2005/8/layout/cycle2"/>
    <dgm:cxn modelId="{024ACDB9-AE39-44EB-BE11-3ABCC40CF5BA}" srcId="{9A2E7B1F-547D-48B3-8717-51C76E7BDB2D}" destId="{7301D5A1-E923-4ADF-9302-E8C7E7947693}" srcOrd="1" destOrd="0" parTransId="{E00795EC-A265-4F11-8AC4-28A03271A479}" sibTransId="{47D0044E-410F-4EB2-96E0-54F17C4F979F}"/>
    <dgm:cxn modelId="{04A98944-6D88-48FD-90E4-D7C54CE3CD54}" type="presOf" srcId="{C0F1E612-75E1-49AD-AF28-81C065DC213E}" destId="{33A52ED2-2F49-497C-B513-72344EFAEA30}" srcOrd="0" destOrd="0" presId="urn:microsoft.com/office/officeart/2005/8/layout/cycle2"/>
    <dgm:cxn modelId="{8971A6A9-A395-475E-836B-4F14916CF4F5}" type="presOf" srcId="{5D7FFF0D-0714-4DEF-9273-F82A0A8763DA}" destId="{577F444E-F4E6-4CCB-9679-DC1F293DCB87}" srcOrd="1" destOrd="0" presId="urn:microsoft.com/office/officeart/2005/8/layout/cycle2"/>
    <dgm:cxn modelId="{F9651128-65CB-45F9-8271-F0CB63C834D0}" type="presOf" srcId="{42CB9E9C-A6B0-4F5E-8771-C3808A5189D4}" destId="{F802B3E2-DEA2-49CE-AAFE-8737ADED4C8A}" srcOrd="0" destOrd="0" presId="urn:microsoft.com/office/officeart/2005/8/layout/cycle2"/>
    <dgm:cxn modelId="{9BC180A3-CB11-48CC-9438-9840E766140A}" type="presOf" srcId="{47D0044E-410F-4EB2-96E0-54F17C4F979F}" destId="{070BBB59-3ECF-4910-8412-99C1D4C03F91}" srcOrd="1" destOrd="0" presId="urn:microsoft.com/office/officeart/2005/8/layout/cycle2"/>
    <dgm:cxn modelId="{88CCF741-2748-4D2E-9382-26FC16D97EE8}" type="presOf" srcId="{47D0044E-410F-4EB2-96E0-54F17C4F979F}" destId="{2D40A386-76D0-4FFB-AE93-1FF633AAB615}" srcOrd="0" destOrd="0" presId="urn:microsoft.com/office/officeart/2005/8/layout/cycle2"/>
    <dgm:cxn modelId="{E83E6609-BC6D-476A-BFA1-22EFA21473E5}" type="presOf" srcId="{7301D5A1-E923-4ADF-9302-E8C7E7947693}" destId="{4999BEDB-1D51-4324-9D64-67DB81CD4DDB}" srcOrd="0" destOrd="0" presId="urn:microsoft.com/office/officeart/2005/8/layout/cycle2"/>
    <dgm:cxn modelId="{74224F1C-CEAA-403D-869D-FEAF02AC097A}" srcId="{9A2E7B1F-547D-48B3-8717-51C76E7BDB2D}" destId="{25D77089-FA7F-48D6-94FC-7E15EECF1F9A}" srcOrd="0" destOrd="0" parTransId="{96DD7E2F-6836-403F-A4FE-867AF8362805}" sibTransId="{7C117630-2D24-4F09-9296-46AB3CAA26F1}"/>
    <dgm:cxn modelId="{6E944A02-E503-4814-BEA9-D95F64774C01}" type="presOf" srcId="{20F303B0-4B4C-46BD-9346-DDD48F84D14A}" destId="{9218A3FD-C0C6-4B92-9A06-BD2EAE612A5B}" srcOrd="0" destOrd="0" presId="urn:microsoft.com/office/officeart/2005/8/layout/cycle2"/>
    <dgm:cxn modelId="{F712D0CF-0818-45C3-88A8-C61B45CC235D}" type="presOf" srcId="{5D7FFF0D-0714-4DEF-9273-F82A0A8763DA}" destId="{8AD3067C-AD7B-481C-925C-9A8026AF0890}" srcOrd="0" destOrd="0" presId="urn:microsoft.com/office/officeart/2005/8/layout/cycle2"/>
    <dgm:cxn modelId="{EEC13BB2-FCD7-41DB-8F13-524D60B6F27B}" type="presOf" srcId="{25D77089-FA7F-48D6-94FC-7E15EECF1F9A}" destId="{69B607F9-75CB-447F-9A3B-2700ACC8CE09}" srcOrd="0" destOrd="0" presId="urn:microsoft.com/office/officeart/2005/8/layout/cycle2"/>
    <dgm:cxn modelId="{4A6E8D49-6BCC-4C9B-82A1-4B65A357616E}" srcId="{9A2E7B1F-547D-48B3-8717-51C76E7BDB2D}" destId="{42CB9E9C-A6B0-4F5E-8771-C3808A5189D4}" srcOrd="3" destOrd="0" parTransId="{D71E9E1B-A17E-4314-A13A-3252695FDCCB}" sibTransId="{5D7FFF0D-0714-4DEF-9273-F82A0A8763DA}"/>
    <dgm:cxn modelId="{DEAC892A-0A60-49D3-AFC7-863B65DEAE8C}" type="presOf" srcId="{7C117630-2D24-4F09-9296-46AB3CAA26F1}" destId="{DD1F139A-2187-4B93-A97F-B2DCA810114E}" srcOrd="0" destOrd="0" presId="urn:microsoft.com/office/officeart/2005/8/layout/cycle2"/>
    <dgm:cxn modelId="{77FEBD22-ABE9-4950-8E9A-1A3877913C18}" type="presOf" srcId="{9A2E7B1F-547D-48B3-8717-51C76E7BDB2D}" destId="{06F9515E-2D0A-41C1-B957-972E9F3C5BC3}" srcOrd="0" destOrd="0" presId="urn:microsoft.com/office/officeart/2005/8/layout/cycle2"/>
    <dgm:cxn modelId="{5FE7C6CF-86B7-4CEC-A828-BB287D183869}" type="presParOf" srcId="{06F9515E-2D0A-41C1-B957-972E9F3C5BC3}" destId="{69B607F9-75CB-447F-9A3B-2700ACC8CE09}" srcOrd="0" destOrd="0" presId="urn:microsoft.com/office/officeart/2005/8/layout/cycle2"/>
    <dgm:cxn modelId="{B505F29F-7544-46D7-8DFD-F03A053226A7}" type="presParOf" srcId="{06F9515E-2D0A-41C1-B957-972E9F3C5BC3}" destId="{DD1F139A-2187-4B93-A97F-B2DCA810114E}" srcOrd="1" destOrd="0" presId="urn:microsoft.com/office/officeart/2005/8/layout/cycle2"/>
    <dgm:cxn modelId="{2E1C95BD-E51B-4706-AA08-EEC114939678}" type="presParOf" srcId="{DD1F139A-2187-4B93-A97F-B2DCA810114E}" destId="{039F698B-B0DE-45C5-A711-B63309287CDE}" srcOrd="0" destOrd="0" presId="urn:microsoft.com/office/officeart/2005/8/layout/cycle2"/>
    <dgm:cxn modelId="{2A4D4819-AC3A-4D6F-88BD-2DB83BC57D3B}" type="presParOf" srcId="{06F9515E-2D0A-41C1-B957-972E9F3C5BC3}" destId="{4999BEDB-1D51-4324-9D64-67DB81CD4DDB}" srcOrd="2" destOrd="0" presId="urn:microsoft.com/office/officeart/2005/8/layout/cycle2"/>
    <dgm:cxn modelId="{8FC466D8-9AB4-4FF6-B300-D9334873C987}" type="presParOf" srcId="{06F9515E-2D0A-41C1-B957-972E9F3C5BC3}" destId="{2D40A386-76D0-4FFB-AE93-1FF633AAB615}" srcOrd="3" destOrd="0" presId="urn:microsoft.com/office/officeart/2005/8/layout/cycle2"/>
    <dgm:cxn modelId="{E25D53C6-E7E1-4505-B44A-7CFF86CB6586}" type="presParOf" srcId="{2D40A386-76D0-4FFB-AE93-1FF633AAB615}" destId="{070BBB59-3ECF-4910-8412-99C1D4C03F91}" srcOrd="0" destOrd="0" presId="urn:microsoft.com/office/officeart/2005/8/layout/cycle2"/>
    <dgm:cxn modelId="{FA7F4C6C-3E8C-429D-8825-805EE336FA2D}" type="presParOf" srcId="{06F9515E-2D0A-41C1-B957-972E9F3C5BC3}" destId="{9218A3FD-C0C6-4B92-9A06-BD2EAE612A5B}" srcOrd="4" destOrd="0" presId="urn:microsoft.com/office/officeart/2005/8/layout/cycle2"/>
    <dgm:cxn modelId="{1A83B9A3-32BD-459B-8F5A-7BC2746A7403}" type="presParOf" srcId="{06F9515E-2D0A-41C1-B957-972E9F3C5BC3}" destId="{33A52ED2-2F49-497C-B513-72344EFAEA30}" srcOrd="5" destOrd="0" presId="urn:microsoft.com/office/officeart/2005/8/layout/cycle2"/>
    <dgm:cxn modelId="{D5924E6E-BC35-4475-926E-13CE2ABA29CE}" type="presParOf" srcId="{33A52ED2-2F49-497C-B513-72344EFAEA30}" destId="{9D05B24B-4C84-4C96-A414-541137E20BF9}" srcOrd="0" destOrd="0" presId="urn:microsoft.com/office/officeart/2005/8/layout/cycle2"/>
    <dgm:cxn modelId="{9E56E431-DDDC-404E-815B-C56F96ED74F6}" type="presParOf" srcId="{06F9515E-2D0A-41C1-B957-972E9F3C5BC3}" destId="{F802B3E2-DEA2-49CE-AAFE-8737ADED4C8A}" srcOrd="6" destOrd="0" presId="urn:microsoft.com/office/officeart/2005/8/layout/cycle2"/>
    <dgm:cxn modelId="{2EB4E311-99BB-4F5E-8614-96A509620F0A}" type="presParOf" srcId="{06F9515E-2D0A-41C1-B957-972E9F3C5BC3}" destId="{8AD3067C-AD7B-481C-925C-9A8026AF0890}" srcOrd="7" destOrd="0" presId="urn:microsoft.com/office/officeart/2005/8/layout/cycle2"/>
    <dgm:cxn modelId="{4514E82C-0B9C-4B15-8BCD-1E5182F2D14C}" type="presParOf" srcId="{8AD3067C-AD7B-481C-925C-9A8026AF0890}" destId="{577F444E-F4E6-4CCB-9679-DC1F293DCB8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D584B3-B197-430F-A827-E82E7D63889A}">
      <dsp:nvSpPr>
        <dsp:cNvPr id="0" name=""/>
        <dsp:cNvSpPr/>
      </dsp:nvSpPr>
      <dsp:spPr>
        <a:xfrm>
          <a:off x="3519" y="1543099"/>
          <a:ext cx="977800" cy="977800"/>
        </a:xfrm>
        <a:prstGeom prst="ellipse">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College</a:t>
          </a:r>
          <a:endParaRPr lang="en-US" sz="1200" b="1" kern="1200" dirty="0"/>
        </a:p>
      </dsp:txBody>
      <dsp:txXfrm>
        <a:off x="146714" y="1686294"/>
        <a:ext cx="691410" cy="691410"/>
      </dsp:txXfrm>
    </dsp:sp>
    <dsp:sp modelId="{5960D69D-EF95-482C-BCD0-092C5DC5B203}">
      <dsp:nvSpPr>
        <dsp:cNvPr id="0" name=""/>
        <dsp:cNvSpPr/>
      </dsp:nvSpPr>
      <dsp:spPr>
        <a:xfrm>
          <a:off x="1060717" y="1748437"/>
          <a:ext cx="567124" cy="567124"/>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dsp:txBody>
      <dsp:txXfrm>
        <a:off x="1135889" y="1965305"/>
        <a:ext cx="416780" cy="133388"/>
      </dsp:txXfrm>
    </dsp:sp>
    <dsp:sp modelId="{DBB3B719-D7F1-467F-8C81-B89D0DB40AC1}">
      <dsp:nvSpPr>
        <dsp:cNvPr id="0" name=""/>
        <dsp:cNvSpPr/>
      </dsp:nvSpPr>
      <dsp:spPr>
        <a:xfrm>
          <a:off x="1707239" y="1543099"/>
          <a:ext cx="977800" cy="977800"/>
        </a:xfrm>
        <a:prstGeom prst="ellipse">
          <a:avLst/>
        </a:prstGeom>
        <a:solidFill>
          <a:schemeClr val="accent5">
            <a:hueOff val="-4132458"/>
            <a:satOff val="6183"/>
            <a:lumOff val="-6928"/>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Location</a:t>
          </a:r>
          <a:endParaRPr lang="en-US" sz="1200" b="1" kern="1200" dirty="0"/>
        </a:p>
      </dsp:txBody>
      <dsp:txXfrm>
        <a:off x="1850434" y="1686294"/>
        <a:ext cx="691410" cy="691410"/>
      </dsp:txXfrm>
    </dsp:sp>
    <dsp:sp modelId="{C2ED9B51-9456-4A68-96FF-BE8ADD32821C}">
      <dsp:nvSpPr>
        <dsp:cNvPr id="0" name=""/>
        <dsp:cNvSpPr/>
      </dsp:nvSpPr>
      <dsp:spPr>
        <a:xfrm>
          <a:off x="2764437" y="1748437"/>
          <a:ext cx="567124" cy="567124"/>
        </a:xfrm>
        <a:prstGeom prst="mathPlus">
          <a:avLst/>
        </a:prstGeom>
        <a:solidFill>
          <a:schemeClr val="accent5">
            <a:hueOff val="-6198687"/>
            <a:satOff val="9275"/>
            <a:lumOff val="-103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839609" y="1965305"/>
        <a:ext cx="416780" cy="133388"/>
      </dsp:txXfrm>
    </dsp:sp>
    <dsp:sp modelId="{97140EA1-5F12-49AE-B6AE-B7AE579F755E}">
      <dsp:nvSpPr>
        <dsp:cNvPr id="0" name=""/>
        <dsp:cNvSpPr/>
      </dsp:nvSpPr>
      <dsp:spPr>
        <a:xfrm>
          <a:off x="3410959" y="1543099"/>
          <a:ext cx="977800" cy="977800"/>
        </a:xfrm>
        <a:prstGeom prst="ellipse">
          <a:avLst/>
        </a:prstGeom>
        <a:solidFill>
          <a:schemeClr val="accent5">
            <a:hueOff val="-8264916"/>
            <a:satOff val="12367"/>
            <a:lumOff val="-13855"/>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Reason code</a:t>
          </a:r>
          <a:endParaRPr lang="en-US" sz="1200" b="1" kern="1200" dirty="0"/>
        </a:p>
      </dsp:txBody>
      <dsp:txXfrm>
        <a:off x="3554154" y="1686294"/>
        <a:ext cx="691410" cy="691410"/>
      </dsp:txXfrm>
    </dsp:sp>
    <dsp:sp modelId="{8E631C41-31E4-4508-9688-E4D4931AD953}">
      <dsp:nvSpPr>
        <dsp:cNvPr id="0" name=""/>
        <dsp:cNvSpPr/>
      </dsp:nvSpPr>
      <dsp:spPr>
        <a:xfrm>
          <a:off x="4468157" y="1748437"/>
          <a:ext cx="567124" cy="567124"/>
        </a:xfrm>
        <a:prstGeom prst="mathEqual">
          <a:avLst/>
        </a:prstGeom>
        <a:solidFill>
          <a:schemeClr val="accent5">
            <a:hueOff val="-12397374"/>
            <a:satOff val="18550"/>
            <a:lumOff val="-207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543329" y="1865265"/>
        <a:ext cx="416780" cy="333468"/>
      </dsp:txXfrm>
    </dsp:sp>
    <dsp:sp modelId="{FFC759F4-5BC8-4272-BC0E-0B8F86238FB6}">
      <dsp:nvSpPr>
        <dsp:cNvPr id="0" name=""/>
        <dsp:cNvSpPr/>
      </dsp:nvSpPr>
      <dsp:spPr>
        <a:xfrm>
          <a:off x="5114679" y="1543099"/>
          <a:ext cx="977800" cy="977800"/>
        </a:xfrm>
        <a:prstGeom prst="ellipse">
          <a:avLst/>
        </a:prstGeom>
        <a:solidFill>
          <a:schemeClr val="accent5">
            <a:hueOff val="-12397374"/>
            <a:satOff val="18550"/>
            <a:lumOff val="-20783"/>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MIS SS Code</a:t>
          </a:r>
          <a:endParaRPr lang="en-US" sz="1200" b="1" kern="1200" dirty="0"/>
        </a:p>
      </dsp:txBody>
      <dsp:txXfrm>
        <a:off x="5257874" y="1686294"/>
        <a:ext cx="691410" cy="691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607F9-75CB-447F-9A3B-2700ACC8CE09}">
      <dsp:nvSpPr>
        <dsp:cNvPr id="0" name=""/>
        <dsp:cNvSpPr/>
      </dsp:nvSpPr>
      <dsp:spPr>
        <a:xfrm>
          <a:off x="2652935" y="1743"/>
          <a:ext cx="1399728" cy="1399728"/>
        </a:xfrm>
        <a:prstGeom prst="ellipse">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SARS</a:t>
          </a:r>
          <a:endParaRPr lang="en-US" sz="2300" b="1" kern="1200" dirty="0"/>
        </a:p>
      </dsp:txBody>
      <dsp:txXfrm>
        <a:off x="2857920" y="206728"/>
        <a:ext cx="989758" cy="989758"/>
      </dsp:txXfrm>
    </dsp:sp>
    <dsp:sp modelId="{DD1F139A-2187-4B93-A97F-B2DCA810114E}">
      <dsp:nvSpPr>
        <dsp:cNvPr id="0" name=""/>
        <dsp:cNvSpPr/>
      </dsp:nvSpPr>
      <dsp:spPr>
        <a:xfrm rot="2700000">
          <a:off x="3902290" y="1200559"/>
          <a:ext cx="371330" cy="47240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918604" y="1255656"/>
        <a:ext cx="259931" cy="283444"/>
      </dsp:txXfrm>
    </dsp:sp>
    <dsp:sp modelId="{4999BEDB-1D51-4324-9D64-67DB81CD4DDB}">
      <dsp:nvSpPr>
        <dsp:cNvPr id="0" name=""/>
        <dsp:cNvSpPr/>
      </dsp:nvSpPr>
      <dsp:spPr>
        <a:xfrm>
          <a:off x="4138109" y="1486917"/>
          <a:ext cx="1399728" cy="1399728"/>
        </a:xfrm>
        <a:prstGeom prst="ellipse">
          <a:avLst/>
        </a:prstGeom>
        <a:solidFill>
          <a:schemeClr val="accent5">
            <a:hueOff val="-4132458"/>
            <a:satOff val="6183"/>
            <a:lumOff val="-6928"/>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Look-up</a:t>
          </a:r>
          <a:endParaRPr lang="en-US" sz="2300" b="1" kern="1200" dirty="0"/>
        </a:p>
      </dsp:txBody>
      <dsp:txXfrm>
        <a:off x="4343094" y="1691902"/>
        <a:ext cx="989758" cy="989758"/>
      </dsp:txXfrm>
    </dsp:sp>
    <dsp:sp modelId="{2D40A386-76D0-4FFB-AE93-1FF633AAB615}">
      <dsp:nvSpPr>
        <dsp:cNvPr id="0" name=""/>
        <dsp:cNvSpPr/>
      </dsp:nvSpPr>
      <dsp:spPr>
        <a:xfrm rot="8100000">
          <a:off x="3917152" y="2685732"/>
          <a:ext cx="371330" cy="472408"/>
        </a:xfrm>
        <a:prstGeom prst="rightArrow">
          <a:avLst>
            <a:gd name="adj1" fmla="val 60000"/>
            <a:gd name="adj2" fmla="val 50000"/>
          </a:avLst>
        </a:prstGeom>
        <a:solidFill>
          <a:schemeClr val="accent5">
            <a:hueOff val="-4132458"/>
            <a:satOff val="6183"/>
            <a:lumOff val="-69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012237" y="2740829"/>
        <a:ext cx="259931" cy="283444"/>
      </dsp:txXfrm>
    </dsp:sp>
    <dsp:sp modelId="{9218A3FD-C0C6-4B92-9A06-BD2EAE612A5B}">
      <dsp:nvSpPr>
        <dsp:cNvPr id="0" name=""/>
        <dsp:cNvSpPr/>
      </dsp:nvSpPr>
      <dsp:spPr>
        <a:xfrm>
          <a:off x="2652935" y="2972090"/>
          <a:ext cx="1399728" cy="1399728"/>
        </a:xfrm>
        <a:prstGeom prst="ellipse">
          <a:avLst/>
        </a:prstGeom>
        <a:solidFill>
          <a:schemeClr val="accent5">
            <a:hueOff val="-8264916"/>
            <a:satOff val="12367"/>
            <a:lumOff val="-13855"/>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MIS SS Rep</a:t>
          </a:r>
          <a:endParaRPr lang="en-US" sz="2300" b="1" kern="1200" dirty="0"/>
        </a:p>
      </dsp:txBody>
      <dsp:txXfrm>
        <a:off x="2857920" y="3177075"/>
        <a:ext cx="989758" cy="989758"/>
      </dsp:txXfrm>
    </dsp:sp>
    <dsp:sp modelId="{33A52ED2-2F49-497C-B513-72344EFAEA30}">
      <dsp:nvSpPr>
        <dsp:cNvPr id="0" name=""/>
        <dsp:cNvSpPr/>
      </dsp:nvSpPr>
      <dsp:spPr>
        <a:xfrm rot="13500000">
          <a:off x="2431979" y="2700595"/>
          <a:ext cx="371330" cy="472408"/>
        </a:xfrm>
        <a:prstGeom prst="rightArrow">
          <a:avLst>
            <a:gd name="adj1" fmla="val 60000"/>
            <a:gd name="adj2" fmla="val 50000"/>
          </a:avLst>
        </a:prstGeom>
        <a:solidFill>
          <a:schemeClr val="accent5">
            <a:hueOff val="-8264916"/>
            <a:satOff val="12367"/>
            <a:lumOff val="-138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2527064" y="2834462"/>
        <a:ext cx="259931" cy="283444"/>
      </dsp:txXfrm>
    </dsp:sp>
    <dsp:sp modelId="{F802B3E2-DEA2-49CE-AAFE-8737ADED4C8A}">
      <dsp:nvSpPr>
        <dsp:cNvPr id="0" name=""/>
        <dsp:cNvSpPr/>
      </dsp:nvSpPr>
      <dsp:spPr>
        <a:xfrm>
          <a:off x="1167762" y="1486917"/>
          <a:ext cx="1399728" cy="1399728"/>
        </a:xfrm>
        <a:prstGeom prst="ellipse">
          <a:avLst/>
        </a:prstGeom>
        <a:solidFill>
          <a:schemeClr val="accent5">
            <a:hueOff val="-12397374"/>
            <a:satOff val="18550"/>
            <a:lumOff val="-20783"/>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Audit</a:t>
          </a:r>
          <a:endParaRPr lang="en-US" sz="2300" b="1" kern="1200" dirty="0"/>
        </a:p>
      </dsp:txBody>
      <dsp:txXfrm>
        <a:off x="1372747" y="1691902"/>
        <a:ext cx="989758" cy="989758"/>
      </dsp:txXfrm>
    </dsp:sp>
    <dsp:sp modelId="{8AD3067C-AD7B-481C-925C-9A8026AF0890}">
      <dsp:nvSpPr>
        <dsp:cNvPr id="0" name=""/>
        <dsp:cNvSpPr/>
      </dsp:nvSpPr>
      <dsp:spPr>
        <a:xfrm rot="18900000">
          <a:off x="2417116" y="1215421"/>
          <a:ext cx="371330" cy="472408"/>
        </a:xfrm>
        <a:prstGeom prst="rightArrow">
          <a:avLst>
            <a:gd name="adj1" fmla="val 60000"/>
            <a:gd name="adj2" fmla="val 50000"/>
          </a:avLst>
        </a:prstGeom>
        <a:solidFill>
          <a:schemeClr val="accent5">
            <a:hueOff val="-12397374"/>
            <a:satOff val="18550"/>
            <a:lumOff val="-207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2433430" y="1349288"/>
        <a:ext cx="259931" cy="28344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4827B8-897E-4E9C-934A-98E37884C98F}" type="datetimeFigureOut">
              <a:rPr lang="en-US" smtClean="0"/>
              <a:t>5/23/2017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4265D-1933-4A51-B8AE-4D5A5D99426A}" type="slidenum">
              <a:rPr lang="en-US" smtClean="0"/>
              <a:t>‹#›</a:t>
            </a:fld>
            <a:endParaRPr lang="en-US"/>
          </a:p>
        </p:txBody>
      </p:sp>
    </p:spTree>
    <p:extLst>
      <p:ext uri="{BB962C8B-B14F-4D97-AF65-F5344CB8AC3E}">
        <p14:creationId xmlns:p14="http://schemas.microsoft.com/office/powerpoint/2010/main" val="1482306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Available</a:t>
            </a:r>
            <a:r>
              <a:rPr lang="en-US" baseline="0" dirty="0" smtClean="0"/>
              <a:t> at: http://extranet.cccco.edu/Portals/1/TRIS/MIS/Left_Nav/DED/Data_Elements/SS/SS_Student_Success_Domain.pdf</a:t>
            </a:r>
            <a:endParaRPr lang="en-US" dirty="0"/>
          </a:p>
        </p:txBody>
      </p:sp>
      <p:sp>
        <p:nvSpPr>
          <p:cNvPr id="4" name="Slide Number Placeholder 3"/>
          <p:cNvSpPr>
            <a:spLocks noGrp="1"/>
          </p:cNvSpPr>
          <p:nvPr>
            <p:ph type="sldNum" sz="quarter" idx="10"/>
          </p:nvPr>
        </p:nvSpPr>
        <p:spPr/>
        <p:txBody>
          <a:bodyPr/>
          <a:lstStyle/>
          <a:p>
            <a:fld id="{2FA4265D-1933-4A51-B8AE-4D5A5D99426A}" type="slidenum">
              <a:rPr lang="en-US" smtClean="0"/>
              <a:t>4</a:t>
            </a:fld>
            <a:endParaRPr lang="en-US"/>
          </a:p>
        </p:txBody>
      </p:sp>
    </p:spTree>
    <p:extLst>
      <p:ext uri="{BB962C8B-B14F-4D97-AF65-F5344CB8AC3E}">
        <p14:creationId xmlns:p14="http://schemas.microsoft.com/office/powerpoint/2010/main" val="3224883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of MIS SS Sample for Audit </a:t>
            </a:r>
            <a:endParaRPr lang="en-US" dirty="0"/>
          </a:p>
        </p:txBody>
      </p:sp>
      <p:sp>
        <p:nvSpPr>
          <p:cNvPr id="4" name="Slide Number Placeholder 3"/>
          <p:cNvSpPr>
            <a:spLocks noGrp="1"/>
          </p:cNvSpPr>
          <p:nvPr>
            <p:ph type="sldNum" sz="quarter" idx="10"/>
          </p:nvPr>
        </p:nvSpPr>
        <p:spPr/>
        <p:txBody>
          <a:bodyPr/>
          <a:lstStyle/>
          <a:p>
            <a:fld id="{2FA4265D-1933-4A51-B8AE-4D5A5D99426A}" type="slidenum">
              <a:rPr lang="en-US" smtClean="0"/>
              <a:t>6</a:t>
            </a:fld>
            <a:endParaRPr lang="en-US"/>
          </a:p>
        </p:txBody>
      </p:sp>
    </p:spTree>
    <p:extLst>
      <p:ext uri="{BB962C8B-B14F-4D97-AF65-F5344CB8AC3E}">
        <p14:creationId xmlns:p14="http://schemas.microsoft.com/office/powerpoint/2010/main" val="2183989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FHDA Institutional</a:t>
            </a:r>
            <a:r>
              <a:rPr lang="en-US" baseline="0" dirty="0" smtClean="0"/>
              <a:t> Research web site: http://research.fhda.edu/mis_reports/mis_ss_student_success/mis_ss_methods/index.html</a:t>
            </a:r>
            <a:endParaRPr lang="en-US" dirty="0"/>
          </a:p>
        </p:txBody>
      </p:sp>
      <p:sp>
        <p:nvSpPr>
          <p:cNvPr id="4" name="Slide Number Placeholder 3"/>
          <p:cNvSpPr>
            <a:spLocks noGrp="1"/>
          </p:cNvSpPr>
          <p:nvPr>
            <p:ph type="sldNum" sz="quarter" idx="10"/>
          </p:nvPr>
        </p:nvSpPr>
        <p:spPr/>
        <p:txBody>
          <a:bodyPr/>
          <a:lstStyle/>
          <a:p>
            <a:fld id="{2FA4265D-1933-4A51-B8AE-4D5A5D99426A}" type="slidenum">
              <a:rPr lang="en-US" smtClean="0"/>
              <a:t>9</a:t>
            </a:fld>
            <a:endParaRPr lang="en-US"/>
          </a:p>
        </p:txBody>
      </p:sp>
    </p:spTree>
    <p:extLst>
      <p:ext uri="{BB962C8B-B14F-4D97-AF65-F5344CB8AC3E}">
        <p14:creationId xmlns:p14="http://schemas.microsoft.com/office/powerpoint/2010/main" val="1768331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E6F949-E394-4B51-9B1D-91AF4376DD3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725B78E-E4A9-4226-9020-71E0CB933A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6F949-E394-4B51-9B1D-91AF4376DD3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5B78E-E4A9-4226-9020-71E0CB933A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6F949-E394-4B51-9B1D-91AF4376DD3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5B78E-E4A9-4226-9020-71E0CB933A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E6F949-E394-4B51-9B1D-91AF4376DD3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5B78E-E4A9-4226-9020-71E0CB933A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0E6F949-E394-4B51-9B1D-91AF4376DD30}" type="datetimeFigureOut">
              <a:rPr lang="en-US" smtClean="0"/>
              <a:t>5/23/2017</a:t>
            </a:fld>
            <a:endParaRPr lang="en-US"/>
          </a:p>
        </p:txBody>
      </p:sp>
      <p:sp>
        <p:nvSpPr>
          <p:cNvPr id="8" name="Slide Number Placeholder 7"/>
          <p:cNvSpPr>
            <a:spLocks noGrp="1"/>
          </p:cNvSpPr>
          <p:nvPr>
            <p:ph type="sldNum" sz="quarter" idx="11"/>
          </p:nvPr>
        </p:nvSpPr>
        <p:spPr/>
        <p:txBody>
          <a:bodyPr/>
          <a:lstStyle/>
          <a:p>
            <a:fld id="{0725B78E-E4A9-4226-9020-71E0CB933AF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E6F949-E394-4B51-9B1D-91AF4376DD30}"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5B78E-E4A9-4226-9020-71E0CB933A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E6F949-E394-4B51-9B1D-91AF4376DD30}"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5B78E-E4A9-4226-9020-71E0CB933A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E6F949-E394-4B51-9B1D-91AF4376DD30}"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5B78E-E4A9-4226-9020-71E0CB933A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6F949-E394-4B51-9B1D-91AF4376DD30}"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5B78E-E4A9-4226-9020-71E0CB933A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6F949-E394-4B51-9B1D-91AF4376DD30}"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5B78E-E4A9-4226-9020-71E0CB933AF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6F949-E394-4B51-9B1D-91AF4376DD30}"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725B78E-E4A9-4226-9020-71E0CB933AF5}"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0E6F949-E394-4B51-9B1D-91AF4376DD30}" type="datetimeFigureOut">
              <a:rPr lang="en-US" smtClean="0"/>
              <a:t>5/23/2017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725B78E-E4A9-4226-9020-71E0CB933AF5}"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research.fhda.edu/mis_reports/mis_ss_student_success/mis_ss_methods/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Data Collection and Reporting for MIS Student</a:t>
            </a:r>
            <a:br>
              <a:rPr lang="en-US" sz="4800" dirty="0" smtClean="0"/>
            </a:br>
            <a:r>
              <a:rPr lang="en-US" sz="4800" dirty="0" smtClean="0"/>
              <a:t>success (SS)</a:t>
            </a:r>
            <a:endParaRPr lang="en-US" sz="4800" dirty="0"/>
          </a:p>
        </p:txBody>
      </p:sp>
      <p:sp>
        <p:nvSpPr>
          <p:cNvPr id="3" name="Subtitle 2"/>
          <p:cNvSpPr>
            <a:spLocks noGrp="1"/>
          </p:cNvSpPr>
          <p:nvPr>
            <p:ph type="subTitle" idx="1"/>
          </p:nvPr>
        </p:nvSpPr>
        <p:spPr/>
        <p:txBody>
          <a:bodyPr>
            <a:normAutofit fontScale="47500" lnSpcReduction="20000"/>
          </a:bodyPr>
          <a:lstStyle/>
          <a:p>
            <a:r>
              <a:rPr lang="en-US" dirty="0" smtClean="0"/>
              <a:t>De Anza College, May 23, 2017</a:t>
            </a:r>
          </a:p>
          <a:p>
            <a:r>
              <a:rPr lang="en-US" dirty="0" smtClean="0"/>
              <a:t>Lourdes del </a:t>
            </a:r>
            <a:r>
              <a:rPr lang="en-US" dirty="0" err="1" smtClean="0"/>
              <a:t>rio</a:t>
            </a:r>
            <a:r>
              <a:rPr lang="en-US" dirty="0" smtClean="0"/>
              <a:t>-Parent, </a:t>
            </a:r>
            <a:r>
              <a:rPr lang="en-US" dirty="0" smtClean="0"/>
              <a:t>PHD</a:t>
            </a:r>
          </a:p>
          <a:p>
            <a:r>
              <a:rPr lang="en-US" dirty="0" smtClean="0"/>
              <a:t>Sr. Research Analyst/Data Warehouse Coordinator</a:t>
            </a:r>
          </a:p>
          <a:p>
            <a:r>
              <a:rPr lang="en-US" dirty="0" smtClean="0"/>
              <a:t>Foothill-De Anza Community college district</a:t>
            </a:r>
            <a:endParaRPr lang="en-US" dirty="0"/>
          </a:p>
        </p:txBody>
      </p:sp>
      <p:pic>
        <p:nvPicPr>
          <p:cNvPr id="1027" name="Picture 3" descr="C:\Users\delrioparent\AppData\Local\Microsoft\Windows\Temporary Internet Files\Content.IE5\KEBPTLQE\recofthewkar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2743200"/>
            <a:ext cx="1682750" cy="2060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395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48600" cy="1371282"/>
          </a:xfrm>
        </p:spPr>
        <p:txBody>
          <a:bodyPr/>
          <a:lstStyle/>
          <a:p>
            <a:r>
              <a:rPr lang="en-US" dirty="0" smtClean="0"/>
              <a:t>FHDA SARS MIS Lookup</a:t>
            </a:r>
            <a:endParaRPr lang="en-US" dirty="0"/>
          </a:p>
        </p:txBody>
      </p:sp>
      <p:sp>
        <p:nvSpPr>
          <p:cNvPr id="3" name="Content Placeholder 2"/>
          <p:cNvSpPr>
            <a:spLocks noGrp="1"/>
          </p:cNvSpPr>
          <p:nvPr>
            <p:ph idx="1"/>
          </p:nvPr>
        </p:nvSpPr>
        <p:spPr/>
        <p:txBody>
          <a:bodyPr/>
          <a:lstStyle/>
          <a:p>
            <a:r>
              <a:rPr lang="en-US" dirty="0" smtClean="0"/>
              <a:t>The lookup table allows easy tracking and crosswalk between each local SARS reason code used by any SARS location at the college and the corresponding MIS SS service code. SARS reason codes can vary across locations within the college.</a:t>
            </a:r>
          </a:p>
          <a:p>
            <a:endParaRPr lang="en-US" dirty="0"/>
          </a:p>
        </p:txBody>
      </p:sp>
      <p:graphicFrame>
        <p:nvGraphicFramePr>
          <p:cNvPr id="4" name="Diagram 3"/>
          <p:cNvGraphicFramePr/>
          <p:nvPr>
            <p:extLst>
              <p:ext uri="{D42A27DB-BD31-4B8C-83A1-F6EECF244321}">
                <p14:modId xmlns:p14="http://schemas.microsoft.com/office/powerpoint/2010/main" val="3249943120"/>
              </p:ext>
            </p:extLst>
          </p:nvPr>
        </p:nvGraphicFramePr>
        <p:xfrm>
          <a:off x="1371600" y="276480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785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295082"/>
          </a:xfrm>
        </p:spPr>
        <p:txBody>
          <a:bodyPr/>
          <a:lstStyle/>
          <a:p>
            <a:r>
              <a:rPr lang="en-US" dirty="0" smtClean="0"/>
              <a:t>MIS SS-SARS Data Cycle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3878802"/>
              </p:ext>
            </p:extLst>
          </p:nvPr>
        </p:nvGraphicFramePr>
        <p:xfrm>
          <a:off x="1575275" y="1676400"/>
          <a:ext cx="6705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96183" y="4648200"/>
            <a:ext cx="1676400" cy="1200329"/>
          </a:xfrm>
          <a:prstGeom prst="rect">
            <a:avLst/>
          </a:prstGeom>
          <a:noFill/>
        </p:spPr>
        <p:txBody>
          <a:bodyPr wrap="square" rtlCol="0">
            <a:spAutoFit/>
          </a:bodyPr>
          <a:lstStyle/>
          <a:p>
            <a:r>
              <a:rPr lang="en-US" dirty="0" smtClean="0"/>
              <a:t>Note: Funds are contingent on favorable audit findings.</a:t>
            </a:r>
            <a:endParaRPr lang="en-US" dirty="0"/>
          </a:p>
        </p:txBody>
      </p:sp>
    </p:spTree>
    <p:extLst>
      <p:ext uri="{BB962C8B-B14F-4D97-AF65-F5344CB8AC3E}">
        <p14:creationId xmlns:p14="http://schemas.microsoft.com/office/powerpoint/2010/main" val="2066003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pic>
        <p:nvPicPr>
          <p:cNvPr id="9221" name="Picture 5" descr="C:\Users\delrioparent\AppData\Local\Microsoft\Windows\Temporary Internet Files\Content.IE5\OI29S0S9\indecision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1116" y="2209800"/>
            <a:ext cx="4303009" cy="339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620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Assess reason codes at your SARS location and make any necessary modifications (e.g., add or delete codes).</a:t>
            </a:r>
          </a:p>
          <a:p>
            <a:pPr marL="457200" indent="-457200">
              <a:buFont typeface="+mj-lt"/>
              <a:buAutoNum type="arabicPeriod"/>
            </a:pPr>
            <a:r>
              <a:rPr lang="en-US" dirty="0" smtClean="0"/>
              <a:t>Review crosswalk of SARS reason code and MIS SS code in lookup </a:t>
            </a:r>
            <a:r>
              <a:rPr lang="en-US" dirty="0"/>
              <a:t>table  available at: </a:t>
            </a:r>
            <a:r>
              <a:rPr lang="en-US" dirty="0">
                <a:hlinkClick r:id="rId2"/>
              </a:rPr>
              <a:t>http://</a:t>
            </a:r>
            <a:r>
              <a:rPr lang="en-US" dirty="0" smtClean="0">
                <a:hlinkClick r:id="rId2"/>
              </a:rPr>
              <a:t>research.fhda.edu/mis_reports/mis_ss_student_success/mis_ss_methods/index.html</a:t>
            </a:r>
            <a:endParaRPr lang="en-US" dirty="0" smtClean="0"/>
          </a:p>
          <a:p>
            <a:pPr marL="457200" indent="-457200">
              <a:buFont typeface="+mj-lt"/>
              <a:buAutoNum type="arabicPeriod"/>
            </a:pPr>
            <a:r>
              <a:rPr lang="en-US" dirty="0" smtClean="0"/>
              <a:t>Report to the MIS coordinator any needed modifications to the lookup table.</a:t>
            </a:r>
          </a:p>
          <a:p>
            <a:pPr marL="457200" indent="-457200">
              <a:buFont typeface="+mj-lt"/>
              <a:buAutoNum type="arabicPeriod"/>
            </a:pPr>
            <a:r>
              <a:rPr lang="en-US" dirty="0" smtClean="0"/>
              <a:t>Monitor and evaluate use of SARS in your location.</a:t>
            </a: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239795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282"/>
          </a:xfrm>
        </p:spPr>
        <p:txBody>
          <a:bodyPr/>
          <a:lstStyle/>
          <a:p>
            <a:r>
              <a:rPr lang="en-US" dirty="0" smtClean="0"/>
              <a:t>Presentation Goals</a:t>
            </a:r>
            <a:endParaRPr lang="en-US" dirty="0"/>
          </a:p>
        </p:txBody>
      </p:sp>
      <p:sp>
        <p:nvSpPr>
          <p:cNvPr id="3" name="Content Placeholder 2"/>
          <p:cNvSpPr>
            <a:spLocks noGrp="1"/>
          </p:cNvSpPr>
          <p:nvPr>
            <p:ph idx="1"/>
          </p:nvPr>
        </p:nvSpPr>
        <p:spPr>
          <a:xfrm>
            <a:off x="457200" y="2057400"/>
            <a:ext cx="7620000" cy="4068763"/>
          </a:xfrm>
        </p:spPr>
        <p:txBody>
          <a:bodyPr>
            <a:normAutofit/>
          </a:bodyPr>
          <a:lstStyle/>
          <a:p>
            <a:pPr marL="342900" indent="-342900">
              <a:buFont typeface="Arial" panose="020B0604020202020204" pitchFamily="34" charset="0"/>
              <a:buChar char="•"/>
            </a:pPr>
            <a:r>
              <a:rPr lang="en-US" dirty="0" smtClean="0"/>
              <a:t>Recognize the </a:t>
            </a:r>
            <a:r>
              <a:rPr lang="en-US" dirty="0"/>
              <a:t>importance </a:t>
            </a:r>
            <a:r>
              <a:rPr lang="en-US" dirty="0" smtClean="0"/>
              <a:t>of:</a:t>
            </a:r>
          </a:p>
          <a:p>
            <a:pPr marL="800100" lvl="1" indent="-342900"/>
            <a:r>
              <a:rPr lang="en-US" dirty="0"/>
              <a:t>R</a:t>
            </a:r>
            <a:r>
              <a:rPr lang="en-US" dirty="0" smtClean="0"/>
              <a:t>ecording accurately sessions/appointments  </a:t>
            </a:r>
            <a:r>
              <a:rPr lang="en-US" dirty="0" smtClean="0"/>
              <a:t>in </a:t>
            </a:r>
            <a:r>
              <a:rPr lang="en-US" dirty="0"/>
              <a:t>SARS </a:t>
            </a:r>
            <a:r>
              <a:rPr lang="en-US" dirty="0" smtClean="0"/>
              <a:t>for MIS </a:t>
            </a:r>
            <a:r>
              <a:rPr lang="en-US" dirty="0" smtClean="0"/>
              <a:t>SS </a:t>
            </a:r>
            <a:r>
              <a:rPr lang="en-US" dirty="0" smtClean="0"/>
              <a:t>reporting</a:t>
            </a:r>
          </a:p>
          <a:p>
            <a:pPr marL="800100" lvl="1" indent="-342900"/>
            <a:r>
              <a:rPr lang="en-US" dirty="0"/>
              <a:t>U</a:t>
            </a:r>
            <a:r>
              <a:rPr lang="en-US" dirty="0" smtClean="0"/>
              <a:t>sing </a:t>
            </a:r>
            <a:r>
              <a:rPr lang="en-US" dirty="0"/>
              <a:t>proper </a:t>
            </a:r>
            <a:r>
              <a:rPr lang="en-US" dirty="0" smtClean="0"/>
              <a:t>SARS reason codes to describe </a:t>
            </a:r>
            <a:r>
              <a:rPr lang="en-US" dirty="0" smtClean="0"/>
              <a:t>all services </a:t>
            </a:r>
            <a:r>
              <a:rPr lang="en-US" dirty="0" smtClean="0"/>
              <a:t>provided</a:t>
            </a:r>
          </a:p>
          <a:p>
            <a:endParaRPr lang="en-US" dirty="0" smtClean="0"/>
          </a:p>
        </p:txBody>
      </p:sp>
      <p:pic>
        <p:nvPicPr>
          <p:cNvPr id="2051" name="Picture 3" descr="C:\Users\delrioparent\AppData\Local\Microsoft\Windows\Temporary Internet Files\Content.IE5\2ASAJD8Z\shutterstock_6088234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375374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686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239000" cy="1447482"/>
          </a:xfrm>
        </p:spPr>
        <p:txBody>
          <a:bodyPr/>
          <a:lstStyle/>
          <a:p>
            <a:r>
              <a:rPr lang="en-US" dirty="0" smtClean="0"/>
              <a:t>Key attributes of MIS SS Reporting</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MIS SS data has a significant impact (60%) in final allocations for student services at the college.</a:t>
            </a:r>
          </a:p>
          <a:p>
            <a:pPr marL="457200" indent="-457200">
              <a:buFont typeface="+mj-lt"/>
              <a:buAutoNum type="arabicPeriod"/>
            </a:pPr>
            <a:r>
              <a:rPr lang="en-US" dirty="0" smtClean="0"/>
              <a:t>Districts </a:t>
            </a:r>
            <a:r>
              <a:rPr lang="en-US" dirty="0" smtClean="0"/>
              <a:t>report detailed </a:t>
            </a:r>
            <a:r>
              <a:rPr lang="en-US" dirty="0" smtClean="0"/>
              <a:t>information</a:t>
            </a:r>
            <a:endParaRPr lang="en-US" dirty="0" smtClean="0"/>
          </a:p>
          <a:p>
            <a:pPr marL="800100" lvl="1" indent="-342900"/>
            <a:r>
              <a:rPr lang="en-US" dirty="0" smtClean="0"/>
              <a:t>Student ID</a:t>
            </a:r>
          </a:p>
          <a:p>
            <a:pPr marL="800100" lvl="1" indent="-342900"/>
            <a:r>
              <a:rPr lang="en-US" dirty="0" smtClean="0"/>
              <a:t>Type of services provided, </a:t>
            </a:r>
            <a:r>
              <a:rPr lang="en-US" dirty="0" smtClean="0"/>
              <a:t>including orientation,</a:t>
            </a:r>
            <a:r>
              <a:rPr lang="en-US" dirty="0"/>
              <a:t> </a:t>
            </a:r>
            <a:r>
              <a:rPr lang="en-US" dirty="0" smtClean="0"/>
              <a:t>p</a:t>
            </a:r>
            <a:r>
              <a:rPr lang="en-US" dirty="0" smtClean="0"/>
              <a:t>lacement,</a:t>
            </a:r>
            <a:r>
              <a:rPr lang="en-US" dirty="0"/>
              <a:t> </a:t>
            </a:r>
            <a:r>
              <a:rPr lang="en-US" dirty="0"/>
              <a:t>e</a:t>
            </a:r>
            <a:r>
              <a:rPr lang="en-US" dirty="0" smtClean="0"/>
              <a:t>ducation </a:t>
            </a:r>
            <a:r>
              <a:rPr lang="en-US" dirty="0" smtClean="0"/>
              <a:t>plan </a:t>
            </a:r>
            <a:r>
              <a:rPr lang="en-US" dirty="0" smtClean="0"/>
              <a:t>development,</a:t>
            </a:r>
            <a:r>
              <a:rPr lang="en-US" dirty="0"/>
              <a:t> </a:t>
            </a:r>
            <a:r>
              <a:rPr lang="en-US" dirty="0" smtClean="0"/>
              <a:t>c</a:t>
            </a:r>
            <a:r>
              <a:rPr lang="en-US" dirty="0" smtClean="0"/>
              <a:t>ounseling</a:t>
            </a:r>
            <a:r>
              <a:rPr lang="en-US" dirty="0" smtClean="0"/>
              <a:t>, </a:t>
            </a:r>
            <a:r>
              <a:rPr lang="en-US" dirty="0"/>
              <a:t>a</a:t>
            </a:r>
            <a:r>
              <a:rPr lang="en-US" dirty="0" smtClean="0"/>
              <a:t>cademic </a:t>
            </a:r>
            <a:r>
              <a:rPr lang="en-US" dirty="0" smtClean="0"/>
              <a:t>p</a:t>
            </a:r>
            <a:r>
              <a:rPr lang="en-US" dirty="0" smtClean="0"/>
              <a:t>rogress/probation</a:t>
            </a:r>
            <a:r>
              <a:rPr lang="en-US" dirty="0"/>
              <a:t> </a:t>
            </a:r>
            <a:r>
              <a:rPr lang="en-US" dirty="0" smtClean="0"/>
              <a:t>and follow-ups </a:t>
            </a:r>
            <a:r>
              <a:rPr lang="en-US" dirty="0" smtClean="0"/>
              <a:t>(orientation, placement, career interests, counseling)</a:t>
            </a:r>
          </a:p>
          <a:p>
            <a:pPr marL="800100" lvl="1" indent="-342900"/>
            <a:r>
              <a:rPr lang="en-US" dirty="0" smtClean="0"/>
              <a:t>When was the service provided (Date of service)</a:t>
            </a:r>
          </a:p>
          <a:p>
            <a:pPr marL="457200" indent="-457200">
              <a:buFont typeface="+mj-lt"/>
              <a:buAutoNum type="arabicPeriod"/>
            </a:pPr>
            <a:r>
              <a:rPr lang="en-US" dirty="0" smtClean="0"/>
              <a:t>During state audits, districts must provide evidence that </a:t>
            </a:r>
            <a:r>
              <a:rPr lang="en-US" dirty="0" smtClean="0"/>
              <a:t>“</a:t>
            </a:r>
            <a:r>
              <a:rPr lang="en-US" dirty="0" smtClean="0"/>
              <a:t>claimed” </a:t>
            </a:r>
            <a:r>
              <a:rPr lang="en-US" dirty="0" smtClean="0"/>
              <a:t>services </a:t>
            </a:r>
            <a:r>
              <a:rPr lang="en-US" dirty="0" smtClean="0"/>
              <a:t>in MIS SS were </a:t>
            </a:r>
            <a:r>
              <a:rPr lang="en-US" dirty="0" smtClean="0"/>
              <a:t>provided.</a:t>
            </a:r>
            <a:endParaRPr lang="en-US" dirty="0"/>
          </a:p>
        </p:txBody>
      </p:sp>
    </p:spTree>
    <p:extLst>
      <p:ext uri="{BB962C8B-B14F-4D97-AF65-F5344CB8AC3E}">
        <p14:creationId xmlns:p14="http://schemas.microsoft.com/office/powerpoint/2010/main" val="1945203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 SS Domain</a:t>
            </a:r>
            <a:endParaRPr lang="en-US" dirty="0"/>
          </a:p>
        </p:txBody>
      </p:sp>
      <p:pic>
        <p:nvPicPr>
          <p:cNvPr id="307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95771" y="1934619"/>
            <a:ext cx="6942858" cy="4009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8366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239000" cy="1447482"/>
          </a:xfrm>
        </p:spPr>
        <p:txBody>
          <a:bodyPr/>
          <a:lstStyle/>
          <a:p>
            <a:r>
              <a:rPr lang="en-US" dirty="0" smtClean="0"/>
              <a:t>Data accuracy</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smtClean="0"/>
              <a:t>Data validity </a:t>
            </a:r>
            <a:r>
              <a:rPr lang="en-US" dirty="0" smtClean="0"/>
              <a:t>is the </a:t>
            </a:r>
            <a:r>
              <a:rPr lang="en-US" dirty="0"/>
              <a:t>b</a:t>
            </a:r>
            <a:r>
              <a:rPr lang="en-US" dirty="0" smtClean="0"/>
              <a:t>ackbone of research</a:t>
            </a:r>
          </a:p>
          <a:p>
            <a:pPr marL="800100" lvl="1" indent="-342900"/>
            <a:r>
              <a:rPr lang="en-US" dirty="0" smtClean="0"/>
              <a:t>Validity: the extent to which inferences can be made based on </a:t>
            </a:r>
            <a:r>
              <a:rPr lang="en-US" dirty="0" smtClean="0"/>
              <a:t>research findings.</a:t>
            </a:r>
            <a:endParaRPr lang="en-US" dirty="0" smtClean="0"/>
          </a:p>
          <a:p>
            <a:pPr marL="1485900" lvl="2" indent="-342900"/>
            <a:r>
              <a:rPr lang="en-US" dirty="0" smtClean="0"/>
              <a:t>“Garbage in, garbage out”</a:t>
            </a:r>
          </a:p>
          <a:p>
            <a:pPr marL="800100" lvl="1" indent="-342900"/>
            <a:r>
              <a:rPr lang="en-US" dirty="0" smtClean="0"/>
              <a:t>Data accuracy is a “prerequisite” to data validity.</a:t>
            </a:r>
          </a:p>
          <a:p>
            <a:pPr lvl="1" indent="0">
              <a:buNone/>
            </a:pPr>
            <a:endParaRPr lang="en-US" dirty="0" smtClean="0"/>
          </a:p>
          <a:p>
            <a:pPr marL="342900" indent="-342900">
              <a:buFont typeface="Arial" panose="020B0604020202020204" pitchFamily="34" charset="0"/>
              <a:buChar char="•"/>
            </a:pPr>
            <a:r>
              <a:rPr lang="en-US" dirty="0" smtClean="0"/>
              <a:t>Institutions with accurate data are likely to obtain favorable results during a state audit</a:t>
            </a:r>
          </a:p>
          <a:p>
            <a:pPr marL="800100" lvl="1" indent="-342900"/>
            <a:r>
              <a:rPr lang="en-US" dirty="0" smtClean="0"/>
              <a:t>Negative findings during an audit may cause the institution to loose previously allocated funds. Because audit findings are made public,  such findings will likely impact its prestige. </a:t>
            </a:r>
            <a:endParaRPr lang="en-US" dirty="0" smtClean="0"/>
          </a:p>
          <a:p>
            <a:pPr marL="800100" lvl="1" indent="-342900"/>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1302121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Request, 2017</a:t>
            </a:r>
            <a:endParaRPr lang="en-US"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23837" y="1752600"/>
            <a:ext cx="6686725" cy="4373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5995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6888" y="5181600"/>
            <a:ext cx="6652783" cy="707886"/>
          </a:xfrm>
          <a:prstGeom prst="rect">
            <a:avLst/>
          </a:prstGeom>
          <a:noFill/>
        </p:spPr>
        <p:txBody>
          <a:bodyPr wrap="none" lIns="91440" tIns="45720" rIns="91440" bIns="45720">
            <a:spAutoFit/>
          </a:bodyPr>
          <a:lstStyle/>
          <a:p>
            <a:pPr algn="ctr"/>
            <a:r>
              <a:rPr lang="en-US" sz="4000" b="1" dirty="0" smtClean="0">
                <a:ln w="19050">
                  <a:solidFill>
                    <a:schemeClr val="tx2">
                      <a:tint val="1000"/>
                    </a:schemeClr>
                  </a:solidFill>
                  <a:prstDash val="solid"/>
                </a:ln>
                <a:effectLst>
                  <a:outerShdw blurRad="50000" dist="50800" dir="7500000" algn="tl">
                    <a:srgbClr val="000000">
                      <a:shade val="5000"/>
                      <a:alpha val="35000"/>
                    </a:srgbClr>
                  </a:outerShdw>
                </a:effectLst>
              </a:rPr>
              <a:t>The a</a:t>
            </a:r>
            <a:r>
              <a:rPr lang="en-US" sz="4000" b="1" cap="none" spc="0" dirty="0" smtClean="0">
                <a:ln w="19050">
                  <a:solidFill>
                    <a:schemeClr val="tx2">
                      <a:tint val="1000"/>
                    </a:schemeClr>
                  </a:solidFill>
                  <a:prstDash val="solid"/>
                </a:ln>
                <a:effectLst>
                  <a:outerShdw blurRad="50000" dist="50800" dir="7500000" algn="tl">
                    <a:srgbClr val="000000">
                      <a:shade val="5000"/>
                      <a:alpha val="35000"/>
                    </a:srgbClr>
                  </a:outerShdw>
                </a:effectLst>
              </a:rPr>
              <a:t>uditors are </a:t>
            </a:r>
            <a:r>
              <a:rPr lang="en-US" sz="4000" b="1" dirty="0" smtClean="0">
                <a:ln w="19050">
                  <a:solidFill>
                    <a:schemeClr val="tx2">
                      <a:tint val="1000"/>
                    </a:schemeClr>
                  </a:solidFill>
                  <a:prstDash val="solid"/>
                </a:ln>
                <a:effectLst>
                  <a:outerShdw blurRad="50000" dist="50800" dir="7500000" algn="tl">
                    <a:srgbClr val="000000">
                      <a:shade val="5000"/>
                      <a:alpha val="35000"/>
                    </a:srgbClr>
                  </a:outerShdw>
                </a:effectLst>
              </a:rPr>
              <a:t>coming</a:t>
            </a:r>
            <a:r>
              <a:rPr lang="en-US" sz="4000" b="1" cap="none" spc="0" dirty="0" smtClean="0">
                <a:ln w="19050">
                  <a:solidFill>
                    <a:schemeClr val="tx2">
                      <a:tint val="1000"/>
                    </a:schemeClr>
                  </a:solidFill>
                  <a:prstDash val="solid"/>
                </a:ln>
                <a:effectLst>
                  <a:outerShdw blurRad="50000" dist="50800" dir="7500000" algn="tl">
                    <a:srgbClr val="000000">
                      <a:shade val="5000"/>
                      <a:alpha val="35000"/>
                    </a:srgbClr>
                  </a:outerShdw>
                </a:effectLst>
              </a:rPr>
              <a:t>…</a:t>
            </a:r>
            <a:endParaRPr lang="en-US" sz="4000" b="1" cap="none" spc="0" dirty="0">
              <a:ln w="19050">
                <a:solidFill>
                  <a:schemeClr val="tx2">
                    <a:tint val="1000"/>
                  </a:schemeClr>
                </a:solidFill>
                <a:prstDash val="solid"/>
              </a:ln>
              <a:effectLst>
                <a:outerShdw blurRad="50000" dist="50800" dir="7500000" algn="tl">
                  <a:srgbClr val="000000">
                    <a:shade val="5000"/>
                    <a:alpha val="35000"/>
                  </a:srgbClr>
                </a:outerShdw>
              </a:effectLst>
            </a:endParaRPr>
          </a:p>
        </p:txBody>
      </p:sp>
      <p:pic>
        <p:nvPicPr>
          <p:cNvPr id="6151" name="Picture 7" descr="Image result for paul revere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57200"/>
            <a:ext cx="6596244"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400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467600" cy="1371282"/>
          </a:xfrm>
        </p:spPr>
        <p:txBody>
          <a:bodyPr/>
          <a:lstStyle/>
          <a:p>
            <a:r>
              <a:rPr lang="en-US" dirty="0" smtClean="0"/>
              <a:t>Evidence of Service for Audit (SARS Screenshot)</a:t>
            </a:r>
            <a:endParaRPr lang="en-US"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8710" y="1752600"/>
            <a:ext cx="5778393"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5441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43800" cy="1523682"/>
          </a:xfrm>
        </p:spPr>
        <p:txBody>
          <a:bodyPr/>
          <a:lstStyle/>
          <a:p>
            <a:r>
              <a:rPr lang="en-US" dirty="0" smtClean="0"/>
              <a:t>FHDA MIS SS: SARS lookup</a:t>
            </a:r>
            <a:endParaRPr lang="en-US" dirty="0"/>
          </a:p>
        </p:txBody>
      </p:sp>
      <p:pic>
        <p:nvPicPr>
          <p:cNvPr id="819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2057400"/>
            <a:ext cx="7620000" cy="2251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09600" y="5105400"/>
            <a:ext cx="7543800" cy="923330"/>
          </a:xfrm>
          <a:prstGeom prst="rect">
            <a:avLst/>
          </a:prstGeom>
        </p:spPr>
        <p:txBody>
          <a:bodyPr wrap="square">
            <a:spAutoFit/>
          </a:bodyPr>
          <a:lstStyle/>
          <a:p>
            <a:r>
              <a:rPr lang="en-US" dirty="0" smtClean="0"/>
              <a:t>Available at: http://research.fhda.edu/mis_reports/mis_ss_student_success/mis_ss_methods/index.html</a:t>
            </a:r>
            <a:endParaRPr lang="en-US" dirty="0"/>
          </a:p>
        </p:txBody>
      </p:sp>
    </p:spTree>
    <p:extLst>
      <p:ext uri="{BB962C8B-B14F-4D97-AF65-F5344CB8AC3E}">
        <p14:creationId xmlns:p14="http://schemas.microsoft.com/office/powerpoint/2010/main" val="40608540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284</TotalTime>
  <Words>431</Words>
  <Application>Microsoft Office PowerPoint</Application>
  <PresentationFormat>On-screen Show (4:3)</PresentationFormat>
  <Paragraphs>55</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Essential</vt:lpstr>
      <vt:lpstr>Data Collection and Reporting for MIS Student success (SS)</vt:lpstr>
      <vt:lpstr>Presentation Goals</vt:lpstr>
      <vt:lpstr>Key attributes of MIS SS Reporting</vt:lpstr>
      <vt:lpstr>MIS SS Domain</vt:lpstr>
      <vt:lpstr>Data accuracy</vt:lpstr>
      <vt:lpstr>Audit Request, 2017</vt:lpstr>
      <vt:lpstr>PowerPoint Presentation</vt:lpstr>
      <vt:lpstr>Evidence of Service for Audit (SARS Screenshot)</vt:lpstr>
      <vt:lpstr>FHDA MIS SS: SARS lookup</vt:lpstr>
      <vt:lpstr>FHDA SARS MIS Lookup</vt:lpstr>
      <vt:lpstr>MIS SS-SARS Data Cycle</vt:lpstr>
      <vt:lpstr>What’s Next?</vt:lpstr>
      <vt:lpstr>Action items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FHDA</dc:creator>
  <cp:lastModifiedBy>FHDA</cp:lastModifiedBy>
  <cp:revision>62</cp:revision>
  <dcterms:created xsi:type="dcterms:W3CDTF">2017-05-22T15:10:31Z</dcterms:created>
  <dcterms:modified xsi:type="dcterms:W3CDTF">2017-05-23T15:08:58Z</dcterms:modified>
</cp:coreProperties>
</file>