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8" r:id="rId2"/>
    <p:sldMasterId id="2147483668" r:id="rId3"/>
  </p:sldMasterIdLst>
  <p:notesMasterIdLst>
    <p:notesMasterId r:id="rId61"/>
  </p:notesMasterIdLst>
  <p:sldIdLst>
    <p:sldId id="256" r:id="rId4"/>
    <p:sldId id="334" r:id="rId5"/>
    <p:sldId id="306" r:id="rId6"/>
    <p:sldId id="308" r:id="rId7"/>
    <p:sldId id="307" r:id="rId8"/>
    <p:sldId id="281" r:id="rId9"/>
    <p:sldId id="262" r:id="rId10"/>
    <p:sldId id="267" r:id="rId11"/>
    <p:sldId id="268" r:id="rId12"/>
    <p:sldId id="269" r:id="rId13"/>
    <p:sldId id="309" r:id="rId14"/>
    <p:sldId id="284" r:id="rId15"/>
    <p:sldId id="272" r:id="rId16"/>
    <p:sldId id="278" r:id="rId17"/>
    <p:sldId id="311" r:id="rId18"/>
    <p:sldId id="270" r:id="rId19"/>
    <p:sldId id="264" r:id="rId20"/>
    <p:sldId id="265" r:id="rId21"/>
    <p:sldId id="273" r:id="rId22"/>
    <p:sldId id="274" r:id="rId23"/>
    <p:sldId id="283" r:id="rId24"/>
    <p:sldId id="261" r:id="rId25"/>
    <p:sldId id="263" r:id="rId26"/>
    <p:sldId id="335" r:id="rId27"/>
    <p:sldId id="275" r:id="rId28"/>
    <p:sldId id="277" r:id="rId29"/>
    <p:sldId id="282" r:id="rId30"/>
    <p:sldId id="266" r:id="rId31"/>
    <p:sldId id="257" r:id="rId32"/>
    <p:sldId id="305" r:id="rId33"/>
    <p:sldId id="312" r:id="rId34"/>
    <p:sldId id="313" r:id="rId35"/>
    <p:sldId id="314" r:id="rId36"/>
    <p:sldId id="315" r:id="rId37"/>
    <p:sldId id="336" r:id="rId38"/>
    <p:sldId id="310" r:id="rId39"/>
    <p:sldId id="316" r:id="rId40"/>
    <p:sldId id="317" r:id="rId41"/>
    <p:sldId id="318" r:id="rId42"/>
    <p:sldId id="319" r:id="rId43"/>
    <p:sldId id="285" r:id="rId44"/>
    <p:sldId id="322" r:id="rId45"/>
    <p:sldId id="258" r:id="rId46"/>
    <p:sldId id="323" r:id="rId47"/>
    <p:sldId id="324" r:id="rId48"/>
    <p:sldId id="325" r:id="rId49"/>
    <p:sldId id="326" r:id="rId50"/>
    <p:sldId id="327" r:id="rId51"/>
    <p:sldId id="260" r:id="rId52"/>
    <p:sldId id="328" r:id="rId53"/>
    <p:sldId id="329" r:id="rId54"/>
    <p:sldId id="271" r:id="rId55"/>
    <p:sldId id="330" r:id="rId56"/>
    <p:sldId id="331" r:id="rId57"/>
    <p:sldId id="332" r:id="rId58"/>
    <p:sldId id="259" r:id="rId59"/>
    <p:sldId id="333" r:id="rId60"/>
  </p:sldIdLst>
  <p:sldSz cx="12192000" cy="6858000"/>
  <p:notesSz cx="6858000" cy="9144000"/>
  <p:embeddedFontLst>
    <p:embeddedFont>
      <p:font typeface="Lato" panose="020F0502020204030203" pitchFamily="34" charset="0"/>
      <p:regular r:id="rId62"/>
      <p:bold r:id="rId63"/>
      <p:italic r:id="rId64"/>
      <p:boldItalic r:id="rId65"/>
    </p:embeddedFont>
    <p:embeddedFont>
      <p:font typeface="Mohave SemiBold" panose="020B0604020202020204" charset="0"/>
      <p:regular r:id="rId66"/>
      <p:bold r:id="rId67"/>
      <p:italic r:id="rId68"/>
      <p:boldItalic r:id="rId69"/>
    </p:embeddedFont>
    <p:embeddedFont>
      <p:font typeface="Public Sans" panose="020B060402020202020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05" autoAdjust="0"/>
  </p:normalViewPr>
  <p:slideViewPr>
    <p:cSldViewPr snapToGrid="0">
      <p:cViewPr varScale="1">
        <p:scale>
          <a:sx n="71" d="100"/>
          <a:sy n="71" d="100"/>
        </p:scale>
        <p:origin x="235" y="58"/>
      </p:cViewPr>
      <p:guideLst/>
    </p:cSldViewPr>
  </p:slideViewPr>
  <p:outlineViewPr>
    <p:cViewPr>
      <p:scale>
        <a:sx n="33" d="100"/>
        <a:sy n="33" d="100"/>
      </p:scale>
      <p:origin x="0" y="-133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oothilldeanza-my.sharepoint.com/personal/20646680_fhda_edu/Documents/00%20-%20Business%20Services/Fiscal%20Services/SCFF%20Simulations/Basic%20Aid%20Comparison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Sheet5!$C$3</c:f>
              <c:strCache>
                <c:ptCount val="1"/>
                <c:pt idx="0">
                  <c:v> TOTAL R FTES </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Sheet5!$C$4:$C$18</c:f>
              <c:numCache>
                <c:formatCode>_(* #,##0.00_);_(* \(#,##0.00\);_(* "-"??_);_(@_)</c:formatCode>
                <c:ptCount val="15"/>
                <c:pt idx="0">
                  <c:v>30688.22</c:v>
                </c:pt>
                <c:pt idx="1">
                  <c:v>29446.32</c:v>
                </c:pt>
                <c:pt idx="2">
                  <c:v>27771.69</c:v>
                </c:pt>
                <c:pt idx="3">
                  <c:v>27441.279999999999</c:v>
                </c:pt>
                <c:pt idx="4">
                  <c:v>27352.959999999999</c:v>
                </c:pt>
                <c:pt idx="5">
                  <c:v>25967.52</c:v>
                </c:pt>
                <c:pt idx="6">
                  <c:v>25967.52</c:v>
                </c:pt>
                <c:pt idx="7">
                  <c:v>24483.72</c:v>
                </c:pt>
                <c:pt idx="8">
                  <c:v>23334.880000000001</c:v>
                </c:pt>
                <c:pt idx="9">
                  <c:v>23602.18</c:v>
                </c:pt>
                <c:pt idx="10">
                  <c:v>23657.17</c:v>
                </c:pt>
                <c:pt idx="11">
                  <c:v>22629.27</c:v>
                </c:pt>
                <c:pt idx="12">
                  <c:v>21921.98</c:v>
                </c:pt>
                <c:pt idx="13">
                  <c:v>21155.35</c:v>
                </c:pt>
                <c:pt idx="14">
                  <c:v>21512.880000000001</c:v>
                </c:pt>
              </c:numCache>
            </c:numRef>
          </c:val>
          <c:extLst>
            <c:ext xmlns:c16="http://schemas.microsoft.com/office/drawing/2014/chart" uri="{C3380CC4-5D6E-409C-BE32-E72D297353CC}">
              <c16:uniqueId val="{00000000-29D3-C943-8300-DB90F26A2AD8}"/>
            </c:ext>
          </c:extLst>
        </c:ser>
        <c:ser>
          <c:idx val="1"/>
          <c:order val="1"/>
          <c:tx>
            <c:strRef>
              <c:f>Sheet5!$D$3</c:f>
              <c:strCache>
                <c:ptCount val="1"/>
                <c:pt idx="0">
                  <c:v> TOTAL NR FTES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Sheet5!$D$4:$D$18</c:f>
              <c:numCache>
                <c:formatCode>_(* #,##0.00_);_(* \(#,##0.00\);_(* "-"??_);_(@_)</c:formatCode>
                <c:ptCount val="15"/>
                <c:pt idx="0">
                  <c:v>3957.99</c:v>
                </c:pt>
                <c:pt idx="1">
                  <c:v>4076.28</c:v>
                </c:pt>
                <c:pt idx="2">
                  <c:v>4352.51</c:v>
                </c:pt>
                <c:pt idx="3">
                  <c:v>4587.72</c:v>
                </c:pt>
                <c:pt idx="4">
                  <c:v>4804.72</c:v>
                </c:pt>
                <c:pt idx="5">
                  <c:v>4802.71</c:v>
                </c:pt>
                <c:pt idx="6">
                  <c:v>4613.75</c:v>
                </c:pt>
                <c:pt idx="7">
                  <c:v>4441.2</c:v>
                </c:pt>
                <c:pt idx="8">
                  <c:v>4086.97</c:v>
                </c:pt>
                <c:pt idx="9">
                  <c:v>3627.7</c:v>
                </c:pt>
                <c:pt idx="10">
                  <c:v>2616.19</c:v>
                </c:pt>
                <c:pt idx="11">
                  <c:v>1990.31</c:v>
                </c:pt>
                <c:pt idx="12">
                  <c:v>2087.29</c:v>
                </c:pt>
                <c:pt idx="13">
                  <c:v>2472.59</c:v>
                </c:pt>
                <c:pt idx="14">
                  <c:v>2737.01</c:v>
                </c:pt>
              </c:numCache>
            </c:numRef>
          </c:val>
          <c:extLst>
            <c:ext xmlns:c16="http://schemas.microsoft.com/office/drawing/2014/chart" uri="{C3380CC4-5D6E-409C-BE32-E72D297353CC}">
              <c16:uniqueId val="{00000001-29D3-C943-8300-DB90F26A2AD8}"/>
            </c:ext>
          </c:extLst>
        </c:ser>
        <c:dLbls>
          <c:showLegendKey val="0"/>
          <c:showVal val="0"/>
          <c:showCatName val="0"/>
          <c:showSerName val="0"/>
          <c:showPercent val="0"/>
          <c:showBubbleSize val="0"/>
        </c:dLbls>
        <c:gapWidth val="150"/>
        <c:overlap val="100"/>
        <c:axId val="1706647423"/>
        <c:axId val="1706645183"/>
      </c:barChart>
      <c:lineChart>
        <c:grouping val="standard"/>
        <c:varyColors val="0"/>
        <c:ser>
          <c:idx val="2"/>
          <c:order val="2"/>
          <c:tx>
            <c:strRef>
              <c:f>Sheet5!$E$3</c:f>
              <c:strCache>
                <c:ptCount val="1"/>
                <c:pt idx="0">
                  <c:v> TOTAL FTES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Sheet5!$E$4:$E$18</c:f>
              <c:numCache>
                <c:formatCode>_(* #,##0.00_);_(* \(#,##0.00\);_(* "-"??_);_(@_)</c:formatCode>
                <c:ptCount val="15"/>
                <c:pt idx="0">
                  <c:v>34646.21</c:v>
                </c:pt>
                <c:pt idx="1">
                  <c:v>33522.6</c:v>
                </c:pt>
                <c:pt idx="2">
                  <c:v>32124.199999999997</c:v>
                </c:pt>
                <c:pt idx="3">
                  <c:v>32029</c:v>
                </c:pt>
                <c:pt idx="4">
                  <c:v>32157.68</c:v>
                </c:pt>
                <c:pt idx="5">
                  <c:v>30770.23</c:v>
                </c:pt>
                <c:pt idx="6">
                  <c:v>30581.27</c:v>
                </c:pt>
                <c:pt idx="7">
                  <c:v>28924.920000000002</c:v>
                </c:pt>
                <c:pt idx="8">
                  <c:v>27421.850000000002</c:v>
                </c:pt>
                <c:pt idx="9">
                  <c:v>27229.88</c:v>
                </c:pt>
                <c:pt idx="10">
                  <c:v>26273.359999999997</c:v>
                </c:pt>
                <c:pt idx="11">
                  <c:v>24619.58</c:v>
                </c:pt>
                <c:pt idx="12">
                  <c:v>24009.27</c:v>
                </c:pt>
                <c:pt idx="13">
                  <c:v>23627.94</c:v>
                </c:pt>
                <c:pt idx="14">
                  <c:v>24249.89</c:v>
                </c:pt>
              </c:numCache>
            </c:numRef>
          </c:val>
          <c:smooth val="0"/>
          <c:extLst>
            <c:ext xmlns:c16="http://schemas.microsoft.com/office/drawing/2014/chart" uri="{C3380CC4-5D6E-409C-BE32-E72D297353CC}">
              <c16:uniqueId val="{00000002-29D3-C943-8300-DB90F26A2AD8}"/>
            </c:ext>
          </c:extLst>
        </c:ser>
        <c:dLbls>
          <c:showLegendKey val="0"/>
          <c:showVal val="0"/>
          <c:showCatName val="0"/>
          <c:showSerName val="0"/>
          <c:showPercent val="0"/>
          <c:showBubbleSize val="0"/>
        </c:dLbls>
        <c:marker val="1"/>
        <c:smooth val="0"/>
        <c:axId val="1700916607"/>
        <c:axId val="1700914815"/>
      </c:lineChart>
      <c:catAx>
        <c:axId val="170664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706645183"/>
        <c:crosses val="autoZero"/>
        <c:auto val="1"/>
        <c:lblAlgn val="ctr"/>
        <c:lblOffset val="100"/>
        <c:noMultiLvlLbl val="0"/>
      </c:catAx>
      <c:valAx>
        <c:axId val="170664518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706647423"/>
        <c:crosses val="autoZero"/>
        <c:crossBetween val="between"/>
      </c:valAx>
      <c:valAx>
        <c:axId val="1700914815"/>
        <c:scaling>
          <c:orientation val="minMax"/>
        </c:scaling>
        <c:delete val="1"/>
        <c:axPos val="r"/>
        <c:numFmt formatCode="_(* #,##0.00_);_(* \(#,##0.00\);_(* &quot;-&quot;??_);_(@_)" sourceLinked="1"/>
        <c:majorTickMark val="out"/>
        <c:minorTickMark val="none"/>
        <c:tickLblPos val="nextTo"/>
        <c:crossAx val="1700916607"/>
        <c:crosses val="max"/>
        <c:crossBetween val="between"/>
      </c:valAx>
      <c:catAx>
        <c:axId val="1700916607"/>
        <c:scaling>
          <c:orientation val="minMax"/>
        </c:scaling>
        <c:delete val="1"/>
        <c:axPos val="b"/>
        <c:numFmt formatCode="General" sourceLinked="1"/>
        <c:majorTickMark val="out"/>
        <c:minorTickMark val="none"/>
        <c:tickLblPos val="nextTo"/>
        <c:crossAx val="1700914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47101007761763E-2"/>
          <c:y val="1.7857142857142856E-2"/>
          <c:w val="0.89821588506574612"/>
          <c:h val="0.86945638430939265"/>
        </c:manualLayout>
      </c:layout>
      <c:barChart>
        <c:barDir val="col"/>
        <c:grouping val="stacked"/>
        <c:varyColors val="0"/>
        <c:ser>
          <c:idx val="0"/>
          <c:order val="0"/>
          <c:tx>
            <c:strRef>
              <c:f>Sheet5!$G$3</c:f>
              <c:strCache>
                <c:ptCount val="1"/>
                <c:pt idx="0">
                  <c:v>FT FACULTY</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Sheet5!$G$4:$G$18</c:f>
              <c:numCache>
                <c:formatCode>0.0</c:formatCode>
                <c:ptCount val="15"/>
                <c:pt idx="0">
                  <c:v>586.79999999999995</c:v>
                </c:pt>
                <c:pt idx="1">
                  <c:v>586.79999999999995</c:v>
                </c:pt>
                <c:pt idx="2">
                  <c:v>542</c:v>
                </c:pt>
                <c:pt idx="3">
                  <c:v>562.70000000000005</c:v>
                </c:pt>
                <c:pt idx="4">
                  <c:v>546.9</c:v>
                </c:pt>
                <c:pt idx="5">
                  <c:v>551.70000000000005</c:v>
                </c:pt>
                <c:pt idx="6">
                  <c:v>557.20000000000005</c:v>
                </c:pt>
                <c:pt idx="7">
                  <c:v>554.70000000000005</c:v>
                </c:pt>
                <c:pt idx="8">
                  <c:v>532.20000000000005</c:v>
                </c:pt>
                <c:pt idx="9">
                  <c:v>496.6</c:v>
                </c:pt>
                <c:pt idx="10">
                  <c:v>515</c:v>
                </c:pt>
                <c:pt idx="11">
                  <c:v>491</c:v>
                </c:pt>
                <c:pt idx="12">
                  <c:v>492.4</c:v>
                </c:pt>
                <c:pt idx="13">
                  <c:v>488.1</c:v>
                </c:pt>
                <c:pt idx="14">
                  <c:v>493.3</c:v>
                </c:pt>
              </c:numCache>
            </c:numRef>
          </c:val>
          <c:extLst>
            <c:ext xmlns:c16="http://schemas.microsoft.com/office/drawing/2014/chart" uri="{C3380CC4-5D6E-409C-BE32-E72D297353CC}">
              <c16:uniqueId val="{00000000-D836-B04D-9320-7A0CF1DEBABC}"/>
            </c:ext>
          </c:extLst>
        </c:ser>
        <c:ser>
          <c:idx val="1"/>
          <c:order val="1"/>
          <c:tx>
            <c:strRef>
              <c:f>Sheet5!$H$3</c:f>
              <c:strCache>
                <c:ptCount val="1"/>
                <c:pt idx="0">
                  <c:v>PT FACULTY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Sheet5!$H$4:$H$18</c:f>
              <c:numCache>
                <c:formatCode>0.0</c:formatCode>
                <c:ptCount val="15"/>
                <c:pt idx="0">
                  <c:v>400.1</c:v>
                </c:pt>
                <c:pt idx="1">
                  <c:v>400.1</c:v>
                </c:pt>
                <c:pt idx="2">
                  <c:v>432.7</c:v>
                </c:pt>
                <c:pt idx="3">
                  <c:v>477.6</c:v>
                </c:pt>
                <c:pt idx="4">
                  <c:v>463.6</c:v>
                </c:pt>
                <c:pt idx="5">
                  <c:v>493.4</c:v>
                </c:pt>
                <c:pt idx="6">
                  <c:v>494.4</c:v>
                </c:pt>
                <c:pt idx="7">
                  <c:v>527.5</c:v>
                </c:pt>
                <c:pt idx="8">
                  <c:v>410.3</c:v>
                </c:pt>
                <c:pt idx="9">
                  <c:v>415.7</c:v>
                </c:pt>
                <c:pt idx="10">
                  <c:v>411.5</c:v>
                </c:pt>
                <c:pt idx="11">
                  <c:v>396</c:v>
                </c:pt>
                <c:pt idx="12">
                  <c:v>362</c:v>
                </c:pt>
                <c:pt idx="13">
                  <c:v>380.6</c:v>
                </c:pt>
                <c:pt idx="14">
                  <c:v>396.8</c:v>
                </c:pt>
              </c:numCache>
            </c:numRef>
          </c:val>
          <c:extLst>
            <c:ext xmlns:c16="http://schemas.microsoft.com/office/drawing/2014/chart" uri="{C3380CC4-5D6E-409C-BE32-E72D297353CC}">
              <c16:uniqueId val="{00000001-D836-B04D-9320-7A0CF1DEBABC}"/>
            </c:ext>
          </c:extLst>
        </c:ser>
        <c:dLbls>
          <c:showLegendKey val="0"/>
          <c:showVal val="0"/>
          <c:showCatName val="0"/>
          <c:showSerName val="0"/>
          <c:showPercent val="0"/>
          <c:showBubbleSize val="0"/>
        </c:dLbls>
        <c:gapWidth val="150"/>
        <c:overlap val="100"/>
        <c:axId val="1689970751"/>
        <c:axId val="1689972543"/>
      </c:barChart>
      <c:lineChart>
        <c:grouping val="standard"/>
        <c:varyColors val="0"/>
        <c:ser>
          <c:idx val="2"/>
          <c:order val="2"/>
          <c:tx>
            <c:strRef>
              <c:f>Sheet5!$E$3</c:f>
              <c:strCache>
                <c:ptCount val="1"/>
                <c:pt idx="0">
                  <c:v> TOTAL FTES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Sheet5!$E$4:$E$18</c:f>
              <c:numCache>
                <c:formatCode>_(* #,##0.00_);_(* \(#,##0.00\);_(* "-"??_);_(@_)</c:formatCode>
                <c:ptCount val="15"/>
                <c:pt idx="0">
                  <c:v>34646.21</c:v>
                </c:pt>
                <c:pt idx="1">
                  <c:v>33522.6</c:v>
                </c:pt>
                <c:pt idx="2">
                  <c:v>32124.199999999997</c:v>
                </c:pt>
                <c:pt idx="3">
                  <c:v>32029</c:v>
                </c:pt>
                <c:pt idx="4">
                  <c:v>32157.68</c:v>
                </c:pt>
                <c:pt idx="5">
                  <c:v>30770.23</c:v>
                </c:pt>
                <c:pt idx="6">
                  <c:v>30581.27</c:v>
                </c:pt>
                <c:pt idx="7">
                  <c:v>28924.920000000002</c:v>
                </c:pt>
                <c:pt idx="8">
                  <c:v>27421.850000000002</c:v>
                </c:pt>
                <c:pt idx="9">
                  <c:v>27229.88</c:v>
                </c:pt>
                <c:pt idx="10">
                  <c:v>26273.359999999997</c:v>
                </c:pt>
                <c:pt idx="11">
                  <c:v>24619.58</c:v>
                </c:pt>
                <c:pt idx="12">
                  <c:v>24009.27</c:v>
                </c:pt>
                <c:pt idx="13">
                  <c:v>23627.94</c:v>
                </c:pt>
                <c:pt idx="14">
                  <c:v>24249.89</c:v>
                </c:pt>
              </c:numCache>
            </c:numRef>
          </c:val>
          <c:smooth val="0"/>
          <c:extLst>
            <c:ext xmlns:c16="http://schemas.microsoft.com/office/drawing/2014/chart" uri="{C3380CC4-5D6E-409C-BE32-E72D297353CC}">
              <c16:uniqueId val="{00000002-D836-B04D-9320-7A0CF1DEBABC}"/>
            </c:ext>
          </c:extLst>
        </c:ser>
        <c:dLbls>
          <c:showLegendKey val="0"/>
          <c:showVal val="0"/>
          <c:showCatName val="0"/>
          <c:showSerName val="0"/>
          <c:showPercent val="0"/>
          <c:showBubbleSize val="0"/>
        </c:dLbls>
        <c:marker val="1"/>
        <c:smooth val="0"/>
        <c:axId val="1682006335"/>
        <c:axId val="1682004543"/>
      </c:lineChart>
      <c:catAx>
        <c:axId val="168997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89972543"/>
        <c:crosses val="autoZero"/>
        <c:auto val="1"/>
        <c:lblAlgn val="ctr"/>
        <c:lblOffset val="100"/>
        <c:noMultiLvlLbl val="0"/>
      </c:catAx>
      <c:valAx>
        <c:axId val="1689972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89970751"/>
        <c:crosses val="autoZero"/>
        <c:crossBetween val="between"/>
      </c:valAx>
      <c:valAx>
        <c:axId val="1682004543"/>
        <c:scaling>
          <c:orientation val="minMax"/>
        </c:scaling>
        <c:delete val="0"/>
        <c:axPos val="r"/>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82006335"/>
        <c:crosses val="max"/>
        <c:crossBetween val="between"/>
      </c:valAx>
      <c:catAx>
        <c:axId val="1682006335"/>
        <c:scaling>
          <c:orientation val="minMax"/>
        </c:scaling>
        <c:delete val="1"/>
        <c:axPos val="b"/>
        <c:majorTickMark val="out"/>
        <c:minorTickMark val="none"/>
        <c:tickLblPos val="nextTo"/>
        <c:crossAx val="16820045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Sheet5!$J$3</c:f>
              <c:strCache>
                <c:ptCount val="1"/>
                <c:pt idx="0">
                  <c:v>CLASSIFIED STAFF</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Sheet5!$J$4:$J$18</c:f>
              <c:numCache>
                <c:formatCode>0.0</c:formatCode>
                <c:ptCount val="15"/>
                <c:pt idx="0">
                  <c:v>587.4</c:v>
                </c:pt>
                <c:pt idx="1">
                  <c:v>587.4</c:v>
                </c:pt>
                <c:pt idx="2">
                  <c:v>542.20000000000005</c:v>
                </c:pt>
                <c:pt idx="3">
                  <c:v>510.8</c:v>
                </c:pt>
                <c:pt idx="4">
                  <c:v>510.3</c:v>
                </c:pt>
                <c:pt idx="5">
                  <c:v>515.5</c:v>
                </c:pt>
                <c:pt idx="6">
                  <c:v>538</c:v>
                </c:pt>
                <c:pt idx="7">
                  <c:v>568.9</c:v>
                </c:pt>
                <c:pt idx="8">
                  <c:v>542.1</c:v>
                </c:pt>
                <c:pt idx="9">
                  <c:v>514.20000000000005</c:v>
                </c:pt>
                <c:pt idx="10">
                  <c:v>522.4</c:v>
                </c:pt>
                <c:pt idx="11">
                  <c:v>519.6</c:v>
                </c:pt>
                <c:pt idx="12">
                  <c:v>511.9</c:v>
                </c:pt>
                <c:pt idx="13">
                  <c:v>508.6</c:v>
                </c:pt>
                <c:pt idx="14">
                  <c:v>520.6</c:v>
                </c:pt>
              </c:numCache>
            </c:numRef>
          </c:val>
          <c:extLst>
            <c:ext xmlns:c16="http://schemas.microsoft.com/office/drawing/2014/chart" uri="{C3380CC4-5D6E-409C-BE32-E72D297353CC}">
              <c16:uniqueId val="{00000000-7570-2446-9715-144AD7B28013}"/>
            </c:ext>
          </c:extLst>
        </c:ser>
        <c:dLbls>
          <c:showLegendKey val="0"/>
          <c:showVal val="0"/>
          <c:showCatName val="0"/>
          <c:showSerName val="0"/>
          <c:showPercent val="0"/>
          <c:showBubbleSize val="0"/>
        </c:dLbls>
        <c:gapWidth val="150"/>
        <c:axId val="1677830207"/>
        <c:axId val="1677828415"/>
      </c:barChart>
      <c:lineChart>
        <c:grouping val="standard"/>
        <c:varyColors val="0"/>
        <c:ser>
          <c:idx val="0"/>
          <c:order val="0"/>
          <c:tx>
            <c:strRef>
              <c:f>Sheet5!$E$3</c:f>
              <c:strCache>
                <c:ptCount val="1"/>
                <c:pt idx="0">
                  <c:v> TOTAL FTES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8392900892105231E-2"/>
                  <c:y val="-6.7688785198630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70-2446-9715-144AD7B28013}"/>
                </c:ext>
              </c:extLst>
            </c:dLbl>
            <c:dLbl>
              <c:idx val="1"/>
              <c:layout>
                <c:manualLayout>
                  <c:x val="-3.2577112997095335E-2"/>
                  <c:y val="-8.0509854556577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70-2446-9715-144AD7B28013}"/>
                </c:ext>
              </c:extLst>
            </c:dLbl>
            <c:dLbl>
              <c:idx val="2"/>
              <c:layout>
                <c:manualLayout>
                  <c:x val="-3.4903428155099302E-2"/>
                  <c:y val="-4.7175074225915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70-2446-9715-144AD7B28013}"/>
                </c:ext>
              </c:extLst>
            </c:dLbl>
            <c:dLbl>
              <c:idx val="7"/>
              <c:layout>
                <c:manualLayout>
                  <c:x val="-1.5129749312065562E-2"/>
                  <c:y val="-7.5381426813398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70-2446-9715-144AD7B280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Sheet5!$E$4:$E$18</c:f>
              <c:numCache>
                <c:formatCode>_(* #,##0.00_);_(* \(#,##0.00\);_(* "-"??_);_(@_)</c:formatCode>
                <c:ptCount val="15"/>
                <c:pt idx="0">
                  <c:v>34646.21</c:v>
                </c:pt>
                <c:pt idx="1">
                  <c:v>33522.6</c:v>
                </c:pt>
                <c:pt idx="2">
                  <c:v>32124.199999999997</c:v>
                </c:pt>
                <c:pt idx="3">
                  <c:v>32029</c:v>
                </c:pt>
                <c:pt idx="4">
                  <c:v>32157.68</c:v>
                </c:pt>
                <c:pt idx="5">
                  <c:v>30770.23</c:v>
                </c:pt>
                <c:pt idx="6">
                  <c:v>30581.27</c:v>
                </c:pt>
                <c:pt idx="7">
                  <c:v>28924.920000000002</c:v>
                </c:pt>
                <c:pt idx="8">
                  <c:v>27421.850000000002</c:v>
                </c:pt>
                <c:pt idx="9">
                  <c:v>27229.88</c:v>
                </c:pt>
                <c:pt idx="10">
                  <c:v>26273.359999999997</c:v>
                </c:pt>
                <c:pt idx="11">
                  <c:v>24619.58</c:v>
                </c:pt>
                <c:pt idx="12">
                  <c:v>24009.27</c:v>
                </c:pt>
                <c:pt idx="13">
                  <c:v>23627.94</c:v>
                </c:pt>
                <c:pt idx="14">
                  <c:v>24249.89</c:v>
                </c:pt>
              </c:numCache>
            </c:numRef>
          </c:val>
          <c:smooth val="0"/>
          <c:extLst>
            <c:ext xmlns:c16="http://schemas.microsoft.com/office/drawing/2014/chart" uri="{C3380CC4-5D6E-409C-BE32-E72D297353CC}">
              <c16:uniqueId val="{00000001-7570-2446-9715-144AD7B28013}"/>
            </c:ext>
          </c:extLst>
        </c:ser>
        <c:dLbls>
          <c:showLegendKey val="0"/>
          <c:showVal val="0"/>
          <c:showCatName val="0"/>
          <c:showSerName val="0"/>
          <c:showPercent val="0"/>
          <c:showBubbleSize val="0"/>
        </c:dLbls>
        <c:marker val="1"/>
        <c:smooth val="0"/>
        <c:axId val="1677822143"/>
        <c:axId val="1677823935"/>
      </c:lineChart>
      <c:catAx>
        <c:axId val="167782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77823935"/>
        <c:crosses val="autoZero"/>
        <c:auto val="1"/>
        <c:lblAlgn val="ctr"/>
        <c:lblOffset val="100"/>
        <c:noMultiLvlLbl val="0"/>
      </c:catAx>
      <c:valAx>
        <c:axId val="1677823935"/>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77822143"/>
        <c:crosses val="autoZero"/>
        <c:crossBetween val="between"/>
      </c:valAx>
      <c:valAx>
        <c:axId val="1677828415"/>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77830207"/>
        <c:crosses val="max"/>
        <c:crossBetween val="between"/>
      </c:valAx>
      <c:catAx>
        <c:axId val="1677830207"/>
        <c:scaling>
          <c:orientation val="minMax"/>
        </c:scaling>
        <c:delete val="1"/>
        <c:axPos val="b"/>
        <c:numFmt formatCode="General" sourceLinked="1"/>
        <c:majorTickMark val="none"/>
        <c:minorTickMark val="none"/>
        <c:tickLblPos val="nextTo"/>
        <c:crossAx val="16778284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Sheet5!$N$3</c:f>
              <c:strCache>
                <c:ptCount val="1"/>
                <c:pt idx="0">
                  <c:v>TOTAL ADMIN</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Sheet5!$N$4:$N$18</c:f>
              <c:numCache>
                <c:formatCode>0.0</c:formatCode>
                <c:ptCount val="15"/>
                <c:pt idx="0">
                  <c:v>78.099999999999994</c:v>
                </c:pt>
                <c:pt idx="1">
                  <c:v>78.099999999999994</c:v>
                </c:pt>
                <c:pt idx="2">
                  <c:v>78.2</c:v>
                </c:pt>
                <c:pt idx="3">
                  <c:v>79.5</c:v>
                </c:pt>
                <c:pt idx="4">
                  <c:v>83.3</c:v>
                </c:pt>
                <c:pt idx="5">
                  <c:v>100.7</c:v>
                </c:pt>
                <c:pt idx="6">
                  <c:v>103.2</c:v>
                </c:pt>
                <c:pt idx="7">
                  <c:v>99.5</c:v>
                </c:pt>
                <c:pt idx="8">
                  <c:v>91.7</c:v>
                </c:pt>
                <c:pt idx="9">
                  <c:v>92.4</c:v>
                </c:pt>
                <c:pt idx="10">
                  <c:v>94.9</c:v>
                </c:pt>
                <c:pt idx="11">
                  <c:v>94.6</c:v>
                </c:pt>
                <c:pt idx="12">
                  <c:v>101.1</c:v>
                </c:pt>
                <c:pt idx="13">
                  <c:v>97.5</c:v>
                </c:pt>
                <c:pt idx="14">
                  <c:v>98.8</c:v>
                </c:pt>
              </c:numCache>
            </c:numRef>
          </c:val>
          <c:extLst>
            <c:ext xmlns:c16="http://schemas.microsoft.com/office/drawing/2014/chart" uri="{C3380CC4-5D6E-409C-BE32-E72D297353CC}">
              <c16:uniqueId val="{00000000-8F50-0C4F-BF5B-5F5A7C116A94}"/>
            </c:ext>
          </c:extLst>
        </c:ser>
        <c:dLbls>
          <c:showLegendKey val="0"/>
          <c:showVal val="0"/>
          <c:showCatName val="0"/>
          <c:showSerName val="0"/>
          <c:showPercent val="0"/>
          <c:showBubbleSize val="0"/>
        </c:dLbls>
        <c:gapWidth val="150"/>
        <c:axId val="1665096255"/>
        <c:axId val="1661252287"/>
      </c:barChart>
      <c:lineChart>
        <c:grouping val="standard"/>
        <c:varyColors val="0"/>
        <c:ser>
          <c:idx val="0"/>
          <c:order val="1"/>
          <c:tx>
            <c:strRef>
              <c:f>Sheet5!$E$3</c:f>
              <c:strCache>
                <c:ptCount val="1"/>
                <c:pt idx="0">
                  <c:v> TOTAL FTES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Sheet5!$E$4:$E$18</c:f>
              <c:numCache>
                <c:formatCode>_(* #,##0.00_);_(* \(#,##0.00\);_(* "-"??_);_(@_)</c:formatCode>
                <c:ptCount val="15"/>
                <c:pt idx="0">
                  <c:v>34646.21</c:v>
                </c:pt>
                <c:pt idx="1">
                  <c:v>33522.6</c:v>
                </c:pt>
                <c:pt idx="2">
                  <c:v>32124.199999999997</c:v>
                </c:pt>
                <c:pt idx="3">
                  <c:v>32029</c:v>
                </c:pt>
                <c:pt idx="4">
                  <c:v>32157.68</c:v>
                </c:pt>
                <c:pt idx="5">
                  <c:v>30770.23</c:v>
                </c:pt>
                <c:pt idx="6">
                  <c:v>30581.27</c:v>
                </c:pt>
                <c:pt idx="7">
                  <c:v>28924.920000000002</c:v>
                </c:pt>
                <c:pt idx="8">
                  <c:v>27421.850000000002</c:v>
                </c:pt>
                <c:pt idx="9">
                  <c:v>27229.88</c:v>
                </c:pt>
                <c:pt idx="10">
                  <c:v>26273.359999999997</c:v>
                </c:pt>
                <c:pt idx="11">
                  <c:v>24619.58</c:v>
                </c:pt>
                <c:pt idx="12">
                  <c:v>24009.27</c:v>
                </c:pt>
                <c:pt idx="13">
                  <c:v>23627.94</c:v>
                </c:pt>
                <c:pt idx="14">
                  <c:v>24249.89</c:v>
                </c:pt>
              </c:numCache>
            </c:numRef>
          </c:val>
          <c:smooth val="0"/>
          <c:extLst>
            <c:ext xmlns:c16="http://schemas.microsoft.com/office/drawing/2014/chart" uri="{C3380CC4-5D6E-409C-BE32-E72D297353CC}">
              <c16:uniqueId val="{00000001-8F50-0C4F-BF5B-5F5A7C116A94}"/>
            </c:ext>
          </c:extLst>
        </c:ser>
        <c:dLbls>
          <c:showLegendKey val="0"/>
          <c:showVal val="0"/>
          <c:showCatName val="0"/>
          <c:showSerName val="0"/>
          <c:showPercent val="0"/>
          <c:showBubbleSize val="0"/>
        </c:dLbls>
        <c:marker val="1"/>
        <c:smooth val="0"/>
        <c:axId val="1661250047"/>
        <c:axId val="1661254079"/>
      </c:lineChart>
      <c:catAx>
        <c:axId val="166125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61254079"/>
        <c:crosses val="autoZero"/>
        <c:auto val="1"/>
        <c:lblAlgn val="ctr"/>
        <c:lblOffset val="100"/>
        <c:noMultiLvlLbl val="0"/>
      </c:catAx>
      <c:valAx>
        <c:axId val="166125407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61250047"/>
        <c:crosses val="autoZero"/>
        <c:crossBetween val="between"/>
      </c:valAx>
      <c:valAx>
        <c:axId val="1661252287"/>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65096255"/>
        <c:crosses val="max"/>
        <c:crossBetween val="between"/>
      </c:valAx>
      <c:catAx>
        <c:axId val="1665096255"/>
        <c:scaling>
          <c:orientation val="minMax"/>
        </c:scaling>
        <c:delete val="1"/>
        <c:axPos val="b"/>
        <c:numFmt formatCode="General" sourceLinked="1"/>
        <c:majorTickMark val="none"/>
        <c:minorTickMark val="none"/>
        <c:tickLblPos val="nextTo"/>
        <c:crossAx val="1661252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4.4774001929887446E-2"/>
          <c:y val="0.24681291246023207"/>
          <c:w val="0.94026630439932946"/>
          <c:h val="0.65661663845810569"/>
        </c:manualLayout>
      </c:layout>
      <c:lineChart>
        <c:grouping val="stacked"/>
        <c:varyColors val="0"/>
        <c:ser>
          <c:idx val="0"/>
          <c:order val="0"/>
          <c:tx>
            <c:strRef>
              <c:f>Sheet5!$I$3</c:f>
              <c:strCache>
                <c:ptCount val="1"/>
                <c:pt idx="0">
                  <c:v>FTES/FTEF</c:v>
                </c:pt>
              </c:strCache>
            </c:strRef>
          </c:tx>
          <c:spPr>
            <a:ln w="28575" cap="rnd">
              <a:solidFill>
                <a:schemeClr val="accent1"/>
              </a:solidFill>
              <a:round/>
            </a:ln>
            <a:effectLst/>
          </c:spPr>
          <c:marker>
            <c:symbol val="none"/>
          </c:marker>
          <c:dLbls>
            <c:dLbl>
              <c:idx val="7"/>
              <c:layout>
                <c:manualLayout>
                  <c:x val="-3.1861906582680968E-2"/>
                  <c:y val="-8.4621569986365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FE-B540-B234-88F35125D7D8}"/>
                </c:ext>
              </c:extLst>
            </c:dLbl>
            <c:spPr>
              <a:noFill/>
              <a:ln>
                <a:noFill/>
              </a:ln>
              <a:effectLst/>
            </c:spPr>
            <c:txPr>
              <a:bodyPr rot="0" spcFirstLastPara="1" vertOverflow="ellipsis" vert="horz" wrap="square" anchor="ctr" anchorCtr="1"/>
              <a:lstStyle/>
              <a:p>
                <a:pPr>
                  <a:defRPr sz="800" b="0" i="0" u="none" strike="noStrike" kern="1200" baseline="0">
                    <a:solidFill>
                      <a:srgbClr val="C00000"/>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Sheet5!$I$4:$I$18</c:f>
              <c:numCache>
                <c:formatCode>0.0</c:formatCode>
                <c:ptCount val="15"/>
                <c:pt idx="0">
                  <c:v>35.106099908805348</c:v>
                </c:pt>
                <c:pt idx="1">
                  <c:v>33.967575235586182</c:v>
                </c:pt>
                <c:pt idx="2">
                  <c:v>32.958038370780748</c:v>
                </c:pt>
                <c:pt idx="3">
                  <c:v>30.788234163222143</c:v>
                </c:pt>
                <c:pt idx="4">
                  <c:v>31.82353290450272</c:v>
                </c:pt>
                <c:pt idx="5">
                  <c:v>29.44237871973974</c:v>
                </c:pt>
                <c:pt idx="6">
                  <c:v>29.080705591479653</c:v>
                </c:pt>
                <c:pt idx="7">
                  <c:v>26.727887636296433</c:v>
                </c:pt>
                <c:pt idx="8">
                  <c:v>29.09480106100796</c:v>
                </c:pt>
                <c:pt idx="9">
                  <c:v>29.847506302751292</c:v>
                </c:pt>
                <c:pt idx="10">
                  <c:v>28.357647058823527</c:v>
                </c:pt>
                <c:pt idx="11">
                  <c:v>27.756009019165727</c:v>
                </c:pt>
                <c:pt idx="12">
                  <c:v>28.100737359550564</c:v>
                </c:pt>
                <c:pt idx="13">
                  <c:v>27.199194198227232</c:v>
                </c:pt>
                <c:pt idx="14">
                  <c:v>27.24400629142793</c:v>
                </c:pt>
              </c:numCache>
            </c:numRef>
          </c:val>
          <c:smooth val="0"/>
          <c:extLst>
            <c:ext xmlns:c16="http://schemas.microsoft.com/office/drawing/2014/chart" uri="{C3380CC4-5D6E-409C-BE32-E72D297353CC}">
              <c16:uniqueId val="{00000000-C7FE-B540-B234-88F35125D7D8}"/>
            </c:ext>
          </c:extLst>
        </c:ser>
        <c:dLbls>
          <c:showLegendKey val="0"/>
          <c:showVal val="0"/>
          <c:showCatName val="0"/>
          <c:showSerName val="0"/>
          <c:showPercent val="0"/>
          <c:showBubbleSize val="0"/>
        </c:dLbls>
        <c:smooth val="0"/>
        <c:axId val="1594200447"/>
        <c:axId val="1594204479"/>
      </c:lineChart>
      <c:catAx>
        <c:axId val="15942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94204479"/>
        <c:crosses val="autoZero"/>
        <c:auto val="1"/>
        <c:lblAlgn val="ctr"/>
        <c:lblOffset val="100"/>
        <c:noMultiLvlLbl val="0"/>
      </c:catAx>
      <c:valAx>
        <c:axId val="1594204479"/>
        <c:scaling>
          <c:orientation val="minMax"/>
          <c:max val="40"/>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94200447"/>
        <c:crosses val="autoZero"/>
        <c:crossBetween val="between"/>
        <c:majorUnit val="5"/>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lt1"/>
    </a:solidFill>
    <a:ln w="1905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7030A0"/>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lineChart>
        <c:grouping val="stacked"/>
        <c:varyColors val="0"/>
        <c:ser>
          <c:idx val="0"/>
          <c:order val="0"/>
          <c:tx>
            <c:strRef>
              <c:f>Sheet5!$K$3</c:f>
              <c:strCache>
                <c:ptCount val="1"/>
                <c:pt idx="0">
                  <c:v>FTES/FTEE (CLASSIFIED)</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800" b="1" i="0" u="none" strike="noStrike" kern="1200" baseline="0">
                    <a:solidFill>
                      <a:srgbClr val="7030A0"/>
                    </a:solidFill>
                    <a:latin typeface="Lato" panose="020F0502020204030203" pitchFamily="34" charset="0"/>
                    <a:ea typeface="Lato" panose="020F0502020204030203" pitchFamily="34" charset="0"/>
                    <a:cs typeface="Lato"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Sheet5!$K$4:$K$18</c:f>
              <c:numCache>
                <c:formatCode>0.0</c:formatCode>
                <c:ptCount val="15"/>
                <c:pt idx="0">
                  <c:v>58.982311882873681</c:v>
                </c:pt>
                <c:pt idx="1">
                  <c:v>57.069458631256381</c:v>
                </c:pt>
                <c:pt idx="2">
                  <c:v>59.247879011434883</c:v>
                </c:pt>
                <c:pt idx="3">
                  <c:v>62.703602192638996</c:v>
                </c:pt>
                <c:pt idx="4">
                  <c:v>63.017205565353713</c:v>
                </c:pt>
                <c:pt idx="5">
                  <c:v>59.690067895247331</c:v>
                </c:pt>
                <c:pt idx="6">
                  <c:v>56.842509293680301</c:v>
                </c:pt>
                <c:pt idx="7">
                  <c:v>50.843592898576205</c:v>
                </c:pt>
                <c:pt idx="8">
                  <c:v>50.584486257148129</c:v>
                </c:pt>
                <c:pt idx="9">
                  <c:v>52.955814858031893</c:v>
                </c:pt>
                <c:pt idx="10">
                  <c:v>50.293568147013779</c:v>
                </c:pt>
                <c:pt idx="11">
                  <c:v>47.381793687451889</c:v>
                </c:pt>
                <c:pt idx="12">
                  <c:v>46.902266067591327</c:v>
                </c:pt>
                <c:pt idx="13">
                  <c:v>46.456822650412896</c:v>
                </c:pt>
                <c:pt idx="14">
                  <c:v>46.580656934306568</c:v>
                </c:pt>
              </c:numCache>
            </c:numRef>
          </c:val>
          <c:smooth val="0"/>
          <c:extLst>
            <c:ext xmlns:c16="http://schemas.microsoft.com/office/drawing/2014/chart" uri="{C3380CC4-5D6E-409C-BE32-E72D297353CC}">
              <c16:uniqueId val="{00000000-EF6A-6C4B-A16B-98C7376B9602}"/>
            </c:ext>
          </c:extLst>
        </c:ser>
        <c:dLbls>
          <c:showLegendKey val="0"/>
          <c:showVal val="0"/>
          <c:showCatName val="0"/>
          <c:showSerName val="0"/>
          <c:showPercent val="0"/>
          <c:showBubbleSize val="0"/>
        </c:dLbls>
        <c:smooth val="0"/>
        <c:axId val="1581441791"/>
        <c:axId val="1581443583"/>
      </c:lineChart>
      <c:catAx>
        <c:axId val="158144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81443583"/>
        <c:crosses val="autoZero"/>
        <c:auto val="1"/>
        <c:lblAlgn val="ctr"/>
        <c:lblOffset val="100"/>
        <c:noMultiLvlLbl val="0"/>
      </c:catAx>
      <c:valAx>
        <c:axId val="1581443583"/>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81441791"/>
        <c:crosses val="autoZero"/>
        <c:crossBetween val="between"/>
        <c:majorUnit val="5"/>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lt1"/>
    </a:solidFill>
    <a:ln w="19050" cap="flat" cmpd="sng" algn="ctr">
      <a:solidFill>
        <a:srgbClr val="7030A0"/>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648121573959458"/>
          <c:y val="1.27242932206168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lineChart>
        <c:grouping val="stacked"/>
        <c:varyColors val="0"/>
        <c:ser>
          <c:idx val="0"/>
          <c:order val="0"/>
          <c:tx>
            <c:strRef>
              <c:f>Sheet5!$O$3</c:f>
              <c:strCache>
                <c:ptCount val="1"/>
                <c:pt idx="0">
                  <c:v>FTES / FTEE (ADMIN)</c:v>
                </c:pt>
              </c:strCache>
            </c:strRef>
          </c:tx>
          <c:spPr>
            <a:ln w="28575" cap="rnd">
              <a:solidFill>
                <a:srgbClr val="0070C0"/>
              </a:solidFill>
              <a:round/>
            </a:ln>
            <a:effectLst/>
          </c:spPr>
          <c:marker>
            <c:symbol val="none"/>
          </c:marker>
          <c:dLbls>
            <c:dLbl>
              <c:idx val="0"/>
              <c:layout>
                <c:manualLayout>
                  <c:x val="-4.7512571332845824E-2"/>
                  <c:y val="-3.0538303729480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1-C647-8653-E4AD2A3763C8}"/>
                </c:ext>
              </c:extLst>
            </c:dLbl>
            <c:dLbl>
              <c:idx val="1"/>
              <c:layout>
                <c:manualLayout>
                  <c:x val="-3.733313811620638E-2"/>
                  <c:y val="-1.0179434576493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51-C647-8653-E4AD2A3763C8}"/>
                </c:ext>
              </c:extLst>
            </c:dLbl>
            <c:dLbl>
              <c:idx val="2"/>
              <c:layout>
                <c:manualLayout>
                  <c:x val="-2.7153704899566932E-2"/>
                  <c:y val="-1.5269151864740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1-C647-8653-E4AD2A3763C8}"/>
                </c:ext>
              </c:extLst>
            </c:dLbl>
            <c:dLbl>
              <c:idx val="3"/>
              <c:layout>
                <c:manualLayout>
                  <c:x val="-3.4016940607415596E-3"/>
                  <c:y val="-4.6655202844043772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51-C647-8653-E4AD2A3763C8}"/>
                </c:ext>
              </c:extLst>
            </c:dLbl>
            <c:dLbl>
              <c:idx val="4"/>
              <c:layout>
                <c:manualLayout>
                  <c:x val="-8.5496551950777499E-6"/>
                  <c:y val="2.54485864412331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51-C647-8653-E4AD2A3763C8}"/>
                </c:ext>
              </c:extLst>
            </c:dLbl>
            <c:dLbl>
              <c:idx val="5"/>
              <c:layout>
                <c:manualLayout>
                  <c:x val="-0.13573432587705436"/>
                  <c:y val="-1.0179434576493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51-C647-8653-E4AD2A3763C8}"/>
                </c:ext>
              </c:extLst>
            </c:dLbl>
            <c:dLbl>
              <c:idx val="6"/>
              <c:layout>
                <c:manualLayout>
                  <c:x val="-6.447829336057824E-2"/>
                  <c:y val="-3.8172879661850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51-C647-8653-E4AD2A3763C8}"/>
                </c:ext>
              </c:extLst>
            </c:dLbl>
            <c:dLbl>
              <c:idx val="7"/>
              <c:layout>
                <c:manualLayout>
                  <c:x val="-0.11876860384932195"/>
                  <c:y val="2.5448586441233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51-C647-8653-E4AD2A3763C8}"/>
                </c:ext>
              </c:extLst>
            </c:dLbl>
            <c:dLbl>
              <c:idx val="8"/>
              <c:layout>
                <c:manualLayout>
                  <c:x val="-6.4478293360578295E-2"/>
                  <c:y val="-3.0538303729480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51-C647-8653-E4AD2A3763C8}"/>
                </c:ext>
              </c:extLst>
            </c:dLbl>
            <c:dLbl>
              <c:idx val="9"/>
              <c:layout>
                <c:manualLayout>
                  <c:x val="-6.7948384662880413E-3"/>
                  <c:y val="-2.54485864412336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51-C647-8653-E4AD2A3763C8}"/>
                </c:ext>
              </c:extLst>
            </c:dLbl>
            <c:dLbl>
              <c:idx val="10"/>
              <c:layout>
                <c:manualLayout>
                  <c:x val="-0.11876860384932195"/>
                  <c:y val="2.544858644123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51-C647-8653-E4AD2A3763C8}"/>
                </c:ext>
              </c:extLst>
            </c:dLbl>
            <c:dLbl>
              <c:idx val="11"/>
              <c:layout>
                <c:manualLayout>
                  <c:x val="-2.0367416088473971E-2"/>
                  <c:y val="-1.7814010508863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51-C647-8653-E4AD2A3763C8}"/>
                </c:ext>
              </c:extLst>
            </c:dLbl>
            <c:dLbl>
              <c:idx val="12"/>
              <c:layout>
                <c:manualLayout>
                  <c:x val="-0.10180288182158966"/>
                  <c:y val="3.3083162373603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51-C647-8653-E4AD2A3763C8}"/>
                </c:ext>
              </c:extLst>
            </c:dLbl>
            <c:dLbl>
              <c:idx val="13"/>
              <c:layout>
                <c:manualLayout>
                  <c:x val="-4.7512571332845824E-2"/>
                  <c:y val="3.5628021017727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51-C647-8653-E4AD2A3763C8}"/>
                </c:ext>
              </c:extLst>
            </c:dLbl>
            <c:dLbl>
              <c:idx val="14"/>
              <c:layout>
                <c:manualLayout>
                  <c:x val="-2.014646093702618E-2"/>
                  <c:y val="-3.8172879661850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51-C647-8653-E4AD2A3763C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70C0"/>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Sheet5!$A$4:$A$18</c:f>
              <c:strCache>
                <c:ptCount val="15"/>
                <c:pt idx="0">
                  <c:v>FY2010-2011</c:v>
                </c:pt>
                <c:pt idx="1">
                  <c:v>FY2011-2012</c:v>
                </c:pt>
                <c:pt idx="2">
                  <c:v>FY2012-2013</c:v>
                </c:pt>
                <c:pt idx="3">
                  <c:v>FY2013-2014</c:v>
                </c:pt>
                <c:pt idx="4">
                  <c:v>FY2014-2015</c:v>
                </c:pt>
                <c:pt idx="5">
                  <c:v>FY2015-2016</c:v>
                </c:pt>
                <c:pt idx="6">
                  <c:v>FY2016-2017</c:v>
                </c:pt>
                <c:pt idx="7">
                  <c:v>FY2017-2018</c:v>
                </c:pt>
                <c:pt idx="8">
                  <c:v>FY2018-2019</c:v>
                </c:pt>
                <c:pt idx="9">
                  <c:v>FY2019-2020</c:v>
                </c:pt>
                <c:pt idx="10">
                  <c:v>FY2020-2021</c:v>
                </c:pt>
                <c:pt idx="11">
                  <c:v>FY2021-2022</c:v>
                </c:pt>
                <c:pt idx="12">
                  <c:v>FY2022-2023</c:v>
                </c:pt>
                <c:pt idx="13">
                  <c:v>FY2023-2024</c:v>
                </c:pt>
                <c:pt idx="14">
                  <c:v>FY2024-2025</c:v>
                </c:pt>
              </c:strCache>
            </c:strRef>
          </c:cat>
          <c:val>
            <c:numRef>
              <c:f>Sheet5!$O$4:$O$18</c:f>
              <c:numCache>
                <c:formatCode>0.0</c:formatCode>
                <c:ptCount val="15"/>
                <c:pt idx="0">
                  <c:v>443.61344430217673</c:v>
                </c:pt>
                <c:pt idx="1">
                  <c:v>429.22663252240716</c:v>
                </c:pt>
                <c:pt idx="2">
                  <c:v>410.79539641943728</c:v>
                </c:pt>
                <c:pt idx="3">
                  <c:v>402.88050314465409</c:v>
                </c:pt>
                <c:pt idx="4">
                  <c:v>386.04657863145258</c:v>
                </c:pt>
                <c:pt idx="5">
                  <c:v>305.56335650446869</c:v>
                </c:pt>
                <c:pt idx="6">
                  <c:v>296.33013565891474</c:v>
                </c:pt>
                <c:pt idx="7">
                  <c:v>290.70271356783923</c:v>
                </c:pt>
                <c:pt idx="8">
                  <c:v>299.03871319520175</c:v>
                </c:pt>
                <c:pt idx="9">
                  <c:v>294.69567099567098</c:v>
                </c:pt>
                <c:pt idx="10">
                  <c:v>276.85310853530029</c:v>
                </c:pt>
                <c:pt idx="11">
                  <c:v>260.24926004228331</c:v>
                </c:pt>
                <c:pt idx="12">
                  <c:v>237.48041543026707</c:v>
                </c:pt>
                <c:pt idx="13">
                  <c:v>242.33784615384613</c:v>
                </c:pt>
                <c:pt idx="14">
                  <c:v>245.44423076923076</c:v>
                </c:pt>
              </c:numCache>
            </c:numRef>
          </c:val>
          <c:smooth val="0"/>
          <c:extLst>
            <c:ext xmlns:c16="http://schemas.microsoft.com/office/drawing/2014/chart" uri="{C3380CC4-5D6E-409C-BE32-E72D297353CC}">
              <c16:uniqueId val="{00000000-5B51-C647-8653-E4AD2A3763C8}"/>
            </c:ext>
          </c:extLst>
        </c:ser>
        <c:dLbls>
          <c:showLegendKey val="0"/>
          <c:showVal val="0"/>
          <c:showCatName val="0"/>
          <c:showSerName val="0"/>
          <c:showPercent val="0"/>
          <c:showBubbleSize val="0"/>
        </c:dLbls>
        <c:smooth val="0"/>
        <c:axId val="1581843327"/>
        <c:axId val="1581844671"/>
      </c:lineChart>
      <c:catAx>
        <c:axId val="15818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81844671"/>
        <c:crosses val="autoZero"/>
        <c:auto val="1"/>
        <c:lblAlgn val="ctr"/>
        <c:lblOffset val="100"/>
        <c:noMultiLvlLbl val="0"/>
      </c:catAx>
      <c:valAx>
        <c:axId val="1581844671"/>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crossAx val="158184332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lt1"/>
    </a:solidFill>
    <a:ln w="19050" cap="flat" cmpd="sng" algn="ctr">
      <a:solidFill>
        <a:srgbClr val="0070C0"/>
      </a:solidFill>
      <a:prstDash val="solid"/>
      <a:miter lim="800000"/>
    </a:ln>
    <a:effectLst/>
  </c:spPr>
  <c:txPr>
    <a:bodyPr/>
    <a:lstStyle/>
    <a:p>
      <a:pPr>
        <a:defRPr>
          <a:solidFill>
            <a:schemeClr val="dk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7F4F2-D3CF-4105-9B4B-1B0AD4F6721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659A8E3-EFEC-4559-83B8-476BF6D9C6CD}">
      <dgm:prSet custT="1"/>
      <dgm:spPr/>
      <dgm:t>
        <a:bodyPr/>
        <a:lstStyle/>
        <a:p>
          <a:r>
            <a:rPr lang="en-US" sz="1200" dirty="0"/>
            <a:t>Jobs plateau, but tech holds strong </a:t>
          </a:r>
        </a:p>
      </dgm:t>
    </dgm:pt>
    <dgm:pt modelId="{54B918B3-3054-45ED-9E59-DEE8C8D83168}" type="parTrans" cxnId="{72DFC3F8-7AD2-46E5-B5B0-9A1A96C17618}">
      <dgm:prSet/>
      <dgm:spPr/>
      <dgm:t>
        <a:bodyPr/>
        <a:lstStyle/>
        <a:p>
          <a:endParaRPr lang="en-US" sz="3200"/>
        </a:p>
      </dgm:t>
    </dgm:pt>
    <dgm:pt modelId="{DC9BA3EC-C147-420A-8D34-EC59F8641129}" type="sibTrans" cxnId="{72DFC3F8-7AD2-46E5-B5B0-9A1A96C17618}">
      <dgm:prSet/>
      <dgm:spPr/>
      <dgm:t>
        <a:bodyPr/>
        <a:lstStyle/>
        <a:p>
          <a:endParaRPr lang="en-US" sz="3200"/>
        </a:p>
      </dgm:t>
    </dgm:pt>
    <dgm:pt modelId="{9CEDD882-F7A2-4D1D-8E41-12A0D030AFA5}">
      <dgm:prSet custT="1"/>
      <dgm:spPr/>
      <dgm:t>
        <a:bodyPr/>
        <a:lstStyle/>
        <a:p>
          <a:r>
            <a:rPr lang="en-US" sz="1200"/>
            <a:t>Total employment remains slightly above pre-pandemic levels but declined by 13,100 jobs (−0.8%) between mid-2024 and mid-2025, with little net growth since 2022. </a:t>
          </a:r>
        </a:p>
      </dgm:t>
    </dgm:pt>
    <dgm:pt modelId="{6E04A846-BBD6-4B74-8238-25FB61F0D5F7}" type="parTrans" cxnId="{FA67E4C2-97FF-4587-8AE1-85465E49644D}">
      <dgm:prSet/>
      <dgm:spPr/>
      <dgm:t>
        <a:bodyPr/>
        <a:lstStyle/>
        <a:p>
          <a:endParaRPr lang="en-US" sz="3200"/>
        </a:p>
      </dgm:t>
    </dgm:pt>
    <dgm:pt modelId="{C5E4BB1B-A2EB-4ABB-BB5E-5339EFB0A84F}" type="sibTrans" cxnId="{FA67E4C2-97FF-4587-8AE1-85465E49644D}">
      <dgm:prSet/>
      <dgm:spPr/>
      <dgm:t>
        <a:bodyPr/>
        <a:lstStyle/>
        <a:p>
          <a:endParaRPr lang="en-US" sz="3200"/>
        </a:p>
      </dgm:t>
    </dgm:pt>
    <dgm:pt modelId="{5838C833-A3D6-464A-887B-1FDFA042A6D1}">
      <dgm:prSet custT="1"/>
      <dgm:spPr/>
      <dgm:t>
        <a:bodyPr/>
        <a:lstStyle/>
        <a:p>
          <a:r>
            <a:rPr lang="en-US" sz="1200"/>
            <a:t>Healthcare, goods movement, and internet/information services exceed pre-pandemic levels, while construction, retail, and personal services remain below. </a:t>
          </a:r>
        </a:p>
      </dgm:t>
    </dgm:pt>
    <dgm:pt modelId="{28C210DD-32E9-457E-8A5D-7EFC23A80D88}" type="parTrans" cxnId="{2BD26351-3A34-4D83-A6D3-08D5D0DE966F}">
      <dgm:prSet/>
      <dgm:spPr/>
      <dgm:t>
        <a:bodyPr/>
        <a:lstStyle/>
        <a:p>
          <a:endParaRPr lang="en-US" sz="3200"/>
        </a:p>
      </dgm:t>
    </dgm:pt>
    <dgm:pt modelId="{4776022E-0E27-4AEC-B9B3-71B180A31888}" type="sibTrans" cxnId="{2BD26351-3A34-4D83-A6D3-08D5D0DE966F}">
      <dgm:prSet/>
      <dgm:spPr/>
      <dgm:t>
        <a:bodyPr/>
        <a:lstStyle/>
        <a:p>
          <a:endParaRPr lang="en-US" sz="3200"/>
        </a:p>
      </dgm:t>
    </dgm:pt>
    <dgm:pt modelId="{000E5E49-AC2A-4314-A51B-9BBD0429EBD0}">
      <dgm:prSet custT="1"/>
      <dgm:spPr/>
      <dgm:t>
        <a:bodyPr/>
        <a:lstStyle/>
        <a:p>
          <a:r>
            <a:rPr lang="en-US" sz="1200"/>
            <a:t>Since the Great Recession low, Silicon Valley employment has grown 32%, outpacing California and the nation, driven largely by tech. </a:t>
          </a:r>
        </a:p>
      </dgm:t>
    </dgm:pt>
    <dgm:pt modelId="{5ADBD997-FA4C-4CEF-AC64-8438B9060AAA}" type="parTrans" cxnId="{FA2E15FF-AB8A-440C-A6D1-E82E0B3CC521}">
      <dgm:prSet/>
      <dgm:spPr/>
      <dgm:t>
        <a:bodyPr/>
        <a:lstStyle/>
        <a:p>
          <a:endParaRPr lang="en-US" sz="3200"/>
        </a:p>
      </dgm:t>
    </dgm:pt>
    <dgm:pt modelId="{E259B650-7F89-42C9-8567-F4E6E7317108}" type="sibTrans" cxnId="{FA2E15FF-AB8A-440C-A6D1-E82E0B3CC521}">
      <dgm:prSet/>
      <dgm:spPr/>
      <dgm:t>
        <a:bodyPr/>
        <a:lstStyle/>
        <a:p>
          <a:endParaRPr lang="en-US" sz="3200"/>
        </a:p>
      </dgm:t>
    </dgm:pt>
    <dgm:pt modelId="{32A3C2AE-ED77-4522-A6E0-4572B5504BA8}">
      <dgm:prSet custT="1"/>
      <dgm:spPr/>
      <dgm:t>
        <a:bodyPr/>
        <a:lstStyle/>
        <a:p>
          <a:r>
            <a:rPr lang="en-US" sz="1200" dirty="0"/>
            <a:t>Software developers (about 140,000) and engineers (approximately 84,000) are the largest occupational groups in Silicon Valley; the 20 largest tech firms employ about 215,000 workers (9% of the workforce), even as local headcounts decline amid global expansion. </a:t>
          </a:r>
        </a:p>
      </dgm:t>
    </dgm:pt>
    <dgm:pt modelId="{4AFFAD99-8BA2-4094-9613-98DDED44D86B}" type="parTrans" cxnId="{3F85B307-1039-4491-80E2-76E118469DAB}">
      <dgm:prSet/>
      <dgm:spPr/>
      <dgm:t>
        <a:bodyPr/>
        <a:lstStyle/>
        <a:p>
          <a:endParaRPr lang="en-US" sz="3200"/>
        </a:p>
      </dgm:t>
    </dgm:pt>
    <dgm:pt modelId="{A9660B9B-80F0-4E7B-AE2A-171B6C9EC771}" type="sibTrans" cxnId="{3F85B307-1039-4491-80E2-76E118469DAB}">
      <dgm:prSet/>
      <dgm:spPr/>
      <dgm:t>
        <a:bodyPr/>
        <a:lstStyle/>
        <a:p>
          <a:endParaRPr lang="en-US" sz="3200"/>
        </a:p>
      </dgm:t>
    </dgm:pt>
    <dgm:pt modelId="{F13A7C9C-D230-4CA0-87A4-E51FFBB975E6}">
      <dgm:prSet custT="1"/>
      <dgm:spPr/>
      <dgm:t>
        <a:bodyPr/>
        <a:lstStyle/>
        <a:p>
          <a:r>
            <a:rPr lang="en-US" sz="1200" dirty="0"/>
            <a:t>Remote and hybrid work remain elevated, with employees working from home 31% of the time, and an estimated 410,000 jobs involve tasks AI can now perform, signaling potential restructuring. </a:t>
          </a:r>
        </a:p>
      </dgm:t>
    </dgm:pt>
    <dgm:pt modelId="{7EA129FE-91F1-4D6B-96DE-D8AC7DA949AA}" type="parTrans" cxnId="{BB5D962F-5F23-476F-9AFF-818F071D78C1}">
      <dgm:prSet/>
      <dgm:spPr/>
      <dgm:t>
        <a:bodyPr/>
        <a:lstStyle/>
        <a:p>
          <a:endParaRPr lang="en-US" sz="3200"/>
        </a:p>
      </dgm:t>
    </dgm:pt>
    <dgm:pt modelId="{514C3488-0A56-4F69-9C01-36D4914E354B}" type="sibTrans" cxnId="{BB5D962F-5F23-476F-9AFF-818F071D78C1}">
      <dgm:prSet/>
      <dgm:spPr/>
      <dgm:t>
        <a:bodyPr/>
        <a:lstStyle/>
        <a:p>
          <a:endParaRPr lang="en-US" sz="3200"/>
        </a:p>
      </dgm:t>
    </dgm:pt>
    <dgm:pt modelId="{73BA1E20-3EDA-4413-95ED-A2BBB0721DBD}">
      <dgm:prSet custT="1"/>
      <dgm:spPr/>
      <dgm:t>
        <a:bodyPr/>
        <a:lstStyle/>
        <a:p>
          <a:r>
            <a:rPr lang="en-US" sz="1200" dirty="0"/>
            <a:t>Office vacancy reached 22% and lab 35%, asking rents declined, leasing hit its highest level since 2018, and five major tech firms occupy more than 55 million square feet of office and R&amp;D space.</a:t>
          </a:r>
        </a:p>
      </dgm:t>
    </dgm:pt>
    <dgm:pt modelId="{D2C5342B-59B7-4ACD-8353-0476A4C7FEF1}" type="parTrans" cxnId="{B52D1F24-952B-493A-8F2A-8D9E113753A1}">
      <dgm:prSet/>
      <dgm:spPr/>
      <dgm:t>
        <a:bodyPr/>
        <a:lstStyle/>
        <a:p>
          <a:endParaRPr lang="en-US" sz="3200"/>
        </a:p>
      </dgm:t>
    </dgm:pt>
    <dgm:pt modelId="{2C1A7E37-B252-4CC3-B6B0-FA26F6CFDE3F}" type="sibTrans" cxnId="{B52D1F24-952B-493A-8F2A-8D9E113753A1}">
      <dgm:prSet/>
      <dgm:spPr/>
      <dgm:t>
        <a:bodyPr/>
        <a:lstStyle/>
        <a:p>
          <a:endParaRPr lang="en-US" sz="3200"/>
        </a:p>
      </dgm:t>
    </dgm:pt>
    <dgm:pt modelId="{12C61412-197F-4ADE-AD9B-D307D8B7DDA2}" type="pres">
      <dgm:prSet presAssocID="{1D37F4F2-D3CF-4105-9B4B-1B0AD4F67211}" presName="vert0" presStyleCnt="0">
        <dgm:presLayoutVars>
          <dgm:dir/>
          <dgm:animOne val="branch"/>
          <dgm:animLvl val="lvl"/>
        </dgm:presLayoutVars>
      </dgm:prSet>
      <dgm:spPr/>
    </dgm:pt>
    <dgm:pt modelId="{0D57F19D-6F1F-4A72-82FA-065D627C1AE8}" type="pres">
      <dgm:prSet presAssocID="{8659A8E3-EFEC-4559-83B8-476BF6D9C6CD}" presName="thickLine" presStyleLbl="alignNode1" presStyleIdx="0" presStyleCnt="7"/>
      <dgm:spPr/>
    </dgm:pt>
    <dgm:pt modelId="{7F38EB92-F267-4A7A-9DB3-FCFA80F18273}" type="pres">
      <dgm:prSet presAssocID="{8659A8E3-EFEC-4559-83B8-476BF6D9C6CD}" presName="horz1" presStyleCnt="0"/>
      <dgm:spPr/>
    </dgm:pt>
    <dgm:pt modelId="{B0E9D0A7-EEE2-4077-901C-2511F3305858}" type="pres">
      <dgm:prSet presAssocID="{8659A8E3-EFEC-4559-83B8-476BF6D9C6CD}" presName="tx1" presStyleLbl="revTx" presStyleIdx="0" presStyleCnt="7"/>
      <dgm:spPr/>
    </dgm:pt>
    <dgm:pt modelId="{2CFC7661-1245-4DA8-A1A3-137789F0019C}" type="pres">
      <dgm:prSet presAssocID="{8659A8E3-EFEC-4559-83B8-476BF6D9C6CD}" presName="vert1" presStyleCnt="0"/>
      <dgm:spPr/>
    </dgm:pt>
    <dgm:pt modelId="{2C704C02-121A-451F-B169-F5670F377EF1}" type="pres">
      <dgm:prSet presAssocID="{9CEDD882-F7A2-4D1D-8E41-12A0D030AFA5}" presName="thickLine" presStyleLbl="alignNode1" presStyleIdx="1" presStyleCnt="7"/>
      <dgm:spPr/>
    </dgm:pt>
    <dgm:pt modelId="{C69B2EAD-2E84-4AD8-A303-2D73A7F69D57}" type="pres">
      <dgm:prSet presAssocID="{9CEDD882-F7A2-4D1D-8E41-12A0D030AFA5}" presName="horz1" presStyleCnt="0"/>
      <dgm:spPr/>
    </dgm:pt>
    <dgm:pt modelId="{4AF0E9E1-F964-48FF-AF25-E41612BF8C72}" type="pres">
      <dgm:prSet presAssocID="{9CEDD882-F7A2-4D1D-8E41-12A0D030AFA5}" presName="tx1" presStyleLbl="revTx" presStyleIdx="1" presStyleCnt="7"/>
      <dgm:spPr/>
    </dgm:pt>
    <dgm:pt modelId="{9E7C84D8-72E1-4C0C-A9E7-A464E1D30DE4}" type="pres">
      <dgm:prSet presAssocID="{9CEDD882-F7A2-4D1D-8E41-12A0D030AFA5}" presName="vert1" presStyleCnt="0"/>
      <dgm:spPr/>
    </dgm:pt>
    <dgm:pt modelId="{D11AC4F6-E740-4C45-9DE3-A76619132904}" type="pres">
      <dgm:prSet presAssocID="{5838C833-A3D6-464A-887B-1FDFA042A6D1}" presName="thickLine" presStyleLbl="alignNode1" presStyleIdx="2" presStyleCnt="7"/>
      <dgm:spPr/>
    </dgm:pt>
    <dgm:pt modelId="{7E9F44ED-CE77-4119-B49A-A1855B3E5E88}" type="pres">
      <dgm:prSet presAssocID="{5838C833-A3D6-464A-887B-1FDFA042A6D1}" presName="horz1" presStyleCnt="0"/>
      <dgm:spPr/>
    </dgm:pt>
    <dgm:pt modelId="{FF515383-1837-4E1E-9FAD-C7E3B430F91C}" type="pres">
      <dgm:prSet presAssocID="{5838C833-A3D6-464A-887B-1FDFA042A6D1}" presName="tx1" presStyleLbl="revTx" presStyleIdx="2" presStyleCnt="7"/>
      <dgm:spPr/>
    </dgm:pt>
    <dgm:pt modelId="{4F754C73-6674-45D7-9303-466CDBE51716}" type="pres">
      <dgm:prSet presAssocID="{5838C833-A3D6-464A-887B-1FDFA042A6D1}" presName="vert1" presStyleCnt="0"/>
      <dgm:spPr/>
    </dgm:pt>
    <dgm:pt modelId="{D844E5CD-F90E-4350-BB57-65C0CA90CD9A}" type="pres">
      <dgm:prSet presAssocID="{000E5E49-AC2A-4314-A51B-9BBD0429EBD0}" presName="thickLine" presStyleLbl="alignNode1" presStyleIdx="3" presStyleCnt="7"/>
      <dgm:spPr/>
    </dgm:pt>
    <dgm:pt modelId="{5E99B464-B106-4DC4-A44A-80E0687CABC4}" type="pres">
      <dgm:prSet presAssocID="{000E5E49-AC2A-4314-A51B-9BBD0429EBD0}" presName="horz1" presStyleCnt="0"/>
      <dgm:spPr/>
    </dgm:pt>
    <dgm:pt modelId="{0B76FB88-B6B3-429B-AB73-6DF5FAFB18DC}" type="pres">
      <dgm:prSet presAssocID="{000E5E49-AC2A-4314-A51B-9BBD0429EBD0}" presName="tx1" presStyleLbl="revTx" presStyleIdx="3" presStyleCnt="7"/>
      <dgm:spPr/>
    </dgm:pt>
    <dgm:pt modelId="{09681FB9-3138-4198-8A01-272AF5E9D1F9}" type="pres">
      <dgm:prSet presAssocID="{000E5E49-AC2A-4314-A51B-9BBD0429EBD0}" presName="vert1" presStyleCnt="0"/>
      <dgm:spPr/>
    </dgm:pt>
    <dgm:pt modelId="{FD2C7D0F-3829-4C28-A548-4CED84968FA1}" type="pres">
      <dgm:prSet presAssocID="{32A3C2AE-ED77-4522-A6E0-4572B5504BA8}" presName="thickLine" presStyleLbl="alignNode1" presStyleIdx="4" presStyleCnt="7"/>
      <dgm:spPr/>
    </dgm:pt>
    <dgm:pt modelId="{AC8E0089-DE97-458D-8792-E6D648311857}" type="pres">
      <dgm:prSet presAssocID="{32A3C2AE-ED77-4522-A6E0-4572B5504BA8}" presName="horz1" presStyleCnt="0"/>
      <dgm:spPr/>
    </dgm:pt>
    <dgm:pt modelId="{3BFB1F37-26FD-43D5-B6D1-2B63F8A188E3}" type="pres">
      <dgm:prSet presAssocID="{32A3C2AE-ED77-4522-A6E0-4572B5504BA8}" presName="tx1" presStyleLbl="revTx" presStyleIdx="4" presStyleCnt="7"/>
      <dgm:spPr/>
    </dgm:pt>
    <dgm:pt modelId="{EC544292-2148-494B-BE0A-3684C7C06F4E}" type="pres">
      <dgm:prSet presAssocID="{32A3C2AE-ED77-4522-A6E0-4572B5504BA8}" presName="vert1" presStyleCnt="0"/>
      <dgm:spPr/>
    </dgm:pt>
    <dgm:pt modelId="{434A5E60-9DE4-4B90-90C0-C5A74FBD6282}" type="pres">
      <dgm:prSet presAssocID="{F13A7C9C-D230-4CA0-87A4-E51FFBB975E6}" presName="thickLine" presStyleLbl="alignNode1" presStyleIdx="5" presStyleCnt="7"/>
      <dgm:spPr/>
    </dgm:pt>
    <dgm:pt modelId="{1B08AE92-FD53-4274-AF58-E8E1E30FCF1D}" type="pres">
      <dgm:prSet presAssocID="{F13A7C9C-D230-4CA0-87A4-E51FFBB975E6}" presName="horz1" presStyleCnt="0"/>
      <dgm:spPr/>
    </dgm:pt>
    <dgm:pt modelId="{D9F48EAC-4FF8-4EFF-BE15-BEF5CAC28C16}" type="pres">
      <dgm:prSet presAssocID="{F13A7C9C-D230-4CA0-87A4-E51FFBB975E6}" presName="tx1" presStyleLbl="revTx" presStyleIdx="5" presStyleCnt="7"/>
      <dgm:spPr/>
    </dgm:pt>
    <dgm:pt modelId="{EA66765C-67D2-44F9-965A-AB637D628D8A}" type="pres">
      <dgm:prSet presAssocID="{F13A7C9C-D230-4CA0-87A4-E51FFBB975E6}" presName="vert1" presStyleCnt="0"/>
      <dgm:spPr/>
    </dgm:pt>
    <dgm:pt modelId="{8D08BDA1-546B-4265-A3FF-C1C6F602BDDB}" type="pres">
      <dgm:prSet presAssocID="{73BA1E20-3EDA-4413-95ED-A2BBB0721DBD}" presName="thickLine" presStyleLbl="alignNode1" presStyleIdx="6" presStyleCnt="7"/>
      <dgm:spPr/>
    </dgm:pt>
    <dgm:pt modelId="{5168731B-1F2F-42A8-BF8F-6647395642B7}" type="pres">
      <dgm:prSet presAssocID="{73BA1E20-3EDA-4413-95ED-A2BBB0721DBD}" presName="horz1" presStyleCnt="0"/>
      <dgm:spPr/>
    </dgm:pt>
    <dgm:pt modelId="{5F030839-2EB7-4A3E-9D79-C6C4D44513F1}" type="pres">
      <dgm:prSet presAssocID="{73BA1E20-3EDA-4413-95ED-A2BBB0721DBD}" presName="tx1" presStyleLbl="revTx" presStyleIdx="6" presStyleCnt="7"/>
      <dgm:spPr/>
    </dgm:pt>
    <dgm:pt modelId="{C97DD859-C394-48D1-8340-F642A5D1777E}" type="pres">
      <dgm:prSet presAssocID="{73BA1E20-3EDA-4413-95ED-A2BBB0721DBD}" presName="vert1" presStyleCnt="0"/>
      <dgm:spPr/>
    </dgm:pt>
  </dgm:ptLst>
  <dgm:cxnLst>
    <dgm:cxn modelId="{3F85B307-1039-4491-80E2-76E118469DAB}" srcId="{1D37F4F2-D3CF-4105-9B4B-1B0AD4F67211}" destId="{32A3C2AE-ED77-4522-A6E0-4572B5504BA8}" srcOrd="4" destOrd="0" parTransId="{4AFFAD99-8BA2-4094-9613-98DDED44D86B}" sibTransId="{A9660B9B-80F0-4E7B-AE2A-171B6C9EC771}"/>
    <dgm:cxn modelId="{77EC420D-68BC-40C6-AD86-772A2EDEFACC}" type="presOf" srcId="{9CEDD882-F7A2-4D1D-8E41-12A0D030AFA5}" destId="{4AF0E9E1-F964-48FF-AF25-E41612BF8C72}" srcOrd="0" destOrd="0" presId="urn:microsoft.com/office/officeart/2008/layout/LinedList"/>
    <dgm:cxn modelId="{B52D1F24-952B-493A-8F2A-8D9E113753A1}" srcId="{1D37F4F2-D3CF-4105-9B4B-1B0AD4F67211}" destId="{73BA1E20-3EDA-4413-95ED-A2BBB0721DBD}" srcOrd="6" destOrd="0" parTransId="{D2C5342B-59B7-4ACD-8353-0476A4C7FEF1}" sibTransId="{2C1A7E37-B252-4CC3-B6B0-FA26F6CFDE3F}"/>
    <dgm:cxn modelId="{BB5D962F-5F23-476F-9AFF-818F071D78C1}" srcId="{1D37F4F2-D3CF-4105-9B4B-1B0AD4F67211}" destId="{F13A7C9C-D230-4CA0-87A4-E51FFBB975E6}" srcOrd="5" destOrd="0" parTransId="{7EA129FE-91F1-4D6B-96DE-D8AC7DA949AA}" sibTransId="{514C3488-0A56-4F69-9C01-36D4914E354B}"/>
    <dgm:cxn modelId="{2BD26351-3A34-4D83-A6D3-08D5D0DE966F}" srcId="{1D37F4F2-D3CF-4105-9B4B-1B0AD4F67211}" destId="{5838C833-A3D6-464A-887B-1FDFA042A6D1}" srcOrd="2" destOrd="0" parTransId="{28C210DD-32E9-457E-8A5D-7EFC23A80D88}" sibTransId="{4776022E-0E27-4AEC-B9B3-71B180A31888}"/>
    <dgm:cxn modelId="{72511F76-D64B-4160-9F64-AC804F628D4B}" type="presOf" srcId="{000E5E49-AC2A-4314-A51B-9BBD0429EBD0}" destId="{0B76FB88-B6B3-429B-AB73-6DF5FAFB18DC}" srcOrd="0" destOrd="0" presId="urn:microsoft.com/office/officeart/2008/layout/LinedList"/>
    <dgm:cxn modelId="{65E1047C-99B3-4B49-967D-15375E597BB6}" type="presOf" srcId="{5838C833-A3D6-464A-887B-1FDFA042A6D1}" destId="{FF515383-1837-4E1E-9FAD-C7E3B430F91C}" srcOrd="0" destOrd="0" presId="urn:microsoft.com/office/officeart/2008/layout/LinedList"/>
    <dgm:cxn modelId="{88399E7C-C1E0-4BCB-93C6-8E03672C1553}" type="presOf" srcId="{8659A8E3-EFEC-4559-83B8-476BF6D9C6CD}" destId="{B0E9D0A7-EEE2-4077-901C-2511F3305858}" srcOrd="0" destOrd="0" presId="urn:microsoft.com/office/officeart/2008/layout/LinedList"/>
    <dgm:cxn modelId="{CA91EB9C-D9C3-4109-992F-7BD56A2C5EA3}" type="presOf" srcId="{1D37F4F2-D3CF-4105-9B4B-1B0AD4F67211}" destId="{12C61412-197F-4ADE-AD9B-D307D8B7DDA2}" srcOrd="0" destOrd="0" presId="urn:microsoft.com/office/officeart/2008/layout/LinedList"/>
    <dgm:cxn modelId="{BD7C80B5-45A8-4F8A-8A3B-10DF44E33FE5}" type="presOf" srcId="{F13A7C9C-D230-4CA0-87A4-E51FFBB975E6}" destId="{D9F48EAC-4FF8-4EFF-BE15-BEF5CAC28C16}" srcOrd="0" destOrd="0" presId="urn:microsoft.com/office/officeart/2008/layout/LinedList"/>
    <dgm:cxn modelId="{FA67E4C2-97FF-4587-8AE1-85465E49644D}" srcId="{1D37F4F2-D3CF-4105-9B4B-1B0AD4F67211}" destId="{9CEDD882-F7A2-4D1D-8E41-12A0D030AFA5}" srcOrd="1" destOrd="0" parTransId="{6E04A846-BBD6-4B74-8238-25FB61F0D5F7}" sibTransId="{C5E4BB1B-A2EB-4ABB-BB5E-5339EFB0A84F}"/>
    <dgm:cxn modelId="{E72942DD-7DEE-4ADD-8B7B-EF3346930EC6}" type="presOf" srcId="{32A3C2AE-ED77-4522-A6E0-4572B5504BA8}" destId="{3BFB1F37-26FD-43D5-B6D1-2B63F8A188E3}" srcOrd="0" destOrd="0" presId="urn:microsoft.com/office/officeart/2008/layout/LinedList"/>
    <dgm:cxn modelId="{D39C3CE8-CF18-4BCF-8BB1-5220F03E682C}" type="presOf" srcId="{73BA1E20-3EDA-4413-95ED-A2BBB0721DBD}" destId="{5F030839-2EB7-4A3E-9D79-C6C4D44513F1}" srcOrd="0" destOrd="0" presId="urn:microsoft.com/office/officeart/2008/layout/LinedList"/>
    <dgm:cxn modelId="{72DFC3F8-7AD2-46E5-B5B0-9A1A96C17618}" srcId="{1D37F4F2-D3CF-4105-9B4B-1B0AD4F67211}" destId="{8659A8E3-EFEC-4559-83B8-476BF6D9C6CD}" srcOrd="0" destOrd="0" parTransId="{54B918B3-3054-45ED-9E59-DEE8C8D83168}" sibTransId="{DC9BA3EC-C147-420A-8D34-EC59F8641129}"/>
    <dgm:cxn modelId="{FA2E15FF-AB8A-440C-A6D1-E82E0B3CC521}" srcId="{1D37F4F2-D3CF-4105-9B4B-1B0AD4F67211}" destId="{000E5E49-AC2A-4314-A51B-9BBD0429EBD0}" srcOrd="3" destOrd="0" parTransId="{5ADBD997-FA4C-4CEF-AC64-8438B9060AAA}" sibTransId="{E259B650-7F89-42C9-8567-F4E6E7317108}"/>
    <dgm:cxn modelId="{44A457C5-B435-4753-9689-2A914331E8AC}" type="presParOf" srcId="{12C61412-197F-4ADE-AD9B-D307D8B7DDA2}" destId="{0D57F19D-6F1F-4A72-82FA-065D627C1AE8}" srcOrd="0" destOrd="0" presId="urn:microsoft.com/office/officeart/2008/layout/LinedList"/>
    <dgm:cxn modelId="{0C61699B-39E6-4FDE-9B7D-A503CB20FCAA}" type="presParOf" srcId="{12C61412-197F-4ADE-AD9B-D307D8B7DDA2}" destId="{7F38EB92-F267-4A7A-9DB3-FCFA80F18273}" srcOrd="1" destOrd="0" presId="urn:microsoft.com/office/officeart/2008/layout/LinedList"/>
    <dgm:cxn modelId="{BD032A6D-F574-4673-801C-2924ED8B0C8C}" type="presParOf" srcId="{7F38EB92-F267-4A7A-9DB3-FCFA80F18273}" destId="{B0E9D0A7-EEE2-4077-901C-2511F3305858}" srcOrd="0" destOrd="0" presId="urn:microsoft.com/office/officeart/2008/layout/LinedList"/>
    <dgm:cxn modelId="{AE83A2FA-4B99-4727-8B22-D79BDAD6F3AB}" type="presParOf" srcId="{7F38EB92-F267-4A7A-9DB3-FCFA80F18273}" destId="{2CFC7661-1245-4DA8-A1A3-137789F0019C}" srcOrd="1" destOrd="0" presId="urn:microsoft.com/office/officeart/2008/layout/LinedList"/>
    <dgm:cxn modelId="{DBE5683E-A94E-409A-9F0B-6B45D51D1468}" type="presParOf" srcId="{12C61412-197F-4ADE-AD9B-D307D8B7DDA2}" destId="{2C704C02-121A-451F-B169-F5670F377EF1}" srcOrd="2" destOrd="0" presId="urn:microsoft.com/office/officeart/2008/layout/LinedList"/>
    <dgm:cxn modelId="{D61D3FD6-4263-47B7-B553-786626A026E8}" type="presParOf" srcId="{12C61412-197F-4ADE-AD9B-D307D8B7DDA2}" destId="{C69B2EAD-2E84-4AD8-A303-2D73A7F69D57}" srcOrd="3" destOrd="0" presId="urn:microsoft.com/office/officeart/2008/layout/LinedList"/>
    <dgm:cxn modelId="{B4C9814E-15A1-4230-BA24-E8A0554FCC62}" type="presParOf" srcId="{C69B2EAD-2E84-4AD8-A303-2D73A7F69D57}" destId="{4AF0E9E1-F964-48FF-AF25-E41612BF8C72}" srcOrd="0" destOrd="0" presId="urn:microsoft.com/office/officeart/2008/layout/LinedList"/>
    <dgm:cxn modelId="{B64972B3-D442-4758-9F15-1E037D05BA1C}" type="presParOf" srcId="{C69B2EAD-2E84-4AD8-A303-2D73A7F69D57}" destId="{9E7C84D8-72E1-4C0C-A9E7-A464E1D30DE4}" srcOrd="1" destOrd="0" presId="urn:microsoft.com/office/officeart/2008/layout/LinedList"/>
    <dgm:cxn modelId="{EC3BBF54-D33E-458B-897F-BEC1944F4EEE}" type="presParOf" srcId="{12C61412-197F-4ADE-AD9B-D307D8B7DDA2}" destId="{D11AC4F6-E740-4C45-9DE3-A76619132904}" srcOrd="4" destOrd="0" presId="urn:microsoft.com/office/officeart/2008/layout/LinedList"/>
    <dgm:cxn modelId="{B2823B5C-16A4-4D67-998B-8023FA859275}" type="presParOf" srcId="{12C61412-197F-4ADE-AD9B-D307D8B7DDA2}" destId="{7E9F44ED-CE77-4119-B49A-A1855B3E5E88}" srcOrd="5" destOrd="0" presId="urn:microsoft.com/office/officeart/2008/layout/LinedList"/>
    <dgm:cxn modelId="{189A1E8D-DA91-4D54-89A3-207DB657B406}" type="presParOf" srcId="{7E9F44ED-CE77-4119-B49A-A1855B3E5E88}" destId="{FF515383-1837-4E1E-9FAD-C7E3B430F91C}" srcOrd="0" destOrd="0" presId="urn:microsoft.com/office/officeart/2008/layout/LinedList"/>
    <dgm:cxn modelId="{529969AB-EBE1-480B-A9B3-A1B0760BA318}" type="presParOf" srcId="{7E9F44ED-CE77-4119-B49A-A1855B3E5E88}" destId="{4F754C73-6674-45D7-9303-466CDBE51716}" srcOrd="1" destOrd="0" presId="urn:microsoft.com/office/officeart/2008/layout/LinedList"/>
    <dgm:cxn modelId="{08AC369C-FF83-4A1B-9BBB-A52E386CEE6D}" type="presParOf" srcId="{12C61412-197F-4ADE-AD9B-D307D8B7DDA2}" destId="{D844E5CD-F90E-4350-BB57-65C0CA90CD9A}" srcOrd="6" destOrd="0" presId="urn:microsoft.com/office/officeart/2008/layout/LinedList"/>
    <dgm:cxn modelId="{80C69C54-71AC-42BD-BA33-205E3915D23B}" type="presParOf" srcId="{12C61412-197F-4ADE-AD9B-D307D8B7DDA2}" destId="{5E99B464-B106-4DC4-A44A-80E0687CABC4}" srcOrd="7" destOrd="0" presId="urn:microsoft.com/office/officeart/2008/layout/LinedList"/>
    <dgm:cxn modelId="{08704008-44B5-4C13-B25B-0340DBD8C3B8}" type="presParOf" srcId="{5E99B464-B106-4DC4-A44A-80E0687CABC4}" destId="{0B76FB88-B6B3-429B-AB73-6DF5FAFB18DC}" srcOrd="0" destOrd="0" presId="urn:microsoft.com/office/officeart/2008/layout/LinedList"/>
    <dgm:cxn modelId="{D7DCE8C7-61C8-45A4-8B32-47FB95F11B85}" type="presParOf" srcId="{5E99B464-B106-4DC4-A44A-80E0687CABC4}" destId="{09681FB9-3138-4198-8A01-272AF5E9D1F9}" srcOrd="1" destOrd="0" presId="urn:microsoft.com/office/officeart/2008/layout/LinedList"/>
    <dgm:cxn modelId="{FCAEA16E-AD3B-4DE3-AF0E-56A4761D76C9}" type="presParOf" srcId="{12C61412-197F-4ADE-AD9B-D307D8B7DDA2}" destId="{FD2C7D0F-3829-4C28-A548-4CED84968FA1}" srcOrd="8" destOrd="0" presId="urn:microsoft.com/office/officeart/2008/layout/LinedList"/>
    <dgm:cxn modelId="{D26A062E-C062-4D9F-B07D-6425EB298F0B}" type="presParOf" srcId="{12C61412-197F-4ADE-AD9B-D307D8B7DDA2}" destId="{AC8E0089-DE97-458D-8792-E6D648311857}" srcOrd="9" destOrd="0" presId="urn:microsoft.com/office/officeart/2008/layout/LinedList"/>
    <dgm:cxn modelId="{DB8D99D9-AC2D-47DF-BE9B-11C214BFF568}" type="presParOf" srcId="{AC8E0089-DE97-458D-8792-E6D648311857}" destId="{3BFB1F37-26FD-43D5-B6D1-2B63F8A188E3}" srcOrd="0" destOrd="0" presId="urn:microsoft.com/office/officeart/2008/layout/LinedList"/>
    <dgm:cxn modelId="{84B818A4-ED63-4525-AF8A-CC667D8B6D4A}" type="presParOf" srcId="{AC8E0089-DE97-458D-8792-E6D648311857}" destId="{EC544292-2148-494B-BE0A-3684C7C06F4E}" srcOrd="1" destOrd="0" presId="urn:microsoft.com/office/officeart/2008/layout/LinedList"/>
    <dgm:cxn modelId="{EF35B4FE-D206-4718-B184-E7BBD14A5C05}" type="presParOf" srcId="{12C61412-197F-4ADE-AD9B-D307D8B7DDA2}" destId="{434A5E60-9DE4-4B90-90C0-C5A74FBD6282}" srcOrd="10" destOrd="0" presId="urn:microsoft.com/office/officeart/2008/layout/LinedList"/>
    <dgm:cxn modelId="{7CFB1F32-E148-41D8-9454-A093147AD960}" type="presParOf" srcId="{12C61412-197F-4ADE-AD9B-D307D8B7DDA2}" destId="{1B08AE92-FD53-4274-AF58-E8E1E30FCF1D}" srcOrd="11" destOrd="0" presId="urn:microsoft.com/office/officeart/2008/layout/LinedList"/>
    <dgm:cxn modelId="{B2534506-CADE-4DC4-91EA-F7C749873B87}" type="presParOf" srcId="{1B08AE92-FD53-4274-AF58-E8E1E30FCF1D}" destId="{D9F48EAC-4FF8-4EFF-BE15-BEF5CAC28C16}" srcOrd="0" destOrd="0" presId="urn:microsoft.com/office/officeart/2008/layout/LinedList"/>
    <dgm:cxn modelId="{D402814C-4D25-4EC8-A3A7-BB47658BFA81}" type="presParOf" srcId="{1B08AE92-FD53-4274-AF58-E8E1E30FCF1D}" destId="{EA66765C-67D2-44F9-965A-AB637D628D8A}" srcOrd="1" destOrd="0" presId="urn:microsoft.com/office/officeart/2008/layout/LinedList"/>
    <dgm:cxn modelId="{74B4E465-3D2C-4CA1-8569-112236952BCC}" type="presParOf" srcId="{12C61412-197F-4ADE-AD9B-D307D8B7DDA2}" destId="{8D08BDA1-546B-4265-A3FF-C1C6F602BDDB}" srcOrd="12" destOrd="0" presId="urn:microsoft.com/office/officeart/2008/layout/LinedList"/>
    <dgm:cxn modelId="{8B7CC797-C0FA-4F74-AAB6-C7475D90A6F5}" type="presParOf" srcId="{12C61412-197F-4ADE-AD9B-D307D8B7DDA2}" destId="{5168731B-1F2F-42A8-BF8F-6647395642B7}" srcOrd="13" destOrd="0" presId="urn:microsoft.com/office/officeart/2008/layout/LinedList"/>
    <dgm:cxn modelId="{3365C663-CCF8-4EF6-9EDC-10360010219B}" type="presParOf" srcId="{5168731B-1F2F-42A8-BF8F-6647395642B7}" destId="{5F030839-2EB7-4A3E-9D79-C6C4D44513F1}" srcOrd="0" destOrd="0" presId="urn:microsoft.com/office/officeart/2008/layout/LinedList"/>
    <dgm:cxn modelId="{D754207D-EA5C-4356-A0B0-6D46DA4930CF}" type="presParOf" srcId="{5168731B-1F2F-42A8-BF8F-6647395642B7}" destId="{C97DD859-C394-48D1-8340-F642A5D177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7F19D-6F1F-4A72-82FA-065D627C1AE8}">
      <dsp:nvSpPr>
        <dsp:cNvPr id="0" name=""/>
        <dsp:cNvSpPr/>
      </dsp:nvSpPr>
      <dsp:spPr>
        <a:xfrm>
          <a:off x="0" y="626"/>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9D0A7-EEE2-4077-901C-2511F3305858}">
      <dsp:nvSpPr>
        <dsp:cNvPr id="0" name=""/>
        <dsp:cNvSpPr/>
      </dsp:nvSpPr>
      <dsp:spPr>
        <a:xfrm>
          <a:off x="0" y="626"/>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Jobs plateau, but tech holds strong </a:t>
          </a:r>
        </a:p>
      </dsp:txBody>
      <dsp:txXfrm>
        <a:off x="0" y="626"/>
        <a:ext cx="5537200" cy="732792"/>
      </dsp:txXfrm>
    </dsp:sp>
    <dsp:sp modelId="{2C704C02-121A-451F-B169-F5670F377EF1}">
      <dsp:nvSpPr>
        <dsp:cNvPr id="0" name=""/>
        <dsp:cNvSpPr/>
      </dsp:nvSpPr>
      <dsp:spPr>
        <a:xfrm>
          <a:off x="0" y="733418"/>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0E9E1-F964-48FF-AF25-E41612BF8C72}">
      <dsp:nvSpPr>
        <dsp:cNvPr id="0" name=""/>
        <dsp:cNvSpPr/>
      </dsp:nvSpPr>
      <dsp:spPr>
        <a:xfrm>
          <a:off x="0" y="733418"/>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Total employment remains slightly above pre-pandemic levels but declined by 13,100 jobs (−0.8%) between mid-2024 and mid-2025, with little net growth since 2022. </a:t>
          </a:r>
        </a:p>
      </dsp:txBody>
      <dsp:txXfrm>
        <a:off x="0" y="733418"/>
        <a:ext cx="5537200" cy="732792"/>
      </dsp:txXfrm>
    </dsp:sp>
    <dsp:sp modelId="{D11AC4F6-E740-4C45-9DE3-A76619132904}">
      <dsp:nvSpPr>
        <dsp:cNvPr id="0" name=""/>
        <dsp:cNvSpPr/>
      </dsp:nvSpPr>
      <dsp:spPr>
        <a:xfrm>
          <a:off x="0" y="1466211"/>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5383-1837-4E1E-9FAD-C7E3B430F91C}">
      <dsp:nvSpPr>
        <dsp:cNvPr id="0" name=""/>
        <dsp:cNvSpPr/>
      </dsp:nvSpPr>
      <dsp:spPr>
        <a:xfrm>
          <a:off x="0" y="1466211"/>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Healthcare, goods movement, and internet/information services exceed pre-pandemic levels, while construction, retail, and personal services remain below. </a:t>
          </a:r>
        </a:p>
      </dsp:txBody>
      <dsp:txXfrm>
        <a:off x="0" y="1466211"/>
        <a:ext cx="5537200" cy="732792"/>
      </dsp:txXfrm>
    </dsp:sp>
    <dsp:sp modelId="{D844E5CD-F90E-4350-BB57-65C0CA90CD9A}">
      <dsp:nvSpPr>
        <dsp:cNvPr id="0" name=""/>
        <dsp:cNvSpPr/>
      </dsp:nvSpPr>
      <dsp:spPr>
        <a:xfrm>
          <a:off x="0" y="2199003"/>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6FB88-B6B3-429B-AB73-6DF5FAFB18DC}">
      <dsp:nvSpPr>
        <dsp:cNvPr id="0" name=""/>
        <dsp:cNvSpPr/>
      </dsp:nvSpPr>
      <dsp:spPr>
        <a:xfrm>
          <a:off x="0" y="2199003"/>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Since the Great Recession low, Silicon Valley employment has grown 32%, outpacing California and the nation, driven largely by tech. </a:t>
          </a:r>
        </a:p>
      </dsp:txBody>
      <dsp:txXfrm>
        <a:off x="0" y="2199003"/>
        <a:ext cx="5537200" cy="732792"/>
      </dsp:txXfrm>
    </dsp:sp>
    <dsp:sp modelId="{FD2C7D0F-3829-4C28-A548-4CED84968FA1}">
      <dsp:nvSpPr>
        <dsp:cNvPr id="0" name=""/>
        <dsp:cNvSpPr/>
      </dsp:nvSpPr>
      <dsp:spPr>
        <a:xfrm>
          <a:off x="0" y="2931796"/>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B1F37-26FD-43D5-B6D1-2B63F8A188E3}">
      <dsp:nvSpPr>
        <dsp:cNvPr id="0" name=""/>
        <dsp:cNvSpPr/>
      </dsp:nvSpPr>
      <dsp:spPr>
        <a:xfrm>
          <a:off x="0" y="2931796"/>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Software developers (about 140,000) and engineers (approximately 84,000) are the largest occupational groups in Silicon Valley; the 20 largest tech firms employ about 215,000 workers (9% of the workforce), even as local headcounts decline amid global expansion. </a:t>
          </a:r>
        </a:p>
      </dsp:txBody>
      <dsp:txXfrm>
        <a:off x="0" y="2931796"/>
        <a:ext cx="5537200" cy="732792"/>
      </dsp:txXfrm>
    </dsp:sp>
    <dsp:sp modelId="{434A5E60-9DE4-4B90-90C0-C5A74FBD6282}">
      <dsp:nvSpPr>
        <dsp:cNvPr id="0" name=""/>
        <dsp:cNvSpPr/>
      </dsp:nvSpPr>
      <dsp:spPr>
        <a:xfrm>
          <a:off x="0" y="3664588"/>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48EAC-4FF8-4EFF-BE15-BEF5CAC28C16}">
      <dsp:nvSpPr>
        <dsp:cNvPr id="0" name=""/>
        <dsp:cNvSpPr/>
      </dsp:nvSpPr>
      <dsp:spPr>
        <a:xfrm>
          <a:off x="0" y="3664588"/>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Remote and hybrid work remain elevated, with employees working from home 31% of the time, and an estimated 410,000 jobs involve tasks AI can now perform, signaling potential restructuring. </a:t>
          </a:r>
        </a:p>
      </dsp:txBody>
      <dsp:txXfrm>
        <a:off x="0" y="3664588"/>
        <a:ext cx="5537200" cy="732792"/>
      </dsp:txXfrm>
    </dsp:sp>
    <dsp:sp modelId="{8D08BDA1-546B-4265-A3FF-C1C6F602BDDB}">
      <dsp:nvSpPr>
        <dsp:cNvPr id="0" name=""/>
        <dsp:cNvSpPr/>
      </dsp:nvSpPr>
      <dsp:spPr>
        <a:xfrm>
          <a:off x="0" y="4397381"/>
          <a:ext cx="5537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30839-2EB7-4A3E-9D79-C6C4D44513F1}">
      <dsp:nvSpPr>
        <dsp:cNvPr id="0" name=""/>
        <dsp:cNvSpPr/>
      </dsp:nvSpPr>
      <dsp:spPr>
        <a:xfrm>
          <a:off x="0" y="4397381"/>
          <a:ext cx="5537200" cy="73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Office vacancy reached 22% and lab 35%, asking rents declined, leasing hit its highest level since 2018, and five major tech firms occupy more than 55 million square feet of office and R&amp;D space.</a:t>
          </a:r>
        </a:p>
      </dsp:txBody>
      <dsp:txXfrm>
        <a:off x="0" y="4397381"/>
        <a:ext cx="5537200" cy="7327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B7DB0-6B9C-4DCF-A313-2E71A21F009C}"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2BF7C-E72A-47D2-BE04-57EA2DE6B1DE}" type="slidenum">
              <a:rPr lang="en-US" smtClean="0"/>
              <a:t>‹#›</a:t>
            </a:fld>
            <a:endParaRPr lang="en-US"/>
          </a:p>
        </p:txBody>
      </p:sp>
    </p:spTree>
    <p:extLst>
      <p:ext uri="{BB962C8B-B14F-4D97-AF65-F5344CB8AC3E}">
        <p14:creationId xmlns:p14="http://schemas.microsoft.com/office/powerpoint/2010/main" val="2023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27C1-AEB8-24D9-CB6C-BB993364A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53BDC-9C87-BBE1-1629-500837DE53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6A885F-5463-BD9A-19A7-3E99C7E2C9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FB230-8B0E-0788-50D4-ABC6BC5ECB70}"/>
              </a:ext>
            </a:extLst>
          </p:cNvPr>
          <p:cNvSpPr>
            <a:spLocks noGrp="1"/>
          </p:cNvSpPr>
          <p:nvPr>
            <p:ph type="sldNum" sz="quarter" idx="5"/>
          </p:nvPr>
        </p:nvSpPr>
        <p:spPr/>
        <p:txBody>
          <a:bodyPr/>
          <a:lstStyle/>
          <a:p>
            <a:fld id="{8DD2BF7C-E72A-47D2-BE04-57EA2DE6B1DE}" type="slidenum">
              <a:rPr lang="en-US" smtClean="0"/>
              <a:t>3</a:t>
            </a:fld>
            <a:endParaRPr lang="en-US"/>
          </a:p>
        </p:txBody>
      </p:sp>
    </p:spTree>
    <p:extLst>
      <p:ext uri="{BB962C8B-B14F-4D97-AF65-F5344CB8AC3E}">
        <p14:creationId xmlns:p14="http://schemas.microsoft.com/office/powerpoint/2010/main" val="214301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670B-5D08-D438-622E-76D5F35F0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E6F26-5A51-51FC-DDB4-7F8D44F748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4097A3-5D96-C7E4-2163-726D9E346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2C454-F97B-F731-0DF8-54216D8A44B4}"/>
              </a:ext>
            </a:extLst>
          </p:cNvPr>
          <p:cNvSpPr>
            <a:spLocks noGrp="1"/>
          </p:cNvSpPr>
          <p:nvPr>
            <p:ph type="sldNum" sz="quarter" idx="5"/>
          </p:nvPr>
        </p:nvSpPr>
        <p:spPr/>
        <p:txBody>
          <a:bodyPr/>
          <a:lstStyle/>
          <a:p>
            <a:fld id="{8DD2BF7C-E72A-47D2-BE04-57EA2DE6B1DE}" type="slidenum">
              <a:rPr lang="en-US" smtClean="0"/>
              <a:t>14</a:t>
            </a:fld>
            <a:endParaRPr lang="en-US"/>
          </a:p>
        </p:txBody>
      </p:sp>
    </p:spTree>
    <p:extLst>
      <p:ext uri="{BB962C8B-B14F-4D97-AF65-F5344CB8AC3E}">
        <p14:creationId xmlns:p14="http://schemas.microsoft.com/office/powerpoint/2010/main" val="384648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155D-26ED-474B-110D-F8A04DCA6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EEA26-2CB0-22D2-E692-000430FDD5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D96737-A76C-8C07-8E55-9D8C859B9B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58EB3-030C-93E3-86FA-9A6B648157F8}"/>
              </a:ext>
            </a:extLst>
          </p:cNvPr>
          <p:cNvSpPr>
            <a:spLocks noGrp="1"/>
          </p:cNvSpPr>
          <p:nvPr>
            <p:ph type="sldNum" sz="quarter" idx="5"/>
          </p:nvPr>
        </p:nvSpPr>
        <p:spPr/>
        <p:txBody>
          <a:bodyPr/>
          <a:lstStyle/>
          <a:p>
            <a:fld id="{8DD2BF7C-E72A-47D2-BE04-57EA2DE6B1DE}" type="slidenum">
              <a:rPr lang="en-US" smtClean="0"/>
              <a:t>15</a:t>
            </a:fld>
            <a:endParaRPr lang="en-US"/>
          </a:p>
        </p:txBody>
      </p:sp>
    </p:spTree>
    <p:extLst>
      <p:ext uri="{BB962C8B-B14F-4D97-AF65-F5344CB8AC3E}">
        <p14:creationId xmlns:p14="http://schemas.microsoft.com/office/powerpoint/2010/main" val="406016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BA5E-5FAC-BAE1-DE55-61F4A3CBC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0318A-EFA7-6DC5-2592-A391FD07E8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99C442-0FEE-CDF5-FA60-C901443302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417A4-5A5F-3325-FD12-A32480682804}"/>
              </a:ext>
            </a:extLst>
          </p:cNvPr>
          <p:cNvSpPr>
            <a:spLocks noGrp="1"/>
          </p:cNvSpPr>
          <p:nvPr>
            <p:ph type="sldNum" sz="quarter" idx="5"/>
          </p:nvPr>
        </p:nvSpPr>
        <p:spPr/>
        <p:txBody>
          <a:bodyPr/>
          <a:lstStyle/>
          <a:p>
            <a:fld id="{8DD2BF7C-E72A-47D2-BE04-57EA2DE6B1DE}" type="slidenum">
              <a:rPr lang="en-US" smtClean="0"/>
              <a:t>16</a:t>
            </a:fld>
            <a:endParaRPr lang="en-US"/>
          </a:p>
        </p:txBody>
      </p:sp>
    </p:spTree>
    <p:extLst>
      <p:ext uri="{BB962C8B-B14F-4D97-AF65-F5344CB8AC3E}">
        <p14:creationId xmlns:p14="http://schemas.microsoft.com/office/powerpoint/2010/main" val="323675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B360-3982-FEC6-9D79-DDDB54AD6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1795F-B8C9-27D6-5AFD-AEB66E03C0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AF10CE-6B35-9CF0-7BE7-69FF603FE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D67E7-0308-38C9-8378-AF246C84EF79}"/>
              </a:ext>
            </a:extLst>
          </p:cNvPr>
          <p:cNvSpPr>
            <a:spLocks noGrp="1"/>
          </p:cNvSpPr>
          <p:nvPr>
            <p:ph type="sldNum" sz="quarter" idx="5"/>
          </p:nvPr>
        </p:nvSpPr>
        <p:spPr/>
        <p:txBody>
          <a:bodyPr/>
          <a:lstStyle/>
          <a:p>
            <a:fld id="{8DD2BF7C-E72A-47D2-BE04-57EA2DE6B1DE}" type="slidenum">
              <a:rPr lang="en-US" smtClean="0"/>
              <a:t>17</a:t>
            </a:fld>
            <a:endParaRPr lang="en-US"/>
          </a:p>
        </p:txBody>
      </p:sp>
    </p:spTree>
    <p:extLst>
      <p:ext uri="{BB962C8B-B14F-4D97-AF65-F5344CB8AC3E}">
        <p14:creationId xmlns:p14="http://schemas.microsoft.com/office/powerpoint/2010/main" val="117280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6AE6-F144-EAB3-2096-C7ED67AAA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A669B-360C-D513-9641-71252AC4F6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9D3798-2F35-A1B1-96B9-517D8128A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9160D-E8D7-16D9-2CD6-2EDD900547DD}"/>
              </a:ext>
            </a:extLst>
          </p:cNvPr>
          <p:cNvSpPr>
            <a:spLocks noGrp="1"/>
          </p:cNvSpPr>
          <p:nvPr>
            <p:ph type="sldNum" sz="quarter" idx="5"/>
          </p:nvPr>
        </p:nvSpPr>
        <p:spPr/>
        <p:txBody>
          <a:bodyPr/>
          <a:lstStyle/>
          <a:p>
            <a:fld id="{8DD2BF7C-E72A-47D2-BE04-57EA2DE6B1DE}" type="slidenum">
              <a:rPr lang="en-US" smtClean="0"/>
              <a:t>18</a:t>
            </a:fld>
            <a:endParaRPr lang="en-US"/>
          </a:p>
        </p:txBody>
      </p:sp>
    </p:spTree>
    <p:extLst>
      <p:ext uri="{BB962C8B-B14F-4D97-AF65-F5344CB8AC3E}">
        <p14:creationId xmlns:p14="http://schemas.microsoft.com/office/powerpoint/2010/main" val="158183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2B64-FA41-6ECD-F7D6-B397BC5E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E26F0-CDE5-4A2A-BB7B-B35997800C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9664F6-9384-5686-5772-7C03EFB162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9B2E9-4102-57FB-0068-431750D20507}"/>
              </a:ext>
            </a:extLst>
          </p:cNvPr>
          <p:cNvSpPr>
            <a:spLocks noGrp="1"/>
          </p:cNvSpPr>
          <p:nvPr>
            <p:ph type="sldNum" sz="quarter" idx="5"/>
          </p:nvPr>
        </p:nvSpPr>
        <p:spPr/>
        <p:txBody>
          <a:bodyPr/>
          <a:lstStyle/>
          <a:p>
            <a:fld id="{8DD2BF7C-E72A-47D2-BE04-57EA2DE6B1DE}" type="slidenum">
              <a:rPr lang="en-US" smtClean="0"/>
              <a:t>19</a:t>
            </a:fld>
            <a:endParaRPr lang="en-US"/>
          </a:p>
        </p:txBody>
      </p:sp>
    </p:spTree>
    <p:extLst>
      <p:ext uri="{BB962C8B-B14F-4D97-AF65-F5344CB8AC3E}">
        <p14:creationId xmlns:p14="http://schemas.microsoft.com/office/powerpoint/2010/main" val="296388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2E35-20DB-7B4B-2102-9280C2065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B6278-8838-5DF7-ECDB-EAC3739221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EAA4C4-DE01-9EA4-E5D5-A44CE6833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D2B26-CBC6-8F76-3082-D4175A061A9E}"/>
              </a:ext>
            </a:extLst>
          </p:cNvPr>
          <p:cNvSpPr>
            <a:spLocks noGrp="1"/>
          </p:cNvSpPr>
          <p:nvPr>
            <p:ph type="sldNum" sz="quarter" idx="5"/>
          </p:nvPr>
        </p:nvSpPr>
        <p:spPr/>
        <p:txBody>
          <a:bodyPr/>
          <a:lstStyle/>
          <a:p>
            <a:fld id="{8DD2BF7C-E72A-47D2-BE04-57EA2DE6B1DE}" type="slidenum">
              <a:rPr lang="en-US" smtClean="0"/>
              <a:t>20</a:t>
            </a:fld>
            <a:endParaRPr lang="en-US"/>
          </a:p>
        </p:txBody>
      </p:sp>
    </p:spTree>
    <p:extLst>
      <p:ext uri="{BB962C8B-B14F-4D97-AF65-F5344CB8AC3E}">
        <p14:creationId xmlns:p14="http://schemas.microsoft.com/office/powerpoint/2010/main" val="333922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DA88-DAAD-884D-141B-45D3713D6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A8E9-6527-37C9-B13F-6105AD1483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71D661-EB64-405D-2FB7-CEA6774B0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1B439-2343-A0E3-93EA-055BCC72EA35}"/>
              </a:ext>
            </a:extLst>
          </p:cNvPr>
          <p:cNvSpPr>
            <a:spLocks noGrp="1"/>
          </p:cNvSpPr>
          <p:nvPr>
            <p:ph type="sldNum" sz="quarter" idx="5"/>
          </p:nvPr>
        </p:nvSpPr>
        <p:spPr/>
        <p:txBody>
          <a:bodyPr/>
          <a:lstStyle/>
          <a:p>
            <a:fld id="{8DD2BF7C-E72A-47D2-BE04-57EA2DE6B1DE}" type="slidenum">
              <a:rPr lang="en-US" smtClean="0"/>
              <a:t>21</a:t>
            </a:fld>
            <a:endParaRPr lang="en-US"/>
          </a:p>
        </p:txBody>
      </p:sp>
    </p:spTree>
    <p:extLst>
      <p:ext uri="{BB962C8B-B14F-4D97-AF65-F5344CB8AC3E}">
        <p14:creationId xmlns:p14="http://schemas.microsoft.com/office/powerpoint/2010/main" val="158578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F4FE1-9CC1-91F7-F72A-B919EA00F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05895-E5E0-2107-2EC4-68D7D711C4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09BFFA-C735-C35C-DACC-9D4D73F5C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4BD35-7954-E249-0DB4-4EF25F7EA66B}"/>
              </a:ext>
            </a:extLst>
          </p:cNvPr>
          <p:cNvSpPr>
            <a:spLocks noGrp="1"/>
          </p:cNvSpPr>
          <p:nvPr>
            <p:ph type="sldNum" sz="quarter" idx="5"/>
          </p:nvPr>
        </p:nvSpPr>
        <p:spPr/>
        <p:txBody>
          <a:bodyPr/>
          <a:lstStyle/>
          <a:p>
            <a:fld id="{8DD2BF7C-E72A-47D2-BE04-57EA2DE6B1DE}" type="slidenum">
              <a:rPr lang="en-US" smtClean="0"/>
              <a:t>22</a:t>
            </a:fld>
            <a:endParaRPr lang="en-US"/>
          </a:p>
        </p:txBody>
      </p:sp>
    </p:spTree>
    <p:extLst>
      <p:ext uri="{BB962C8B-B14F-4D97-AF65-F5344CB8AC3E}">
        <p14:creationId xmlns:p14="http://schemas.microsoft.com/office/powerpoint/2010/main" val="401490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4668-0BAE-5DE9-AE25-26FD620E0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291B0-872F-14ED-D1D8-986DD03A19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426511-8361-8AC4-8227-399D6DD9DB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D5C71-0C7C-A7E9-D0DC-E01D146C02FE}"/>
              </a:ext>
            </a:extLst>
          </p:cNvPr>
          <p:cNvSpPr>
            <a:spLocks noGrp="1"/>
          </p:cNvSpPr>
          <p:nvPr>
            <p:ph type="sldNum" sz="quarter" idx="5"/>
          </p:nvPr>
        </p:nvSpPr>
        <p:spPr/>
        <p:txBody>
          <a:bodyPr/>
          <a:lstStyle/>
          <a:p>
            <a:fld id="{8DD2BF7C-E72A-47D2-BE04-57EA2DE6B1DE}" type="slidenum">
              <a:rPr lang="en-US" smtClean="0"/>
              <a:t>23</a:t>
            </a:fld>
            <a:endParaRPr lang="en-US"/>
          </a:p>
        </p:txBody>
      </p:sp>
    </p:spTree>
    <p:extLst>
      <p:ext uri="{BB962C8B-B14F-4D97-AF65-F5344CB8AC3E}">
        <p14:creationId xmlns:p14="http://schemas.microsoft.com/office/powerpoint/2010/main" val="178923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53A8-4971-503C-1006-6688967A5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007CA-51B5-F83C-35D7-186A6C4CA9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30473E-85CB-C226-AD40-6B72D1F571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B05FD-FCC7-D19C-927A-7393DD306BE6}"/>
              </a:ext>
            </a:extLst>
          </p:cNvPr>
          <p:cNvSpPr>
            <a:spLocks noGrp="1"/>
          </p:cNvSpPr>
          <p:nvPr>
            <p:ph type="sldNum" sz="quarter" idx="5"/>
          </p:nvPr>
        </p:nvSpPr>
        <p:spPr/>
        <p:txBody>
          <a:bodyPr/>
          <a:lstStyle/>
          <a:p>
            <a:fld id="{8DD2BF7C-E72A-47D2-BE04-57EA2DE6B1DE}" type="slidenum">
              <a:rPr lang="en-US" smtClean="0"/>
              <a:t>6</a:t>
            </a:fld>
            <a:endParaRPr lang="en-US"/>
          </a:p>
        </p:txBody>
      </p:sp>
    </p:spTree>
    <p:extLst>
      <p:ext uri="{BB962C8B-B14F-4D97-AF65-F5344CB8AC3E}">
        <p14:creationId xmlns:p14="http://schemas.microsoft.com/office/powerpoint/2010/main" val="859834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D731-4AA5-DFFA-EE85-B0491FDDB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E13B2-5FBE-06EB-7928-DFED11E2F7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E43524-0BA6-8504-0093-B847E6366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594F99-A832-38CD-9B62-8F72AC50E553}"/>
              </a:ext>
            </a:extLst>
          </p:cNvPr>
          <p:cNvSpPr>
            <a:spLocks noGrp="1"/>
          </p:cNvSpPr>
          <p:nvPr>
            <p:ph type="sldNum" sz="quarter" idx="5"/>
          </p:nvPr>
        </p:nvSpPr>
        <p:spPr/>
        <p:txBody>
          <a:bodyPr/>
          <a:lstStyle/>
          <a:p>
            <a:fld id="{8DD2BF7C-E72A-47D2-BE04-57EA2DE6B1DE}" type="slidenum">
              <a:rPr lang="en-US" smtClean="0"/>
              <a:t>24</a:t>
            </a:fld>
            <a:endParaRPr lang="en-US"/>
          </a:p>
        </p:txBody>
      </p:sp>
    </p:spTree>
    <p:extLst>
      <p:ext uri="{BB962C8B-B14F-4D97-AF65-F5344CB8AC3E}">
        <p14:creationId xmlns:p14="http://schemas.microsoft.com/office/powerpoint/2010/main" val="98780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AE5B-9FDE-EF58-F1C0-3B2A2DD29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AF7D0-16A0-C5BF-9622-0FB3BDA79C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7275BC-9380-5A8E-F176-11F26EFC8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6CBD42-F3F6-E59E-4900-CB9AE383AD75}"/>
              </a:ext>
            </a:extLst>
          </p:cNvPr>
          <p:cNvSpPr>
            <a:spLocks noGrp="1"/>
          </p:cNvSpPr>
          <p:nvPr>
            <p:ph type="sldNum" sz="quarter" idx="5"/>
          </p:nvPr>
        </p:nvSpPr>
        <p:spPr/>
        <p:txBody>
          <a:bodyPr/>
          <a:lstStyle/>
          <a:p>
            <a:fld id="{8DD2BF7C-E72A-47D2-BE04-57EA2DE6B1DE}" type="slidenum">
              <a:rPr lang="en-US" smtClean="0"/>
              <a:t>25</a:t>
            </a:fld>
            <a:endParaRPr lang="en-US"/>
          </a:p>
        </p:txBody>
      </p:sp>
    </p:spTree>
    <p:extLst>
      <p:ext uri="{BB962C8B-B14F-4D97-AF65-F5344CB8AC3E}">
        <p14:creationId xmlns:p14="http://schemas.microsoft.com/office/powerpoint/2010/main" val="261325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4906-DDA3-4E34-CB3B-1FF5DC74A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FD107-36E7-00C2-27BA-2AAF347E56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A54CD2-98AB-E346-16E5-B0324A3DD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F2E4B9-AFDC-5A37-958A-20F6E934B08D}"/>
              </a:ext>
            </a:extLst>
          </p:cNvPr>
          <p:cNvSpPr>
            <a:spLocks noGrp="1"/>
          </p:cNvSpPr>
          <p:nvPr>
            <p:ph type="sldNum" sz="quarter" idx="5"/>
          </p:nvPr>
        </p:nvSpPr>
        <p:spPr/>
        <p:txBody>
          <a:bodyPr/>
          <a:lstStyle/>
          <a:p>
            <a:fld id="{8DD2BF7C-E72A-47D2-BE04-57EA2DE6B1DE}" type="slidenum">
              <a:rPr lang="en-US" smtClean="0"/>
              <a:t>26</a:t>
            </a:fld>
            <a:endParaRPr lang="en-US"/>
          </a:p>
        </p:txBody>
      </p:sp>
    </p:spTree>
    <p:extLst>
      <p:ext uri="{BB962C8B-B14F-4D97-AF65-F5344CB8AC3E}">
        <p14:creationId xmlns:p14="http://schemas.microsoft.com/office/powerpoint/2010/main" val="13826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EAD6-6986-7F03-181A-22C9270F5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79D48-B663-823F-3706-08D9CF4849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9B40D6-8E9C-0ACC-A599-2F1EB0D00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5D7AC-7AB9-BCE3-B34E-6E04AAB7E6F7}"/>
              </a:ext>
            </a:extLst>
          </p:cNvPr>
          <p:cNvSpPr>
            <a:spLocks noGrp="1"/>
          </p:cNvSpPr>
          <p:nvPr>
            <p:ph type="sldNum" sz="quarter" idx="5"/>
          </p:nvPr>
        </p:nvSpPr>
        <p:spPr/>
        <p:txBody>
          <a:bodyPr/>
          <a:lstStyle/>
          <a:p>
            <a:fld id="{8DD2BF7C-E72A-47D2-BE04-57EA2DE6B1DE}" type="slidenum">
              <a:rPr lang="en-US" smtClean="0"/>
              <a:t>27</a:t>
            </a:fld>
            <a:endParaRPr lang="en-US"/>
          </a:p>
        </p:txBody>
      </p:sp>
    </p:spTree>
    <p:extLst>
      <p:ext uri="{BB962C8B-B14F-4D97-AF65-F5344CB8AC3E}">
        <p14:creationId xmlns:p14="http://schemas.microsoft.com/office/powerpoint/2010/main" val="2516574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E09D-AF0B-4576-0328-B04D5D288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B505C-1598-7610-6C5D-A1410B5B58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0799D1-BBA8-011E-58AE-2E38026D36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27D85-240D-E79F-20DC-4BC7E6102DF1}"/>
              </a:ext>
            </a:extLst>
          </p:cNvPr>
          <p:cNvSpPr>
            <a:spLocks noGrp="1"/>
          </p:cNvSpPr>
          <p:nvPr>
            <p:ph type="sldNum" sz="quarter" idx="5"/>
          </p:nvPr>
        </p:nvSpPr>
        <p:spPr/>
        <p:txBody>
          <a:bodyPr/>
          <a:lstStyle/>
          <a:p>
            <a:fld id="{8DD2BF7C-E72A-47D2-BE04-57EA2DE6B1DE}" type="slidenum">
              <a:rPr lang="en-US" smtClean="0"/>
              <a:t>28</a:t>
            </a:fld>
            <a:endParaRPr lang="en-US"/>
          </a:p>
        </p:txBody>
      </p:sp>
    </p:spTree>
    <p:extLst>
      <p:ext uri="{BB962C8B-B14F-4D97-AF65-F5344CB8AC3E}">
        <p14:creationId xmlns:p14="http://schemas.microsoft.com/office/powerpoint/2010/main" val="338901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2BF7C-E72A-47D2-BE04-57EA2DE6B1DE}" type="slidenum">
              <a:rPr lang="en-US" smtClean="0"/>
              <a:t>29</a:t>
            </a:fld>
            <a:endParaRPr lang="en-US"/>
          </a:p>
        </p:txBody>
      </p:sp>
    </p:spTree>
    <p:extLst>
      <p:ext uri="{BB962C8B-B14F-4D97-AF65-F5344CB8AC3E}">
        <p14:creationId xmlns:p14="http://schemas.microsoft.com/office/powerpoint/2010/main" val="311420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45C1-94F6-A517-F65E-305AE7E41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18275-70AF-C12C-E651-0D94E11291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A783DD-125C-618B-2702-636B0AB78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0A902-DDB5-BAA1-D676-B4683604FB62}"/>
              </a:ext>
            </a:extLst>
          </p:cNvPr>
          <p:cNvSpPr>
            <a:spLocks noGrp="1"/>
          </p:cNvSpPr>
          <p:nvPr>
            <p:ph type="sldNum" sz="quarter" idx="5"/>
          </p:nvPr>
        </p:nvSpPr>
        <p:spPr/>
        <p:txBody>
          <a:bodyPr/>
          <a:lstStyle/>
          <a:p>
            <a:fld id="{8DD2BF7C-E72A-47D2-BE04-57EA2DE6B1DE}" type="slidenum">
              <a:rPr lang="en-US" smtClean="0"/>
              <a:t>30</a:t>
            </a:fld>
            <a:endParaRPr lang="en-US"/>
          </a:p>
        </p:txBody>
      </p:sp>
    </p:spTree>
    <p:extLst>
      <p:ext uri="{BB962C8B-B14F-4D97-AF65-F5344CB8AC3E}">
        <p14:creationId xmlns:p14="http://schemas.microsoft.com/office/powerpoint/2010/main" val="2994953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05478-5F78-9DAD-13AA-8BC41EEF0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9C891-9FA1-F5C3-166E-46835765FE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CAABBC-87A5-DA11-C909-273307E416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2F91F-AB51-2812-5E0A-C100C1F719CE}"/>
              </a:ext>
            </a:extLst>
          </p:cNvPr>
          <p:cNvSpPr>
            <a:spLocks noGrp="1"/>
          </p:cNvSpPr>
          <p:nvPr>
            <p:ph type="sldNum" sz="quarter" idx="5"/>
          </p:nvPr>
        </p:nvSpPr>
        <p:spPr/>
        <p:txBody>
          <a:bodyPr/>
          <a:lstStyle/>
          <a:p>
            <a:fld id="{8DD2BF7C-E72A-47D2-BE04-57EA2DE6B1DE}" type="slidenum">
              <a:rPr lang="en-US" smtClean="0"/>
              <a:t>35</a:t>
            </a:fld>
            <a:endParaRPr lang="en-US"/>
          </a:p>
        </p:txBody>
      </p:sp>
    </p:spTree>
    <p:extLst>
      <p:ext uri="{BB962C8B-B14F-4D97-AF65-F5344CB8AC3E}">
        <p14:creationId xmlns:p14="http://schemas.microsoft.com/office/powerpoint/2010/main" val="104692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C06EB-6AA3-BA16-82CD-63E62126B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5D64C-38C5-163E-34FB-4DACB6796F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372E62-896A-B78C-A192-B04BCF435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AF08E-71D2-65D5-6C8D-7379FCCFE4AF}"/>
              </a:ext>
            </a:extLst>
          </p:cNvPr>
          <p:cNvSpPr>
            <a:spLocks noGrp="1"/>
          </p:cNvSpPr>
          <p:nvPr>
            <p:ph type="sldNum" sz="quarter" idx="5"/>
          </p:nvPr>
        </p:nvSpPr>
        <p:spPr/>
        <p:txBody>
          <a:bodyPr/>
          <a:lstStyle/>
          <a:p>
            <a:fld id="{8DD2BF7C-E72A-47D2-BE04-57EA2DE6B1DE}" type="slidenum">
              <a:rPr lang="en-US" smtClean="0"/>
              <a:t>36</a:t>
            </a:fld>
            <a:endParaRPr lang="en-US"/>
          </a:p>
        </p:txBody>
      </p:sp>
    </p:spTree>
    <p:extLst>
      <p:ext uri="{BB962C8B-B14F-4D97-AF65-F5344CB8AC3E}">
        <p14:creationId xmlns:p14="http://schemas.microsoft.com/office/powerpoint/2010/main" val="385381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6A4B-CBB8-6D7F-AEDA-9F1EA5978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30C07-3324-C0E3-A164-19CB62B3A9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76F072-7B6A-BE5F-E041-6F53F14203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91F83-AB0A-36B9-3259-9C036CD7D494}"/>
              </a:ext>
            </a:extLst>
          </p:cNvPr>
          <p:cNvSpPr>
            <a:spLocks noGrp="1"/>
          </p:cNvSpPr>
          <p:nvPr>
            <p:ph type="sldNum" sz="quarter" idx="5"/>
          </p:nvPr>
        </p:nvSpPr>
        <p:spPr/>
        <p:txBody>
          <a:bodyPr/>
          <a:lstStyle/>
          <a:p>
            <a:fld id="{8DD2BF7C-E72A-47D2-BE04-57EA2DE6B1DE}" type="slidenum">
              <a:rPr lang="en-US" smtClean="0"/>
              <a:t>41</a:t>
            </a:fld>
            <a:endParaRPr lang="en-US"/>
          </a:p>
        </p:txBody>
      </p:sp>
    </p:spTree>
    <p:extLst>
      <p:ext uri="{BB962C8B-B14F-4D97-AF65-F5344CB8AC3E}">
        <p14:creationId xmlns:p14="http://schemas.microsoft.com/office/powerpoint/2010/main" val="3845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09AF-13F4-8A65-72FC-D0EE7F875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A8288-5F43-F522-1999-77C1F390E9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EF4C41-E138-A002-AA5A-698F590614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A4F6B-3AB9-4E91-7B94-AA0CC2B366D6}"/>
              </a:ext>
            </a:extLst>
          </p:cNvPr>
          <p:cNvSpPr>
            <a:spLocks noGrp="1"/>
          </p:cNvSpPr>
          <p:nvPr>
            <p:ph type="sldNum" sz="quarter" idx="5"/>
          </p:nvPr>
        </p:nvSpPr>
        <p:spPr/>
        <p:txBody>
          <a:bodyPr/>
          <a:lstStyle/>
          <a:p>
            <a:fld id="{8DD2BF7C-E72A-47D2-BE04-57EA2DE6B1DE}" type="slidenum">
              <a:rPr lang="en-US" smtClean="0"/>
              <a:t>7</a:t>
            </a:fld>
            <a:endParaRPr lang="en-US"/>
          </a:p>
        </p:txBody>
      </p:sp>
    </p:spTree>
    <p:extLst>
      <p:ext uri="{BB962C8B-B14F-4D97-AF65-F5344CB8AC3E}">
        <p14:creationId xmlns:p14="http://schemas.microsoft.com/office/powerpoint/2010/main" val="3278082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2BF7C-E72A-47D2-BE04-57EA2DE6B1DE}" type="slidenum">
              <a:rPr lang="en-US" smtClean="0"/>
              <a:t>55</a:t>
            </a:fld>
            <a:endParaRPr lang="en-US"/>
          </a:p>
        </p:txBody>
      </p:sp>
    </p:spTree>
    <p:extLst>
      <p:ext uri="{BB962C8B-B14F-4D97-AF65-F5344CB8AC3E}">
        <p14:creationId xmlns:p14="http://schemas.microsoft.com/office/powerpoint/2010/main" val="148975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1CA2-18C7-4820-CB9B-638F00A7A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CE55C-12F6-F4D3-DC0E-EDAFA10150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A4A51C-54C6-429C-A5FB-31517CE99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A4AC9B-92D8-1D61-12C2-E5FD34CCB4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2BF7C-E72A-47D2-BE04-57EA2DE6B1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970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152E-8DD3-926D-5000-C87E92456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5CFD2-3886-C610-06D4-AF4E6CD02F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254E7F-9B38-DDEA-3FD1-0964107B1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5F5CF1-8457-8AC1-4B8C-908A159D87BA}"/>
              </a:ext>
            </a:extLst>
          </p:cNvPr>
          <p:cNvSpPr>
            <a:spLocks noGrp="1"/>
          </p:cNvSpPr>
          <p:nvPr>
            <p:ph type="sldNum" sz="quarter" idx="5"/>
          </p:nvPr>
        </p:nvSpPr>
        <p:spPr/>
        <p:txBody>
          <a:bodyPr/>
          <a:lstStyle/>
          <a:p>
            <a:fld id="{8DD2BF7C-E72A-47D2-BE04-57EA2DE6B1DE}" type="slidenum">
              <a:rPr lang="en-US" smtClean="0"/>
              <a:t>8</a:t>
            </a:fld>
            <a:endParaRPr lang="en-US"/>
          </a:p>
        </p:txBody>
      </p:sp>
    </p:spTree>
    <p:extLst>
      <p:ext uri="{BB962C8B-B14F-4D97-AF65-F5344CB8AC3E}">
        <p14:creationId xmlns:p14="http://schemas.microsoft.com/office/powerpoint/2010/main" val="336657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FB09-E989-CC73-4144-A3DE344CC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2924E-75C0-53A9-C3A3-A61159378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3B839E-3DA7-BA8A-7651-8C8B59BBE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B660C5-203C-E1DF-2E8C-8B7A953DFBDE}"/>
              </a:ext>
            </a:extLst>
          </p:cNvPr>
          <p:cNvSpPr>
            <a:spLocks noGrp="1"/>
          </p:cNvSpPr>
          <p:nvPr>
            <p:ph type="sldNum" sz="quarter" idx="5"/>
          </p:nvPr>
        </p:nvSpPr>
        <p:spPr/>
        <p:txBody>
          <a:bodyPr/>
          <a:lstStyle/>
          <a:p>
            <a:fld id="{8DD2BF7C-E72A-47D2-BE04-57EA2DE6B1DE}" type="slidenum">
              <a:rPr lang="en-US" smtClean="0"/>
              <a:t>9</a:t>
            </a:fld>
            <a:endParaRPr lang="en-US"/>
          </a:p>
        </p:txBody>
      </p:sp>
    </p:spTree>
    <p:extLst>
      <p:ext uri="{BB962C8B-B14F-4D97-AF65-F5344CB8AC3E}">
        <p14:creationId xmlns:p14="http://schemas.microsoft.com/office/powerpoint/2010/main" val="73321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3D55-2603-8B66-6134-3B21E1A84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AE356-0F67-86B6-6A5D-F9989BD017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7853BF-A279-660F-39C6-00A9C009CE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D0C040-42CB-DB25-B67E-2ED2B43223BC}"/>
              </a:ext>
            </a:extLst>
          </p:cNvPr>
          <p:cNvSpPr>
            <a:spLocks noGrp="1"/>
          </p:cNvSpPr>
          <p:nvPr>
            <p:ph type="sldNum" sz="quarter" idx="5"/>
          </p:nvPr>
        </p:nvSpPr>
        <p:spPr/>
        <p:txBody>
          <a:bodyPr/>
          <a:lstStyle/>
          <a:p>
            <a:fld id="{8DD2BF7C-E72A-47D2-BE04-57EA2DE6B1DE}" type="slidenum">
              <a:rPr lang="en-US" smtClean="0"/>
              <a:t>10</a:t>
            </a:fld>
            <a:endParaRPr lang="en-US"/>
          </a:p>
        </p:txBody>
      </p:sp>
    </p:spTree>
    <p:extLst>
      <p:ext uri="{BB962C8B-B14F-4D97-AF65-F5344CB8AC3E}">
        <p14:creationId xmlns:p14="http://schemas.microsoft.com/office/powerpoint/2010/main" val="241788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85CED-C702-F2A4-EF9F-D4620C527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0A28B-EB2A-C28C-3DDE-B4D90E6F44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418199-829C-6D44-31AF-5FEC706A8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33FE82-84A4-6992-09F4-5A7417AAB6F9}"/>
              </a:ext>
            </a:extLst>
          </p:cNvPr>
          <p:cNvSpPr>
            <a:spLocks noGrp="1"/>
          </p:cNvSpPr>
          <p:nvPr>
            <p:ph type="sldNum" sz="quarter" idx="5"/>
          </p:nvPr>
        </p:nvSpPr>
        <p:spPr/>
        <p:txBody>
          <a:bodyPr/>
          <a:lstStyle/>
          <a:p>
            <a:fld id="{8DD2BF7C-E72A-47D2-BE04-57EA2DE6B1DE}" type="slidenum">
              <a:rPr lang="en-US" smtClean="0"/>
              <a:t>11</a:t>
            </a:fld>
            <a:endParaRPr lang="en-US"/>
          </a:p>
        </p:txBody>
      </p:sp>
    </p:spTree>
    <p:extLst>
      <p:ext uri="{BB962C8B-B14F-4D97-AF65-F5344CB8AC3E}">
        <p14:creationId xmlns:p14="http://schemas.microsoft.com/office/powerpoint/2010/main" val="378122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0CBE-90A8-7FE6-6D16-EF4844E22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60BF4-0843-0700-D024-3B957235B5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FCAF0E-2782-8FA0-4836-3563B2952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067FA-EB38-491E-1FA0-9BA43398E4CE}"/>
              </a:ext>
            </a:extLst>
          </p:cNvPr>
          <p:cNvSpPr>
            <a:spLocks noGrp="1"/>
          </p:cNvSpPr>
          <p:nvPr>
            <p:ph type="sldNum" sz="quarter" idx="5"/>
          </p:nvPr>
        </p:nvSpPr>
        <p:spPr/>
        <p:txBody>
          <a:bodyPr/>
          <a:lstStyle/>
          <a:p>
            <a:fld id="{8DD2BF7C-E72A-47D2-BE04-57EA2DE6B1DE}" type="slidenum">
              <a:rPr lang="en-US" smtClean="0"/>
              <a:t>12</a:t>
            </a:fld>
            <a:endParaRPr lang="en-US"/>
          </a:p>
        </p:txBody>
      </p:sp>
    </p:spTree>
    <p:extLst>
      <p:ext uri="{BB962C8B-B14F-4D97-AF65-F5344CB8AC3E}">
        <p14:creationId xmlns:p14="http://schemas.microsoft.com/office/powerpoint/2010/main" val="167383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3BC2-9C0B-CF62-C399-FE0E16A80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0086-94D9-D798-1A5E-2D590DC7BE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34BC3B-F0D6-3680-FEEA-B04F3A26C0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2319C-AD52-9B3C-5E9D-63F5F51E943A}"/>
              </a:ext>
            </a:extLst>
          </p:cNvPr>
          <p:cNvSpPr>
            <a:spLocks noGrp="1"/>
          </p:cNvSpPr>
          <p:nvPr>
            <p:ph type="sldNum" sz="quarter" idx="5"/>
          </p:nvPr>
        </p:nvSpPr>
        <p:spPr/>
        <p:txBody>
          <a:bodyPr/>
          <a:lstStyle/>
          <a:p>
            <a:fld id="{8DD2BF7C-E72A-47D2-BE04-57EA2DE6B1DE}" type="slidenum">
              <a:rPr lang="en-US" smtClean="0"/>
              <a:t>13</a:t>
            </a:fld>
            <a:endParaRPr lang="en-US"/>
          </a:p>
        </p:txBody>
      </p:sp>
    </p:spTree>
    <p:extLst>
      <p:ext uri="{BB962C8B-B14F-4D97-AF65-F5344CB8AC3E}">
        <p14:creationId xmlns:p14="http://schemas.microsoft.com/office/powerpoint/2010/main" val="209987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DDFC5A-A5B1-E9A7-AEDB-E2B98F218800}"/>
              </a:ext>
            </a:extLst>
          </p:cNvPr>
          <p:cNvSpPr/>
          <p:nvPr userDrawn="1"/>
        </p:nvSpPr>
        <p:spPr>
          <a:xfrm>
            <a:off x="0" y="0"/>
            <a:ext cx="12192000" cy="3429000"/>
          </a:xfrm>
          <a:prstGeom prst="rect">
            <a:avLst/>
          </a:prstGeom>
          <a:gradFill flip="none" rotWithShape="1">
            <a:gsLst>
              <a:gs pos="27000">
                <a:srgbClr val="A61E2F"/>
              </a:gs>
              <a:gs pos="100000">
                <a:srgbClr val="FFC50E"/>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3CDE4-4D66-F711-E2EE-1B1046A75556}"/>
              </a:ext>
            </a:extLst>
          </p:cNvPr>
          <p:cNvSpPr>
            <a:spLocks noGrp="1"/>
          </p:cNvSpPr>
          <p:nvPr>
            <p:ph type="ctrTitle"/>
          </p:nvPr>
        </p:nvSpPr>
        <p:spPr>
          <a:xfrm>
            <a:off x="593766" y="735569"/>
            <a:ext cx="11049593"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132507E-E932-CA90-6811-F4150258F2DC}"/>
              </a:ext>
            </a:extLst>
          </p:cNvPr>
          <p:cNvSpPr>
            <a:spLocks noGrp="1"/>
          </p:cNvSpPr>
          <p:nvPr>
            <p:ph type="subTitle" idx="1"/>
          </p:nvPr>
        </p:nvSpPr>
        <p:spPr>
          <a:xfrm>
            <a:off x="593766" y="3696684"/>
            <a:ext cx="1104959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6">
            <a:extLst>
              <a:ext uri="{FF2B5EF4-FFF2-40B4-BE49-F238E27FC236}">
                <a16:creationId xmlns:a16="http://schemas.microsoft.com/office/drawing/2014/main" id="{77F35960-BDA8-D32F-C123-F7D9F26269BA}"/>
              </a:ext>
            </a:extLst>
          </p:cNvPr>
          <p:cNvSpPr>
            <a:spLocks noGrp="1"/>
          </p:cNvSpPr>
          <p:nvPr>
            <p:ph type="sldNum" sz="quarter" idx="10"/>
          </p:nvPr>
        </p:nvSpPr>
        <p:spPr/>
        <p:txBody>
          <a:bodyPr/>
          <a:lstStyle/>
          <a:p>
            <a:fld id="{C1F8A357-3268-9D4C-894E-E7995293D9E5}" type="slidenum">
              <a:rPr lang="en-US" smtClean="0"/>
              <a:pPr/>
              <a:t>‹#›</a:t>
            </a:fld>
            <a:endParaRPr lang="en-US" dirty="0"/>
          </a:p>
        </p:txBody>
      </p:sp>
      <p:pic>
        <p:nvPicPr>
          <p:cNvPr id="9" name="Graphic 8">
            <a:extLst>
              <a:ext uri="{FF2B5EF4-FFF2-40B4-BE49-F238E27FC236}">
                <a16:creationId xmlns:a16="http://schemas.microsoft.com/office/drawing/2014/main" id="{B15F3810-81A4-B89F-20F9-18D95B2758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93766" y="5719697"/>
            <a:ext cx="3220720" cy="636653"/>
          </a:xfrm>
          <a:prstGeom prst="rect">
            <a:avLst/>
          </a:prstGeom>
        </p:spPr>
      </p:pic>
    </p:spTree>
    <p:extLst>
      <p:ext uri="{BB962C8B-B14F-4D97-AF65-F5344CB8AC3E}">
        <p14:creationId xmlns:p14="http://schemas.microsoft.com/office/powerpoint/2010/main" val="221847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DDFC5A-A5B1-E9A7-AEDB-E2B98F218800}"/>
              </a:ext>
            </a:extLst>
          </p:cNvPr>
          <p:cNvSpPr/>
          <p:nvPr userDrawn="1"/>
        </p:nvSpPr>
        <p:spPr>
          <a:xfrm>
            <a:off x="0" y="0"/>
            <a:ext cx="12192000" cy="3429000"/>
          </a:xfrm>
          <a:prstGeom prst="rect">
            <a:avLst/>
          </a:prstGeom>
          <a:gradFill flip="none" rotWithShape="1">
            <a:gsLst>
              <a:gs pos="27000">
                <a:srgbClr val="A61E2F"/>
              </a:gs>
              <a:gs pos="100000">
                <a:srgbClr val="FFC50E"/>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baseline="0" dirty="0"/>
          </a:p>
        </p:txBody>
      </p:sp>
      <p:sp>
        <p:nvSpPr>
          <p:cNvPr id="2" name="Title 1">
            <a:extLst>
              <a:ext uri="{FF2B5EF4-FFF2-40B4-BE49-F238E27FC236}">
                <a16:creationId xmlns:a16="http://schemas.microsoft.com/office/drawing/2014/main" id="{6C33CDE4-4D66-F711-E2EE-1B1046A75556}"/>
              </a:ext>
            </a:extLst>
          </p:cNvPr>
          <p:cNvSpPr>
            <a:spLocks noGrp="1"/>
          </p:cNvSpPr>
          <p:nvPr>
            <p:ph type="ctrTitle"/>
          </p:nvPr>
        </p:nvSpPr>
        <p:spPr>
          <a:xfrm>
            <a:off x="593766" y="735569"/>
            <a:ext cx="11049593" cy="2387600"/>
          </a:xfrm>
        </p:spPr>
        <p:txBody>
          <a:bodyPr anchor="b"/>
          <a:lstStyle>
            <a:lvl1pPr algn="l">
              <a:lnSpc>
                <a:spcPct val="100000"/>
              </a:lnSpc>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132507E-E932-CA90-6811-F4150258F2DC}"/>
              </a:ext>
            </a:extLst>
          </p:cNvPr>
          <p:cNvSpPr>
            <a:spLocks noGrp="1"/>
          </p:cNvSpPr>
          <p:nvPr>
            <p:ph type="subTitle" idx="1"/>
          </p:nvPr>
        </p:nvSpPr>
        <p:spPr>
          <a:xfrm>
            <a:off x="593766" y="3696684"/>
            <a:ext cx="11049593" cy="1655762"/>
          </a:xfrm>
        </p:spPr>
        <p:txBody>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6">
            <a:extLst>
              <a:ext uri="{FF2B5EF4-FFF2-40B4-BE49-F238E27FC236}">
                <a16:creationId xmlns:a16="http://schemas.microsoft.com/office/drawing/2014/main" id="{77F35960-BDA8-D32F-C123-F7D9F26269BA}"/>
              </a:ext>
            </a:extLst>
          </p:cNvPr>
          <p:cNvSpPr>
            <a:spLocks noGrp="1"/>
          </p:cNvSpPr>
          <p:nvPr>
            <p:ph type="sldNum" sz="quarter" idx="10"/>
          </p:nvPr>
        </p:nvSpPr>
        <p:spPr/>
        <p:txBody>
          <a:bodyPr/>
          <a:lstStyle/>
          <a:p>
            <a:fld id="{C1F8A357-3268-9D4C-894E-E7995293D9E5}" type="slidenum">
              <a:rPr lang="en-US" smtClean="0"/>
              <a:pPr/>
              <a:t>‹#›</a:t>
            </a:fld>
            <a:endParaRPr lang="en-US" dirty="0"/>
          </a:p>
        </p:txBody>
      </p:sp>
      <p:pic>
        <p:nvPicPr>
          <p:cNvPr id="9" name="Graphic 8">
            <a:extLst>
              <a:ext uri="{FF2B5EF4-FFF2-40B4-BE49-F238E27FC236}">
                <a16:creationId xmlns:a16="http://schemas.microsoft.com/office/drawing/2014/main" id="{B15F3810-81A4-B89F-20F9-18D95B2758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93766" y="5719697"/>
            <a:ext cx="3220720" cy="636653"/>
          </a:xfrm>
          <a:prstGeom prst="rect">
            <a:avLst/>
          </a:prstGeom>
        </p:spPr>
      </p:pic>
    </p:spTree>
    <p:extLst>
      <p:ext uri="{BB962C8B-B14F-4D97-AF65-F5344CB8AC3E}">
        <p14:creationId xmlns:p14="http://schemas.microsoft.com/office/powerpoint/2010/main" val="276334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804E-F447-9661-1CB3-5E915E34A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1F765-349F-59F2-8D44-2D8573ABE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590E041-C367-D271-63FA-34B051065D34}"/>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210817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8E3F0-433C-CA34-5429-26FDCB29A895}"/>
              </a:ext>
            </a:extLst>
          </p:cNvPr>
          <p:cNvSpPr/>
          <p:nvPr userDrawn="1"/>
        </p:nvSpPr>
        <p:spPr>
          <a:xfrm>
            <a:off x="8432800" y="0"/>
            <a:ext cx="3759200" cy="6858000"/>
          </a:xfrm>
          <a:prstGeom prst="rect">
            <a:avLst/>
          </a:prstGeom>
          <a:gradFill flip="none" rotWithShape="1">
            <a:gsLst>
              <a:gs pos="27000">
                <a:srgbClr val="A61E2F"/>
              </a:gs>
              <a:gs pos="100000">
                <a:srgbClr val="FFC50E"/>
              </a:gs>
            </a:gsLst>
            <a:lin ang="17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64DD0-CD62-5C4D-28B7-DE0D26183F05}"/>
              </a:ext>
            </a:extLst>
          </p:cNvPr>
          <p:cNvSpPr>
            <a:spLocks noGrp="1"/>
          </p:cNvSpPr>
          <p:nvPr>
            <p:ph type="title"/>
          </p:nvPr>
        </p:nvSpPr>
        <p:spPr>
          <a:xfrm>
            <a:off x="831850" y="1252538"/>
            <a:ext cx="677799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6ADF925-9EB9-1C6D-5657-5F24C40C089A}"/>
              </a:ext>
            </a:extLst>
          </p:cNvPr>
          <p:cNvSpPr>
            <a:spLocks noGrp="1"/>
          </p:cNvSpPr>
          <p:nvPr>
            <p:ph type="body" idx="1"/>
          </p:nvPr>
        </p:nvSpPr>
        <p:spPr>
          <a:xfrm>
            <a:off x="831850" y="4132263"/>
            <a:ext cx="677799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33896FA-A1FD-7914-316D-980A99D4FEF0}"/>
              </a:ext>
            </a:extLst>
          </p:cNvPr>
          <p:cNvSpPr>
            <a:spLocks noGrp="1"/>
          </p:cNvSpPr>
          <p:nvPr>
            <p:ph type="sldNum" sz="quarter" idx="10"/>
          </p:nvPr>
        </p:nvSpPr>
        <p:spPr/>
        <p:txBody>
          <a:bodyPr/>
          <a:lstStyle>
            <a:lvl1pPr>
              <a:defRPr>
                <a:solidFill>
                  <a:schemeClr val="bg1"/>
                </a:solidFill>
              </a:defRPr>
            </a:lvl1pPr>
          </a:lstStyle>
          <a:p>
            <a:fld id="{C1F8A357-3268-9D4C-894E-E7995293D9E5}" type="slidenum">
              <a:rPr lang="en-US" smtClean="0"/>
              <a:pPr/>
              <a:t>‹#›</a:t>
            </a:fld>
            <a:endParaRPr lang="en-US"/>
          </a:p>
        </p:txBody>
      </p:sp>
      <p:sp>
        <p:nvSpPr>
          <p:cNvPr id="6" name="Oval 5">
            <a:extLst>
              <a:ext uri="{FF2B5EF4-FFF2-40B4-BE49-F238E27FC236}">
                <a16:creationId xmlns:a16="http://schemas.microsoft.com/office/drawing/2014/main" id="{A60156DE-2777-30D0-D996-920997A30873}"/>
              </a:ext>
            </a:extLst>
          </p:cNvPr>
          <p:cNvSpPr/>
          <p:nvPr userDrawn="1"/>
        </p:nvSpPr>
        <p:spPr>
          <a:xfrm>
            <a:off x="8977042" y="1842817"/>
            <a:ext cx="2670717" cy="26707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EDF6CD7-5B87-CF6F-2F31-D229042D0E4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088767" y="1954542"/>
            <a:ext cx="2447266" cy="2447266"/>
          </a:xfrm>
          <a:prstGeom prst="rect">
            <a:avLst/>
          </a:prstGeom>
        </p:spPr>
      </p:pic>
    </p:spTree>
    <p:extLst>
      <p:ext uri="{BB962C8B-B14F-4D97-AF65-F5344CB8AC3E}">
        <p14:creationId xmlns:p14="http://schemas.microsoft.com/office/powerpoint/2010/main" val="2469374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D4C5-B2D1-9706-CCC9-D0C61B0B1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F78D1-53AA-4272-0995-E9E67BD0B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239F8-7134-DE67-2E04-F30025E07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F555367-C052-4592-1F75-4B144B3D9FC2}"/>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547151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B806-292D-7B33-8913-9FF4AEC53A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61659-4AEA-B904-D5C9-69BA2FA1F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C04F4-8952-F3BF-01BE-B1D5AB24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66807-8EA1-0799-742E-FC910654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FE577-1C03-F260-246B-24DD60D1E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2A9C181-EA16-DAF3-F151-97A0F7ECEFA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38067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386D-6087-0040-04ED-9CFA459100E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C33C8E3-DF79-74A1-0B08-1DFCAA4DD08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3921108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3D6151-29E1-56E3-DE9E-0C8F3D533C10}"/>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53784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516-0C78-B767-4637-0FEC902BE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562930-F3D1-CF71-B8B1-0AA923BF7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E4FC1-31AB-9D31-87FD-2C5F90823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2A94689-0653-29BC-61E5-AC5CFBD13E5C}"/>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3243249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C18D-D8DA-3497-19B9-EE773B6A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906C1-99D6-43E8-F549-AF4D7DC93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0CD8B-DAA1-2CCB-311F-E7549680B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6E66C777-8168-0DC5-8FAF-DB69272BCD9A}"/>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218906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919C-00D2-BE6B-BDFE-C2E8F94249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BF5801-1A37-A9F6-170F-718E5DF79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520E5D-FC22-4D2E-84FD-590C5764B843}"/>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01A1380F-BA68-92FF-49EF-E58A99831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0C49F-913C-D359-336B-1A0491C10D5D}"/>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241315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804E-F447-9661-1CB3-5E915E34A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1F765-349F-59F2-8D44-2D8573ABE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590E041-C367-D271-63FA-34B051065D34}"/>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255553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F35D-9EF1-CDAC-7F62-A11CDCDD1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ECF68-0AFF-BCE8-C150-9FC79539D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B4732-0E42-75D3-065E-D0710CE7AF11}"/>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0A8DDA11-4E48-78DB-BC1E-EEAC72AC2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6F0FD-B767-D4EF-CCBC-7F0389D3EC94}"/>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92659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CF79-38E5-D10B-A060-021E297FAD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D63D7-9A76-38BA-3B8A-B926A8590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D7159E-01D2-5011-AB3C-355479BF665E}"/>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401C461C-A8C0-9CEC-2250-2CC262313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5AE94-206A-BD9C-6F54-C07714C4188A}"/>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177781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EABC-5A8C-717C-AF01-EC55BB454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64470-50E4-CF5A-9AEA-367EC3EDD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EEB7FE-261A-A5E8-5134-B929346AA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717FB-1736-F8F3-F08F-F01D718E26F3}"/>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6" name="Footer Placeholder 5">
            <a:extLst>
              <a:ext uri="{FF2B5EF4-FFF2-40B4-BE49-F238E27FC236}">
                <a16:creationId xmlns:a16="http://schemas.microsoft.com/office/drawing/2014/main" id="{E2E81AF4-D98C-7C5E-14EE-5B1DEF162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9ACDD-577A-818F-2A5C-98471935E1E4}"/>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364274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4D8A-56B2-AF87-46B8-8934F2093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C34E14-FB6D-3955-46AF-322BB73C7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9839C-66DE-BB28-7C74-C72CCDA04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4E071-1A9C-AA19-326E-8A9B50671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B6BDB-19F2-7BBA-9081-BA82465D0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2E00A6-95C1-5B52-CD90-8CA276272518}"/>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8" name="Footer Placeholder 7">
            <a:extLst>
              <a:ext uri="{FF2B5EF4-FFF2-40B4-BE49-F238E27FC236}">
                <a16:creationId xmlns:a16="http://schemas.microsoft.com/office/drawing/2014/main" id="{4AC7BFF3-A9DB-680A-0B7F-DBACAD94A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93DA1-F3A0-517D-1F61-70053858C933}"/>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4253765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B90F-D616-A679-EDAB-A96169021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D647A-A79C-C3C5-08AF-7FA25BD38A68}"/>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4" name="Footer Placeholder 3">
            <a:extLst>
              <a:ext uri="{FF2B5EF4-FFF2-40B4-BE49-F238E27FC236}">
                <a16:creationId xmlns:a16="http://schemas.microsoft.com/office/drawing/2014/main" id="{D4083328-EC4E-48DC-88B5-AA9588905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915005-8771-7614-749A-9065B1C188F0}"/>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2916269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99BA3-70FC-3B34-6057-83E187160EB6}"/>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3" name="Footer Placeholder 2">
            <a:extLst>
              <a:ext uri="{FF2B5EF4-FFF2-40B4-BE49-F238E27FC236}">
                <a16:creationId xmlns:a16="http://schemas.microsoft.com/office/drawing/2014/main" id="{C46706D9-D89C-B406-C135-22107EE60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DA35B2-2085-C6B8-5BC6-451FA6B5D465}"/>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158544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DCD6-EF19-6ACF-8B1B-DA5706A93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7F4F74-A36C-83E6-8F04-F316A09FF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4BD85-63A7-FA80-CBE4-419E35FC7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5F0D5-0BB7-4AA2-8DDD-1E983913C266}"/>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6" name="Footer Placeholder 5">
            <a:extLst>
              <a:ext uri="{FF2B5EF4-FFF2-40B4-BE49-F238E27FC236}">
                <a16:creationId xmlns:a16="http://schemas.microsoft.com/office/drawing/2014/main" id="{E559B111-507A-50A4-28D1-A11550F03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DA302-03AD-C81B-51AD-CF523DE55ACD}"/>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3558476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23BE-9FAA-A767-16D4-CDE64E54B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58401-FAE0-51A3-6CF6-E4B59B3FD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A2FDC-ECA6-EFE2-2A99-C41B146A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E4DB9-701A-F9F9-0615-324B73BE5174}"/>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6" name="Footer Placeholder 5">
            <a:extLst>
              <a:ext uri="{FF2B5EF4-FFF2-40B4-BE49-F238E27FC236}">
                <a16:creationId xmlns:a16="http://schemas.microsoft.com/office/drawing/2014/main" id="{1768AD8F-B72D-03A5-DDE9-D5BE7C5DA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04627-C96B-579F-5172-572F1C52142C}"/>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210554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6FCE-C81E-2B9C-42CE-CD5435C714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26469-1B02-A0B4-6FF9-5325CC5A5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5F69D-046E-B2E5-9F43-0E5EE70F219B}"/>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2E388582-BC4A-6EFC-D204-255A170F2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740DA-390D-3482-8364-8DD1F0DD3DDE}"/>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1917463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BF15C-74E7-FFB5-9CC1-8CE9CAE2D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610C7-6B6C-C109-751C-0C7740EE9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1319-C293-39B3-C9D9-CCC9B1FC640A}"/>
              </a:ext>
            </a:extLst>
          </p:cNvPr>
          <p:cNvSpPr>
            <a:spLocks noGrp="1"/>
          </p:cNvSpPr>
          <p:nvPr>
            <p:ph type="dt" sz="half" idx="10"/>
          </p:nvPr>
        </p:nvSpPr>
        <p:spPr/>
        <p:txBody>
          <a:body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6FBD984A-F982-D1D7-80BB-E77C03392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87211-3F98-A5E6-61F5-473AFB674D94}"/>
              </a:ext>
            </a:extLst>
          </p:cNvPr>
          <p:cNvSpPr>
            <a:spLocks noGrp="1"/>
          </p:cNvSpPr>
          <p:nvPr>
            <p:ph type="sldNum" sz="quarter" idx="12"/>
          </p:nvPr>
        </p:nvSpPr>
        <p:spPr/>
        <p:txBody>
          <a:bodyPr/>
          <a:lstStyle/>
          <a:p>
            <a:fld id="{9929CA74-5A88-4546-B2B4-34CBD3BAE89D}" type="slidenum">
              <a:rPr lang="en-US" smtClean="0"/>
              <a:t>‹#›</a:t>
            </a:fld>
            <a:endParaRPr lang="en-US"/>
          </a:p>
        </p:txBody>
      </p:sp>
    </p:spTree>
    <p:extLst>
      <p:ext uri="{BB962C8B-B14F-4D97-AF65-F5344CB8AC3E}">
        <p14:creationId xmlns:p14="http://schemas.microsoft.com/office/powerpoint/2010/main" val="425059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8E3F0-433C-CA34-5429-26FDCB29A895}"/>
              </a:ext>
            </a:extLst>
          </p:cNvPr>
          <p:cNvSpPr/>
          <p:nvPr userDrawn="1"/>
        </p:nvSpPr>
        <p:spPr>
          <a:xfrm>
            <a:off x="8432800" y="0"/>
            <a:ext cx="3759200" cy="6858000"/>
          </a:xfrm>
          <a:prstGeom prst="rect">
            <a:avLst/>
          </a:prstGeom>
          <a:gradFill flip="none" rotWithShape="1">
            <a:gsLst>
              <a:gs pos="27000">
                <a:srgbClr val="A61E2F"/>
              </a:gs>
              <a:gs pos="100000">
                <a:srgbClr val="FFC50E"/>
              </a:gs>
            </a:gsLst>
            <a:lin ang="17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64DD0-CD62-5C4D-28B7-DE0D26183F05}"/>
              </a:ext>
            </a:extLst>
          </p:cNvPr>
          <p:cNvSpPr>
            <a:spLocks noGrp="1"/>
          </p:cNvSpPr>
          <p:nvPr>
            <p:ph type="title"/>
          </p:nvPr>
        </p:nvSpPr>
        <p:spPr>
          <a:xfrm>
            <a:off x="831850" y="1252538"/>
            <a:ext cx="677799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6ADF925-9EB9-1C6D-5657-5F24C40C089A}"/>
              </a:ext>
            </a:extLst>
          </p:cNvPr>
          <p:cNvSpPr>
            <a:spLocks noGrp="1"/>
          </p:cNvSpPr>
          <p:nvPr>
            <p:ph type="body" idx="1"/>
          </p:nvPr>
        </p:nvSpPr>
        <p:spPr>
          <a:xfrm>
            <a:off x="831850" y="4132263"/>
            <a:ext cx="677799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33896FA-A1FD-7914-316D-980A99D4FEF0}"/>
              </a:ext>
            </a:extLst>
          </p:cNvPr>
          <p:cNvSpPr>
            <a:spLocks noGrp="1"/>
          </p:cNvSpPr>
          <p:nvPr>
            <p:ph type="sldNum" sz="quarter" idx="10"/>
          </p:nvPr>
        </p:nvSpPr>
        <p:spPr/>
        <p:txBody>
          <a:bodyPr/>
          <a:lstStyle>
            <a:lvl1pPr>
              <a:defRPr>
                <a:solidFill>
                  <a:schemeClr val="bg1"/>
                </a:solidFill>
              </a:defRPr>
            </a:lvl1pPr>
          </a:lstStyle>
          <a:p>
            <a:fld id="{C1F8A357-3268-9D4C-894E-E7995293D9E5}" type="slidenum">
              <a:rPr lang="en-US" smtClean="0"/>
              <a:pPr/>
              <a:t>‹#›</a:t>
            </a:fld>
            <a:endParaRPr lang="en-US"/>
          </a:p>
        </p:txBody>
      </p:sp>
      <p:sp>
        <p:nvSpPr>
          <p:cNvPr id="6" name="Oval 5">
            <a:extLst>
              <a:ext uri="{FF2B5EF4-FFF2-40B4-BE49-F238E27FC236}">
                <a16:creationId xmlns:a16="http://schemas.microsoft.com/office/drawing/2014/main" id="{A60156DE-2777-30D0-D996-920997A30873}"/>
              </a:ext>
            </a:extLst>
          </p:cNvPr>
          <p:cNvSpPr/>
          <p:nvPr userDrawn="1"/>
        </p:nvSpPr>
        <p:spPr>
          <a:xfrm>
            <a:off x="8977042" y="1842817"/>
            <a:ext cx="2670717" cy="26707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EDF6CD7-5B87-CF6F-2F31-D229042D0E4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088767" y="1954542"/>
            <a:ext cx="2447266" cy="2447266"/>
          </a:xfrm>
          <a:prstGeom prst="rect">
            <a:avLst/>
          </a:prstGeom>
        </p:spPr>
      </p:pic>
    </p:spTree>
    <p:extLst>
      <p:ext uri="{BB962C8B-B14F-4D97-AF65-F5344CB8AC3E}">
        <p14:creationId xmlns:p14="http://schemas.microsoft.com/office/powerpoint/2010/main" val="83804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D4C5-B2D1-9706-CCC9-D0C61B0B1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F78D1-53AA-4272-0995-E9E67BD0B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239F8-7134-DE67-2E04-F30025E07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F555367-C052-4592-1F75-4B144B3D9FC2}"/>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52229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B806-292D-7B33-8913-9FF4AEC53A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61659-4AEA-B904-D5C9-69BA2FA1F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C04F4-8952-F3BF-01BE-B1D5AB24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66807-8EA1-0799-742E-FC910654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FE577-1C03-F260-246B-24DD60D1E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2A9C181-EA16-DAF3-F151-97A0F7ECEFA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61100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386D-6087-0040-04ED-9CFA459100E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C33C8E3-DF79-74A1-0B08-1DFCAA4DD08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11502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3D6151-29E1-56E3-DE9E-0C8F3D533C10}"/>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52013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516-0C78-B767-4637-0FEC902BE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562930-F3D1-CF71-B8B1-0AA923BF7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E4FC1-31AB-9D31-87FD-2C5F90823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2A94689-0653-29BC-61E5-AC5CFBD13E5C}"/>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402220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C18D-D8DA-3497-19B9-EE773B6A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906C1-99D6-43E8-F549-AF4D7DC93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0CD8B-DAA1-2CCB-311F-E7549680B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6E66C777-8168-0DC5-8FAF-DB69272BCD9A}"/>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25571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sv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sv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D9547-9B26-7F9C-4706-44DD07978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AD1F-8B00-9AA8-B2F6-36438CA69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94C2BE-1CF6-613B-DBDC-7416AE60FE85}"/>
              </a:ext>
            </a:extLst>
          </p:cNvPr>
          <p:cNvSpPr>
            <a:spLocks noGrp="1"/>
          </p:cNvSpPr>
          <p:nvPr>
            <p:ph type="sldNum" sz="quarter" idx="4"/>
          </p:nvPr>
        </p:nvSpPr>
        <p:spPr>
          <a:xfrm>
            <a:off x="926846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8A357-3268-9D4C-894E-E7995293D9E5}" type="slidenum">
              <a:rPr lang="en-US" smtClean="0"/>
              <a:t>‹#›</a:t>
            </a:fld>
            <a:endParaRPr lang="en-US"/>
          </a:p>
        </p:txBody>
      </p:sp>
      <p:sp>
        <p:nvSpPr>
          <p:cNvPr id="4" name="Rectangle 3">
            <a:extLst>
              <a:ext uri="{FF2B5EF4-FFF2-40B4-BE49-F238E27FC236}">
                <a16:creationId xmlns:a16="http://schemas.microsoft.com/office/drawing/2014/main" id="{EBC828A4-C651-69E6-8AD3-9A3215046A51}"/>
              </a:ext>
            </a:extLst>
          </p:cNvPr>
          <p:cNvSpPr/>
          <p:nvPr userDrawn="1"/>
        </p:nvSpPr>
        <p:spPr>
          <a:xfrm>
            <a:off x="0" y="0"/>
            <a:ext cx="475013" cy="6858000"/>
          </a:xfrm>
          <a:prstGeom prst="rect">
            <a:avLst/>
          </a:prstGeom>
          <a:gradFill flip="none" rotWithShape="1">
            <a:gsLst>
              <a:gs pos="27000">
                <a:srgbClr val="A61E2F"/>
              </a:gs>
              <a:gs pos="100000">
                <a:srgbClr val="FFC50E"/>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772FCB9-514B-DC69-6EC7-C8923B0B5A8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flipH="1">
            <a:off x="78693" y="6384532"/>
            <a:ext cx="308759" cy="308759"/>
          </a:xfrm>
          <a:prstGeom prst="rect">
            <a:avLst/>
          </a:prstGeom>
        </p:spPr>
      </p:pic>
    </p:spTree>
    <p:extLst>
      <p:ext uri="{BB962C8B-B14F-4D97-AF65-F5344CB8AC3E}">
        <p14:creationId xmlns:p14="http://schemas.microsoft.com/office/powerpoint/2010/main" val="137736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accent1"/>
          </a:solidFill>
          <a:latin typeface="Mohave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D9547-9B26-7F9C-4706-44DD07978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AD1F-8B00-9AA8-B2F6-36438CA69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94C2BE-1CF6-613B-DBDC-7416AE60FE85}"/>
              </a:ext>
            </a:extLst>
          </p:cNvPr>
          <p:cNvSpPr>
            <a:spLocks noGrp="1"/>
          </p:cNvSpPr>
          <p:nvPr>
            <p:ph type="sldNum" sz="quarter" idx="4"/>
          </p:nvPr>
        </p:nvSpPr>
        <p:spPr>
          <a:xfrm>
            <a:off x="926846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8A357-3268-9D4C-894E-E7995293D9E5}" type="slidenum">
              <a:rPr lang="en-US" smtClean="0"/>
              <a:t>‹#›</a:t>
            </a:fld>
            <a:endParaRPr lang="en-US"/>
          </a:p>
        </p:txBody>
      </p:sp>
      <p:sp>
        <p:nvSpPr>
          <p:cNvPr id="4" name="Rectangle 3">
            <a:extLst>
              <a:ext uri="{FF2B5EF4-FFF2-40B4-BE49-F238E27FC236}">
                <a16:creationId xmlns:a16="http://schemas.microsoft.com/office/drawing/2014/main" id="{EBC828A4-C651-69E6-8AD3-9A3215046A51}"/>
              </a:ext>
            </a:extLst>
          </p:cNvPr>
          <p:cNvSpPr/>
          <p:nvPr userDrawn="1"/>
        </p:nvSpPr>
        <p:spPr>
          <a:xfrm>
            <a:off x="0" y="0"/>
            <a:ext cx="475013" cy="6858000"/>
          </a:xfrm>
          <a:prstGeom prst="rect">
            <a:avLst/>
          </a:prstGeom>
          <a:gradFill flip="none" rotWithShape="1">
            <a:gsLst>
              <a:gs pos="27000">
                <a:srgbClr val="A61E2F"/>
              </a:gs>
              <a:gs pos="100000">
                <a:srgbClr val="FFC50E"/>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772FCB9-514B-DC69-6EC7-C8923B0B5A8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8693" y="6384532"/>
            <a:ext cx="308759" cy="308759"/>
          </a:xfrm>
          <a:prstGeom prst="rect">
            <a:avLst/>
          </a:prstGeom>
        </p:spPr>
      </p:pic>
    </p:spTree>
    <p:extLst>
      <p:ext uri="{BB962C8B-B14F-4D97-AF65-F5344CB8AC3E}">
        <p14:creationId xmlns:p14="http://schemas.microsoft.com/office/powerpoint/2010/main" val="255120376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b="1" i="0" kern="1200">
          <a:solidFill>
            <a:schemeClr val="accent1"/>
          </a:solidFill>
          <a:latin typeface="Mohave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87DF4D-EEC8-E42C-69D4-11416A6F5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552B11-E7D6-DB83-7047-BB9CAF6E9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76455-3D70-5E37-B59C-25F67F595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9B607-883E-4476-A146-C88F904CA789}" type="datetimeFigureOut">
              <a:rPr lang="en-US" smtClean="0"/>
              <a:t>6/26/2026</a:t>
            </a:fld>
            <a:endParaRPr lang="en-US"/>
          </a:p>
        </p:txBody>
      </p:sp>
      <p:sp>
        <p:nvSpPr>
          <p:cNvPr id="5" name="Footer Placeholder 4">
            <a:extLst>
              <a:ext uri="{FF2B5EF4-FFF2-40B4-BE49-F238E27FC236}">
                <a16:creationId xmlns:a16="http://schemas.microsoft.com/office/drawing/2014/main" id="{9586C1C0-34D3-85AC-6C8B-EA5D4E42F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2E061-D203-3FD4-FB6A-72A6092C7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9CA74-5A88-4546-B2B4-34CBD3BAE89D}" type="slidenum">
              <a:rPr lang="en-US" smtClean="0"/>
              <a:t>‹#›</a:t>
            </a:fld>
            <a:endParaRPr lang="en-US"/>
          </a:p>
        </p:txBody>
      </p:sp>
    </p:spTree>
    <p:extLst>
      <p:ext uri="{BB962C8B-B14F-4D97-AF65-F5344CB8AC3E}">
        <p14:creationId xmlns:p14="http://schemas.microsoft.com/office/powerpoint/2010/main" val="14077613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 Id="rId4" Type="http://schemas.openxmlformats.org/officeDocument/2006/relationships/chart" Target="../charts/char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jpe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C25-E50F-F9A5-1CCB-CF8A585D6136}"/>
              </a:ext>
            </a:extLst>
          </p:cNvPr>
          <p:cNvSpPr>
            <a:spLocks noGrp="1"/>
          </p:cNvSpPr>
          <p:nvPr>
            <p:ph type="ctrTitle"/>
          </p:nvPr>
        </p:nvSpPr>
        <p:spPr/>
        <p:txBody>
          <a:bodyPr>
            <a:normAutofit/>
          </a:bodyPr>
          <a:lstStyle/>
          <a:p>
            <a:r>
              <a:rPr lang="en-US" dirty="0"/>
              <a:t>Foothill-De Anza Community College District – Districtwide Overview</a:t>
            </a:r>
          </a:p>
        </p:txBody>
      </p:sp>
      <p:sp>
        <p:nvSpPr>
          <p:cNvPr id="3" name="Subtitle 2">
            <a:extLst>
              <a:ext uri="{FF2B5EF4-FFF2-40B4-BE49-F238E27FC236}">
                <a16:creationId xmlns:a16="http://schemas.microsoft.com/office/drawing/2014/main" id="{47B4E60F-42D8-0E37-7D83-B57AFE9E3CF7}"/>
              </a:ext>
            </a:extLst>
          </p:cNvPr>
          <p:cNvSpPr>
            <a:spLocks noGrp="1"/>
          </p:cNvSpPr>
          <p:nvPr>
            <p:ph type="subTitle" idx="1"/>
          </p:nvPr>
        </p:nvSpPr>
        <p:spPr/>
        <p:txBody>
          <a:bodyPr/>
          <a:lstStyle/>
          <a:p>
            <a:r>
              <a:rPr lang="en-US" dirty="0"/>
              <a:t>Board of Trustees Study Session</a:t>
            </a:r>
          </a:p>
          <a:p>
            <a:r>
              <a:rPr lang="en-US" dirty="0"/>
              <a:t>June 24, 2026</a:t>
            </a:r>
          </a:p>
        </p:txBody>
      </p:sp>
    </p:spTree>
    <p:extLst>
      <p:ext uri="{BB962C8B-B14F-4D97-AF65-F5344CB8AC3E}">
        <p14:creationId xmlns:p14="http://schemas.microsoft.com/office/powerpoint/2010/main" val="138064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EB4BD-0B03-9F93-1A94-BA63AD0BB5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797B7-ACE7-0FBD-C5FB-7059C209D2EB}"/>
              </a:ext>
            </a:extLst>
          </p:cNvPr>
          <p:cNvSpPr>
            <a:spLocks noGrp="1"/>
          </p:cNvSpPr>
          <p:nvPr>
            <p:ph type="title"/>
          </p:nvPr>
        </p:nvSpPr>
        <p:spPr>
          <a:xfrm>
            <a:off x="838200" y="163105"/>
            <a:ext cx="10515600" cy="1325563"/>
          </a:xfrm>
        </p:spPr>
        <p:txBody>
          <a:bodyPr>
            <a:normAutofit/>
          </a:bodyPr>
          <a:lstStyle/>
          <a:p>
            <a:r>
              <a:rPr lang="en-US" dirty="0"/>
              <a:t>A third of students identify as low income while a quarter are first generation college students. </a:t>
            </a:r>
          </a:p>
        </p:txBody>
      </p:sp>
      <p:sp>
        <p:nvSpPr>
          <p:cNvPr id="3" name="TextBox 2">
            <a:extLst>
              <a:ext uri="{FF2B5EF4-FFF2-40B4-BE49-F238E27FC236}">
                <a16:creationId xmlns:a16="http://schemas.microsoft.com/office/drawing/2014/main" id="{3DEAAC9E-0E14-FE3C-5DC8-C80B357CE993}"/>
              </a:ext>
            </a:extLst>
          </p:cNvPr>
          <p:cNvSpPr txBox="1"/>
          <p:nvPr/>
        </p:nvSpPr>
        <p:spPr>
          <a:xfrm>
            <a:off x="683085" y="6587173"/>
            <a:ext cx="11428128" cy="215444"/>
          </a:xfrm>
          <a:prstGeom prst="rect">
            <a:avLst/>
          </a:prstGeom>
          <a:noFill/>
        </p:spPr>
        <p:txBody>
          <a:bodyPr wrap="none" rtlCol="0">
            <a:spAutoFit/>
          </a:bodyPr>
          <a:lstStyle/>
          <a:p>
            <a:r>
              <a:rPr lang="en-US" sz="800" dirty="0"/>
              <a:t>All apportionment enrollments. Low income is defined as a family of 4 at $50,000. First generation no parent or guardian has any college experience. PELL is often used as an indicator for low income. Indicators are not mutually exclusive.</a:t>
            </a:r>
          </a:p>
        </p:txBody>
      </p:sp>
      <p:pic>
        <p:nvPicPr>
          <p:cNvPr id="5" name="Picture 4" descr="Line graph displays student enrollment trends by socioeconomic indicators districtwide from 2021-2022 to 2025-2026, with three lines representing First Generation College Students (yellow), Low Income (dark red), and PELL Recipients (pink). Enrollment percentages show slight decreases for Low Income (33% to 30%) and First Generation College Students (25% to 26%), while PELL Recipients increase from 12% to 14%, indicating shifting demographics over time.">
            <a:extLst>
              <a:ext uri="{FF2B5EF4-FFF2-40B4-BE49-F238E27FC236}">
                <a16:creationId xmlns:a16="http://schemas.microsoft.com/office/drawing/2014/main" id="{F70D2F32-2941-4842-C562-D1A83AD077C8}"/>
              </a:ext>
            </a:extLst>
          </p:cNvPr>
          <p:cNvPicPr>
            <a:picLocks noChangeAspect="1"/>
          </p:cNvPicPr>
          <p:nvPr/>
        </p:nvPicPr>
        <p:blipFill>
          <a:blip r:embed="rId3"/>
          <a:stretch>
            <a:fillRect/>
          </a:stretch>
        </p:blipFill>
        <p:spPr>
          <a:xfrm>
            <a:off x="2354727" y="1610713"/>
            <a:ext cx="7619999" cy="4572000"/>
          </a:xfrm>
          <a:prstGeom prst="rect">
            <a:avLst/>
          </a:prstGeom>
        </p:spPr>
      </p:pic>
    </p:spTree>
    <p:extLst>
      <p:ext uri="{BB962C8B-B14F-4D97-AF65-F5344CB8AC3E}">
        <p14:creationId xmlns:p14="http://schemas.microsoft.com/office/powerpoint/2010/main" val="224341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6A099-CCAD-782D-28E1-BB85E3AB8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012A0-729E-E1A0-F310-4167B645AA8B}"/>
              </a:ext>
            </a:extLst>
          </p:cNvPr>
          <p:cNvSpPr>
            <a:spLocks noGrp="1"/>
          </p:cNvSpPr>
          <p:nvPr>
            <p:ph type="title"/>
          </p:nvPr>
        </p:nvSpPr>
        <p:spPr>
          <a:xfrm>
            <a:off x="838200" y="163105"/>
            <a:ext cx="10515600" cy="1325563"/>
          </a:xfrm>
        </p:spPr>
        <p:txBody>
          <a:bodyPr>
            <a:normAutofit/>
          </a:bodyPr>
          <a:lstStyle/>
          <a:p>
            <a:r>
              <a:rPr lang="en-US" dirty="0"/>
              <a:t>Over half of students declare a goal of transfer.</a:t>
            </a:r>
          </a:p>
        </p:txBody>
      </p:sp>
      <p:sp>
        <p:nvSpPr>
          <p:cNvPr id="6" name="TextBox 5">
            <a:extLst>
              <a:ext uri="{FF2B5EF4-FFF2-40B4-BE49-F238E27FC236}">
                <a16:creationId xmlns:a16="http://schemas.microsoft.com/office/drawing/2014/main" id="{2334A691-9125-963C-E38D-BCFCA669A79B}"/>
              </a:ext>
            </a:extLst>
          </p:cNvPr>
          <p:cNvSpPr txBox="1"/>
          <p:nvPr/>
        </p:nvSpPr>
        <p:spPr>
          <a:xfrm>
            <a:off x="6877753" y="6587173"/>
            <a:ext cx="5399235" cy="215444"/>
          </a:xfrm>
          <a:prstGeom prst="rect">
            <a:avLst/>
          </a:prstGeom>
          <a:noFill/>
        </p:spPr>
        <p:txBody>
          <a:bodyPr wrap="none" rtlCol="0">
            <a:spAutoFit/>
          </a:bodyPr>
          <a:lstStyle/>
          <a:p>
            <a:r>
              <a:rPr lang="en-US" sz="800" dirty="0"/>
              <a:t>All apportionment enrollments. All other education goal includes career upskilling and personal enrichment. </a:t>
            </a:r>
          </a:p>
        </p:txBody>
      </p:sp>
      <p:pic>
        <p:nvPicPr>
          <p:cNvPr id="8" name="Picture 7" descr="Line graph displays student enrollment trends by educational goal districtwide from 2021-2022 to 2025-2026, with four categories: Transfer (dark red), Degree (pink), Certificate (gray), and All Other (yellow). Transfer enrollment declines from 57% to 53%, Degree rises from 8% to 9%, Certificate increases from 3% to 5%, and All Other grows from 31% to 33%, indicating shifting student priorities over time.">
            <a:extLst>
              <a:ext uri="{FF2B5EF4-FFF2-40B4-BE49-F238E27FC236}">
                <a16:creationId xmlns:a16="http://schemas.microsoft.com/office/drawing/2014/main" id="{6F0C5455-C59C-AF07-D837-6BD902B3BB49}"/>
              </a:ext>
            </a:extLst>
          </p:cNvPr>
          <p:cNvPicPr>
            <a:picLocks noChangeAspect="1"/>
          </p:cNvPicPr>
          <p:nvPr/>
        </p:nvPicPr>
        <p:blipFill>
          <a:blip r:embed="rId3"/>
          <a:stretch>
            <a:fillRect/>
          </a:stretch>
        </p:blipFill>
        <p:spPr>
          <a:xfrm>
            <a:off x="2722628" y="1390531"/>
            <a:ext cx="7619999" cy="4572000"/>
          </a:xfrm>
          <a:prstGeom prst="rect">
            <a:avLst/>
          </a:prstGeom>
        </p:spPr>
      </p:pic>
    </p:spTree>
    <p:extLst>
      <p:ext uri="{BB962C8B-B14F-4D97-AF65-F5344CB8AC3E}">
        <p14:creationId xmlns:p14="http://schemas.microsoft.com/office/powerpoint/2010/main" val="169123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2C3F-DA02-80C2-5939-3704F4D2E8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79E97D-D632-602F-DC05-148371A10899}"/>
              </a:ext>
            </a:extLst>
          </p:cNvPr>
          <p:cNvSpPr>
            <a:spLocks noGrp="1"/>
          </p:cNvSpPr>
          <p:nvPr>
            <p:ph type="title"/>
          </p:nvPr>
        </p:nvSpPr>
        <p:spPr>
          <a:xfrm>
            <a:off x="914400" y="3429000"/>
            <a:ext cx="6807200" cy="1553260"/>
          </a:xfrm>
        </p:spPr>
        <p:txBody>
          <a:bodyPr>
            <a:normAutofit fontScale="90000"/>
          </a:bodyPr>
          <a:lstStyle/>
          <a:p>
            <a:r>
              <a:rPr lang="en-US" sz="8000" dirty="0"/>
              <a:t>Enrollment Patterns by Service Area</a:t>
            </a:r>
          </a:p>
        </p:txBody>
      </p:sp>
    </p:spTree>
    <p:extLst>
      <p:ext uri="{BB962C8B-B14F-4D97-AF65-F5344CB8AC3E}">
        <p14:creationId xmlns:p14="http://schemas.microsoft.com/office/powerpoint/2010/main" val="338916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5B25-2036-C6CF-540E-7FE68FCF24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19E1FB-3874-982B-E5CC-91853914F211}"/>
              </a:ext>
            </a:extLst>
          </p:cNvPr>
          <p:cNvSpPr>
            <a:spLocks noGrp="1"/>
          </p:cNvSpPr>
          <p:nvPr>
            <p:ph type="title"/>
          </p:nvPr>
        </p:nvSpPr>
        <p:spPr>
          <a:xfrm>
            <a:off x="838200" y="163105"/>
            <a:ext cx="10515600" cy="1325563"/>
          </a:xfrm>
        </p:spPr>
        <p:txBody>
          <a:bodyPr>
            <a:normAutofit fontScale="90000"/>
          </a:bodyPr>
          <a:lstStyle/>
          <a:p>
            <a:r>
              <a:rPr lang="en-US" dirty="0"/>
              <a:t>District enrollment is comprised of 32% of students who reside within the district service area.</a:t>
            </a:r>
          </a:p>
        </p:txBody>
      </p:sp>
      <p:pic>
        <p:nvPicPr>
          <p:cNvPr id="5" name="Picture 4" descr="Line graph showing student enrollment percentage by district service area from 2021-2022 to 2025-2026. Enrollment increases steadily from 28% to 32%, with a maroon line labeled &quot;District Service Area&quot; tracking the trend.">
            <a:extLst>
              <a:ext uri="{FF2B5EF4-FFF2-40B4-BE49-F238E27FC236}">
                <a16:creationId xmlns:a16="http://schemas.microsoft.com/office/drawing/2014/main" id="{98D62487-0190-E6F9-190D-7B6B4506EB2A}"/>
              </a:ext>
            </a:extLst>
          </p:cNvPr>
          <p:cNvPicPr>
            <a:picLocks noChangeAspect="1"/>
          </p:cNvPicPr>
          <p:nvPr/>
        </p:nvPicPr>
        <p:blipFill>
          <a:blip r:embed="rId3"/>
          <a:stretch>
            <a:fillRect/>
          </a:stretch>
        </p:blipFill>
        <p:spPr>
          <a:xfrm>
            <a:off x="2167334" y="1593104"/>
            <a:ext cx="8160270" cy="4572000"/>
          </a:xfrm>
          <a:prstGeom prst="rect">
            <a:avLst/>
          </a:prstGeom>
        </p:spPr>
      </p:pic>
      <p:sp>
        <p:nvSpPr>
          <p:cNvPr id="6" name="TextBox 5">
            <a:extLst>
              <a:ext uri="{FF2B5EF4-FFF2-40B4-BE49-F238E27FC236}">
                <a16:creationId xmlns:a16="http://schemas.microsoft.com/office/drawing/2014/main" id="{E2A36C0D-710B-08F2-CF0E-B51CB80922AF}"/>
              </a:ext>
            </a:extLst>
          </p:cNvPr>
          <p:cNvSpPr txBox="1"/>
          <p:nvPr/>
        </p:nvSpPr>
        <p:spPr>
          <a:xfrm>
            <a:off x="3338145" y="6642556"/>
            <a:ext cx="8973932" cy="215444"/>
          </a:xfrm>
          <a:prstGeom prst="rect">
            <a:avLst/>
          </a:prstGeom>
          <a:noFill/>
        </p:spPr>
        <p:txBody>
          <a:bodyPr wrap="none" rtlCol="0">
            <a:spAutoFit/>
          </a:bodyPr>
          <a:lstStyle/>
          <a:p>
            <a:r>
              <a:rPr lang="en-US" sz="800" dirty="0"/>
              <a:t>All apportionment enrollments.  District Service Area : Cupertino, Sunnyvale, Santa Clara (part of), San Jose (part of), Saratoga (part of), </a:t>
            </a:r>
            <a:r>
              <a:rPr lang="es-ES" sz="800" dirty="0"/>
              <a:t>Los Altos, LA Hills, Mt. View, Palo Alto, Stanford</a:t>
            </a:r>
            <a:endParaRPr lang="en-US" sz="800" dirty="0"/>
          </a:p>
        </p:txBody>
      </p:sp>
    </p:spTree>
    <p:extLst>
      <p:ext uri="{BB962C8B-B14F-4D97-AF65-F5344CB8AC3E}">
        <p14:creationId xmlns:p14="http://schemas.microsoft.com/office/powerpoint/2010/main" val="118792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FAAD-7339-E9DC-2C47-517E87670C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2854C-9167-23C0-829C-330B1DBDF6F8}"/>
              </a:ext>
            </a:extLst>
          </p:cNvPr>
          <p:cNvSpPr>
            <a:spLocks noGrp="1"/>
          </p:cNvSpPr>
          <p:nvPr>
            <p:ph type="title"/>
          </p:nvPr>
        </p:nvSpPr>
        <p:spPr>
          <a:xfrm>
            <a:off x="444500" y="114473"/>
            <a:ext cx="11614150" cy="1325563"/>
          </a:xfrm>
        </p:spPr>
        <p:txBody>
          <a:bodyPr>
            <a:normAutofit/>
          </a:bodyPr>
          <a:lstStyle/>
          <a:p>
            <a:r>
              <a:rPr lang="en-US" dirty="0"/>
              <a:t>Nearly 40% of enrollment outside the district service area is within Santa Clara County.</a:t>
            </a:r>
          </a:p>
        </p:txBody>
      </p:sp>
      <p:sp>
        <p:nvSpPr>
          <p:cNvPr id="10" name="TextBox 9">
            <a:extLst>
              <a:ext uri="{FF2B5EF4-FFF2-40B4-BE49-F238E27FC236}">
                <a16:creationId xmlns:a16="http://schemas.microsoft.com/office/drawing/2014/main" id="{09A5EDC2-E599-7094-2F6E-0C2B700B6D99}"/>
              </a:ext>
            </a:extLst>
          </p:cNvPr>
          <p:cNvSpPr txBox="1"/>
          <p:nvPr/>
        </p:nvSpPr>
        <p:spPr>
          <a:xfrm>
            <a:off x="8354090" y="6635805"/>
            <a:ext cx="3837910" cy="215444"/>
          </a:xfrm>
          <a:prstGeom prst="rect">
            <a:avLst/>
          </a:prstGeom>
          <a:noFill/>
        </p:spPr>
        <p:txBody>
          <a:bodyPr wrap="none" rtlCol="0">
            <a:spAutoFit/>
          </a:bodyPr>
          <a:lstStyle/>
          <a:p>
            <a:r>
              <a:rPr lang="en-US" sz="800" dirty="0"/>
              <a:t>All apportionment enrollments in 2025-26. N’s represent student headcount. </a:t>
            </a:r>
          </a:p>
        </p:txBody>
      </p:sp>
      <p:pic>
        <p:nvPicPr>
          <p:cNvPr id="3" name="Picture 2" descr="Horizontal bar chart showing student enrollment by region districtwide, highlighting percentage and number of students per area. Santa Clara County has the highest enrollment at 39% (17,688), followed by District Service Area at 32% (14,770), with remaining regions ranging from 1% to 12%.">
            <a:extLst>
              <a:ext uri="{FF2B5EF4-FFF2-40B4-BE49-F238E27FC236}">
                <a16:creationId xmlns:a16="http://schemas.microsoft.com/office/drawing/2014/main" id="{E755E92D-A89B-DDFE-C7EC-9E5E55725E9F}"/>
              </a:ext>
            </a:extLst>
          </p:cNvPr>
          <p:cNvPicPr>
            <a:picLocks noChangeAspect="1"/>
          </p:cNvPicPr>
          <p:nvPr/>
        </p:nvPicPr>
        <p:blipFill>
          <a:blip r:embed="rId3"/>
          <a:stretch>
            <a:fillRect/>
          </a:stretch>
        </p:blipFill>
        <p:spPr>
          <a:xfrm>
            <a:off x="2678444" y="1615667"/>
            <a:ext cx="7594601" cy="4572000"/>
          </a:xfrm>
          <a:prstGeom prst="rect">
            <a:avLst/>
          </a:prstGeom>
        </p:spPr>
      </p:pic>
    </p:spTree>
    <p:extLst>
      <p:ext uri="{BB962C8B-B14F-4D97-AF65-F5344CB8AC3E}">
        <p14:creationId xmlns:p14="http://schemas.microsoft.com/office/powerpoint/2010/main" val="106516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8194-5B26-008A-E37B-BA903CA13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1038E8-C8C1-219D-FC70-CBFF005B9D79}"/>
              </a:ext>
            </a:extLst>
          </p:cNvPr>
          <p:cNvSpPr>
            <a:spLocks noGrp="1"/>
          </p:cNvSpPr>
          <p:nvPr>
            <p:ph type="title"/>
          </p:nvPr>
        </p:nvSpPr>
        <p:spPr>
          <a:xfrm>
            <a:off x="525700" y="163105"/>
            <a:ext cx="11666300" cy="1325563"/>
          </a:xfrm>
        </p:spPr>
        <p:txBody>
          <a:bodyPr>
            <a:normAutofit/>
          </a:bodyPr>
          <a:lstStyle/>
          <a:p>
            <a:r>
              <a:rPr lang="en-US" dirty="0"/>
              <a:t>Student enrollment is concentrated across the south peninsula.</a:t>
            </a:r>
          </a:p>
        </p:txBody>
      </p:sp>
      <p:sp>
        <p:nvSpPr>
          <p:cNvPr id="3" name="TextBox 2">
            <a:extLst>
              <a:ext uri="{FF2B5EF4-FFF2-40B4-BE49-F238E27FC236}">
                <a16:creationId xmlns:a16="http://schemas.microsoft.com/office/drawing/2014/main" id="{AF417885-FF1E-D38E-D9B5-DA27C8CBC2A5}"/>
              </a:ext>
            </a:extLst>
          </p:cNvPr>
          <p:cNvSpPr txBox="1"/>
          <p:nvPr/>
        </p:nvSpPr>
        <p:spPr>
          <a:xfrm>
            <a:off x="10030278" y="6642556"/>
            <a:ext cx="2242922" cy="215444"/>
          </a:xfrm>
          <a:prstGeom prst="rect">
            <a:avLst/>
          </a:prstGeom>
          <a:noFill/>
        </p:spPr>
        <p:txBody>
          <a:bodyPr wrap="none" rtlCol="0">
            <a:spAutoFit/>
          </a:bodyPr>
          <a:lstStyle/>
          <a:p>
            <a:r>
              <a:rPr lang="en-US" sz="800" dirty="0"/>
              <a:t>All apportionment enrollments in 2025-26. </a:t>
            </a:r>
          </a:p>
        </p:txBody>
      </p:sp>
      <p:pic>
        <p:nvPicPr>
          <p:cNvPr id="7" name="Picture 6" descr="Heatmap showing concentration of activity or events across the San Francisco Bay Area, focusing on cities like Palo Alto, Mountain View, and San Jose. Areas with highest intensity are marked in red and yellow, indicating significant hotspots primarily around Mountain View and southern San Jose, with cooler blue and purple tones representing lower activity levels in surrounding regions.">
            <a:extLst>
              <a:ext uri="{FF2B5EF4-FFF2-40B4-BE49-F238E27FC236}">
                <a16:creationId xmlns:a16="http://schemas.microsoft.com/office/drawing/2014/main" id="{1FD035EE-A4B2-E148-EDF8-EC573CE65CA2}"/>
              </a:ext>
            </a:extLst>
          </p:cNvPr>
          <p:cNvPicPr>
            <a:picLocks noChangeAspect="1"/>
          </p:cNvPicPr>
          <p:nvPr/>
        </p:nvPicPr>
        <p:blipFill>
          <a:blip r:embed="rId3"/>
          <a:stretch>
            <a:fillRect/>
          </a:stretch>
        </p:blipFill>
        <p:spPr>
          <a:xfrm>
            <a:off x="2510718" y="1367815"/>
            <a:ext cx="6980300" cy="4926201"/>
          </a:xfrm>
          <a:prstGeom prst="rect">
            <a:avLst/>
          </a:prstGeom>
        </p:spPr>
      </p:pic>
      <p:pic>
        <p:nvPicPr>
          <p:cNvPr id="9" name="Picture 8" descr="Color gradient scale ranging from blue at the bottom labeled &quot;Low&quot; to yellow at the top labeled &quot;High.&quot; This scale likely represents intensity or value levels for data visualization, with smooth transitions through purple and red hues.">
            <a:extLst>
              <a:ext uri="{FF2B5EF4-FFF2-40B4-BE49-F238E27FC236}">
                <a16:creationId xmlns:a16="http://schemas.microsoft.com/office/drawing/2014/main" id="{2D3394C0-9B56-6BE1-315F-22276026BE29}"/>
              </a:ext>
            </a:extLst>
          </p:cNvPr>
          <p:cNvPicPr>
            <a:picLocks noChangeAspect="1"/>
          </p:cNvPicPr>
          <p:nvPr/>
        </p:nvPicPr>
        <p:blipFill>
          <a:blip r:embed="rId4"/>
          <a:stretch>
            <a:fillRect/>
          </a:stretch>
        </p:blipFill>
        <p:spPr>
          <a:xfrm>
            <a:off x="8305754" y="1488668"/>
            <a:ext cx="1066892" cy="960203"/>
          </a:xfrm>
          <a:prstGeom prst="rect">
            <a:avLst/>
          </a:prstGeom>
        </p:spPr>
      </p:pic>
    </p:spTree>
    <p:extLst>
      <p:ext uri="{BB962C8B-B14F-4D97-AF65-F5344CB8AC3E}">
        <p14:creationId xmlns:p14="http://schemas.microsoft.com/office/powerpoint/2010/main" val="237990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E7144-9E1E-03AF-AFF7-3A2709B9D7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2E488E-82BC-CF06-F64C-DFF3908C8D83}"/>
              </a:ext>
            </a:extLst>
          </p:cNvPr>
          <p:cNvSpPr>
            <a:spLocks noGrp="1"/>
          </p:cNvSpPr>
          <p:nvPr>
            <p:ph type="title"/>
          </p:nvPr>
        </p:nvSpPr>
        <p:spPr>
          <a:xfrm>
            <a:off x="838200" y="308577"/>
            <a:ext cx="11037570" cy="1325563"/>
          </a:xfrm>
        </p:spPr>
        <p:txBody>
          <a:bodyPr>
            <a:normAutofit fontScale="90000"/>
          </a:bodyPr>
          <a:lstStyle/>
          <a:p>
            <a:r>
              <a:rPr lang="en-US" dirty="0"/>
              <a:t>A greater proportion of students who identify as Asian, Black, Filipinx, and Latinx reside outside the district service area than within. </a:t>
            </a:r>
          </a:p>
        </p:txBody>
      </p:sp>
      <p:sp>
        <p:nvSpPr>
          <p:cNvPr id="3" name="TextBox 2">
            <a:extLst>
              <a:ext uri="{FF2B5EF4-FFF2-40B4-BE49-F238E27FC236}">
                <a16:creationId xmlns:a16="http://schemas.microsoft.com/office/drawing/2014/main" id="{E6B798EA-4B3E-922B-4F39-07E183E1091B}"/>
              </a:ext>
            </a:extLst>
          </p:cNvPr>
          <p:cNvSpPr txBox="1"/>
          <p:nvPr/>
        </p:nvSpPr>
        <p:spPr>
          <a:xfrm>
            <a:off x="2804494" y="6642556"/>
            <a:ext cx="9387506"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7" name="Picture 6" descr="Bar chart showing student enrollment percentages by ethnicity for District Service Area and All Other Areas. District Service Area has higher Asian (14%) and White (7%) enrollment, while All Other Areas show notably higher Latinx (21%), Asian (24%), and White (12%) percentages, with minimal representation in Native American and Pacific Islander categories.">
            <a:extLst>
              <a:ext uri="{FF2B5EF4-FFF2-40B4-BE49-F238E27FC236}">
                <a16:creationId xmlns:a16="http://schemas.microsoft.com/office/drawing/2014/main" id="{E79AB221-1C79-3C48-7841-5406EF78325E}"/>
              </a:ext>
            </a:extLst>
          </p:cNvPr>
          <p:cNvPicPr>
            <a:picLocks noChangeAspect="1"/>
          </p:cNvPicPr>
          <p:nvPr/>
        </p:nvPicPr>
        <p:blipFill>
          <a:blip r:embed="rId3"/>
          <a:stretch>
            <a:fillRect/>
          </a:stretch>
        </p:blipFill>
        <p:spPr>
          <a:xfrm>
            <a:off x="2081051" y="1852348"/>
            <a:ext cx="8260773" cy="4572000"/>
          </a:xfrm>
          <a:prstGeom prst="rect">
            <a:avLst/>
          </a:prstGeom>
        </p:spPr>
      </p:pic>
    </p:spTree>
    <p:extLst>
      <p:ext uri="{BB962C8B-B14F-4D97-AF65-F5344CB8AC3E}">
        <p14:creationId xmlns:p14="http://schemas.microsoft.com/office/powerpoint/2010/main" val="210309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71717-876E-33D1-6D22-4B1CE2931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43B46D-BFD2-F4C6-B3DF-D9FED9CDAA25}"/>
              </a:ext>
            </a:extLst>
          </p:cNvPr>
          <p:cNvSpPr>
            <a:spLocks noGrp="1"/>
          </p:cNvSpPr>
          <p:nvPr>
            <p:ph type="title"/>
          </p:nvPr>
        </p:nvSpPr>
        <p:spPr>
          <a:xfrm>
            <a:off x="838200" y="365125"/>
            <a:ext cx="10515600" cy="1325563"/>
          </a:xfrm>
        </p:spPr>
        <p:txBody>
          <a:bodyPr>
            <a:normAutofit/>
          </a:bodyPr>
          <a:lstStyle/>
          <a:p>
            <a:r>
              <a:rPr lang="en-US" dirty="0"/>
              <a:t>A large proportion of our students under 24 years of age reside outside the district service area.</a:t>
            </a:r>
          </a:p>
        </p:txBody>
      </p:sp>
      <p:sp>
        <p:nvSpPr>
          <p:cNvPr id="9" name="TextBox 8">
            <a:extLst>
              <a:ext uri="{FF2B5EF4-FFF2-40B4-BE49-F238E27FC236}">
                <a16:creationId xmlns:a16="http://schemas.microsoft.com/office/drawing/2014/main" id="{DF418160-9B20-33F9-1BC0-AA3B100D6588}"/>
              </a:ext>
            </a:extLst>
          </p:cNvPr>
          <p:cNvSpPr txBox="1"/>
          <p:nvPr/>
        </p:nvSpPr>
        <p:spPr>
          <a:xfrm>
            <a:off x="2807567" y="6642556"/>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6" name="Picture 5" descr="Bar chart showing student enrollment percentages by age group for District Service Area and All Other Areas. District Service Area has higher enrollment in 19 or less (14%) and 20-24 (8%) age groups, while All Other Areas lead in all age groups, notably 19 or less (26%) and 20-24 (21%).">
            <a:extLst>
              <a:ext uri="{FF2B5EF4-FFF2-40B4-BE49-F238E27FC236}">
                <a16:creationId xmlns:a16="http://schemas.microsoft.com/office/drawing/2014/main" id="{2914185D-C85C-125D-8852-FC4B860EA226}"/>
              </a:ext>
            </a:extLst>
          </p:cNvPr>
          <p:cNvPicPr>
            <a:picLocks noChangeAspect="1"/>
          </p:cNvPicPr>
          <p:nvPr/>
        </p:nvPicPr>
        <p:blipFill>
          <a:blip r:embed="rId3"/>
          <a:stretch>
            <a:fillRect/>
          </a:stretch>
        </p:blipFill>
        <p:spPr>
          <a:xfrm>
            <a:off x="2269760" y="1880622"/>
            <a:ext cx="7955915" cy="4572000"/>
          </a:xfrm>
          <a:prstGeom prst="rect">
            <a:avLst/>
          </a:prstGeom>
        </p:spPr>
      </p:pic>
    </p:spTree>
    <p:extLst>
      <p:ext uri="{BB962C8B-B14F-4D97-AF65-F5344CB8AC3E}">
        <p14:creationId xmlns:p14="http://schemas.microsoft.com/office/powerpoint/2010/main" val="29499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A5B5-06A3-5E5C-705E-4FD4042CE0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5E6538-43A0-9D02-EB8C-2B7F76CC205E}"/>
              </a:ext>
            </a:extLst>
          </p:cNvPr>
          <p:cNvSpPr>
            <a:spLocks noGrp="1"/>
          </p:cNvSpPr>
          <p:nvPr>
            <p:ph type="title"/>
          </p:nvPr>
        </p:nvSpPr>
        <p:spPr>
          <a:xfrm>
            <a:off x="803910" y="319405"/>
            <a:ext cx="11174730" cy="1325563"/>
          </a:xfrm>
        </p:spPr>
        <p:txBody>
          <a:bodyPr>
            <a:normAutofit/>
          </a:bodyPr>
          <a:lstStyle/>
          <a:p>
            <a:r>
              <a:rPr lang="en-US" sz="3800" dirty="0"/>
              <a:t>A higher rate of students who reside outside the district service area are low income, first gen and PELL recipients. </a:t>
            </a:r>
          </a:p>
        </p:txBody>
      </p:sp>
      <p:sp>
        <p:nvSpPr>
          <p:cNvPr id="11" name="TextBox 10">
            <a:extLst>
              <a:ext uri="{FF2B5EF4-FFF2-40B4-BE49-F238E27FC236}">
                <a16:creationId xmlns:a16="http://schemas.microsoft.com/office/drawing/2014/main" id="{46184A6E-F53F-53C1-04D7-8B794CE8E1D3}"/>
              </a:ext>
            </a:extLst>
          </p:cNvPr>
          <p:cNvSpPr txBox="1"/>
          <p:nvPr/>
        </p:nvSpPr>
        <p:spPr>
          <a:xfrm>
            <a:off x="2381092" y="6631761"/>
            <a:ext cx="10126490" cy="215444"/>
          </a:xfrm>
          <a:prstGeom prst="rect">
            <a:avLst/>
          </a:prstGeom>
          <a:noFill/>
        </p:spPr>
        <p:txBody>
          <a:bodyPr wrap="none" rtlCol="0">
            <a:spAutoFit/>
          </a:bodyPr>
          <a:lstStyle/>
          <a:p>
            <a:r>
              <a:rPr lang="en-US" sz="800" dirty="0"/>
              <a:t>Low income is defined as a family of 4 at $50,000. First generation no parent or guardian has any college experience. PELL is often used as an indicator for low income. Indicators are not mutually exclusive. </a:t>
            </a:r>
          </a:p>
        </p:txBody>
      </p:sp>
      <p:sp>
        <p:nvSpPr>
          <p:cNvPr id="5" name="TextBox 4">
            <a:extLst>
              <a:ext uri="{FF2B5EF4-FFF2-40B4-BE49-F238E27FC236}">
                <a16:creationId xmlns:a16="http://schemas.microsoft.com/office/drawing/2014/main" id="{1846A718-85B4-816C-A8D4-03B37D1CE57D}"/>
              </a:ext>
            </a:extLst>
          </p:cNvPr>
          <p:cNvSpPr txBox="1"/>
          <p:nvPr/>
        </p:nvSpPr>
        <p:spPr>
          <a:xfrm>
            <a:off x="2813080" y="6492875"/>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8" name="Picture 7" descr="Bar chart showing student enrollment percentages by SES categories and district service area. It compares low income, first generation college, and PELL students between district service area (maroon bars) and all other areas (yellow bars), highlighting higher enrollment in all other areas across all categories.">
            <a:extLst>
              <a:ext uri="{FF2B5EF4-FFF2-40B4-BE49-F238E27FC236}">
                <a16:creationId xmlns:a16="http://schemas.microsoft.com/office/drawing/2014/main" id="{F538F391-529F-DC5D-E022-6BFE91513614}"/>
              </a:ext>
            </a:extLst>
          </p:cNvPr>
          <p:cNvPicPr>
            <a:picLocks noChangeAspect="1"/>
          </p:cNvPicPr>
          <p:nvPr/>
        </p:nvPicPr>
        <p:blipFill>
          <a:blip r:embed="rId3"/>
          <a:stretch>
            <a:fillRect/>
          </a:stretch>
        </p:blipFill>
        <p:spPr>
          <a:xfrm>
            <a:off x="2618676" y="1644968"/>
            <a:ext cx="7955915" cy="4572000"/>
          </a:xfrm>
          <a:prstGeom prst="rect">
            <a:avLst/>
          </a:prstGeom>
        </p:spPr>
      </p:pic>
    </p:spTree>
    <p:extLst>
      <p:ext uri="{BB962C8B-B14F-4D97-AF65-F5344CB8AC3E}">
        <p14:creationId xmlns:p14="http://schemas.microsoft.com/office/powerpoint/2010/main" val="226018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3824-6E2B-FA64-0FA9-B1762D9EB4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6674E7-4C15-3FA7-CABD-733D44688EDA}"/>
              </a:ext>
            </a:extLst>
          </p:cNvPr>
          <p:cNvSpPr>
            <a:spLocks noGrp="1"/>
          </p:cNvSpPr>
          <p:nvPr>
            <p:ph type="title"/>
          </p:nvPr>
        </p:nvSpPr>
        <p:spPr>
          <a:xfrm>
            <a:off x="838200" y="269432"/>
            <a:ext cx="10923270" cy="1325563"/>
          </a:xfrm>
        </p:spPr>
        <p:txBody>
          <a:bodyPr>
            <a:normAutofit fontScale="90000"/>
          </a:bodyPr>
          <a:lstStyle/>
          <a:p>
            <a:r>
              <a:rPr lang="en-US" dirty="0"/>
              <a:t>A larger proportion of our students with a transfer goal reside outside the district service area than within. </a:t>
            </a:r>
          </a:p>
        </p:txBody>
      </p:sp>
      <p:sp>
        <p:nvSpPr>
          <p:cNvPr id="11" name="TextBox 10">
            <a:extLst>
              <a:ext uri="{FF2B5EF4-FFF2-40B4-BE49-F238E27FC236}">
                <a16:creationId xmlns:a16="http://schemas.microsoft.com/office/drawing/2014/main" id="{76167B8D-D9D5-B1EA-3DCE-DCF75AC27DB6}"/>
              </a:ext>
            </a:extLst>
          </p:cNvPr>
          <p:cNvSpPr txBox="1"/>
          <p:nvPr/>
        </p:nvSpPr>
        <p:spPr>
          <a:xfrm>
            <a:off x="8373178" y="6480846"/>
            <a:ext cx="3938899" cy="215444"/>
          </a:xfrm>
          <a:prstGeom prst="rect">
            <a:avLst/>
          </a:prstGeom>
          <a:noFill/>
        </p:spPr>
        <p:txBody>
          <a:bodyPr wrap="none" rtlCol="0">
            <a:spAutoFit/>
          </a:bodyPr>
          <a:lstStyle/>
          <a:p>
            <a:r>
              <a:rPr lang="en-US" sz="800" dirty="0"/>
              <a:t>All other education goals includes career upskilling and personal enrichment. </a:t>
            </a:r>
          </a:p>
        </p:txBody>
      </p:sp>
      <p:sp>
        <p:nvSpPr>
          <p:cNvPr id="3" name="TextBox 2">
            <a:extLst>
              <a:ext uri="{FF2B5EF4-FFF2-40B4-BE49-F238E27FC236}">
                <a16:creationId xmlns:a16="http://schemas.microsoft.com/office/drawing/2014/main" id="{A2591801-3ED9-4BDD-3EDA-69BDD799E3C5}"/>
              </a:ext>
            </a:extLst>
          </p:cNvPr>
          <p:cNvSpPr txBox="1"/>
          <p:nvPr/>
        </p:nvSpPr>
        <p:spPr>
          <a:xfrm>
            <a:off x="2804142" y="6642556"/>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8" name="Picture 7" descr="Bar chart showing student enrollment by education goal and district service area, comparing District Service Area and All Other Areas. Transfer goal has highest enrollment with 16% in District Service Area and 37% in All Other Areas, followed by All Other goals at 12% and 21%, while Degree and Certificate goals have lower percentages across both areas.">
            <a:extLst>
              <a:ext uri="{FF2B5EF4-FFF2-40B4-BE49-F238E27FC236}">
                <a16:creationId xmlns:a16="http://schemas.microsoft.com/office/drawing/2014/main" id="{E5BB322A-7CFB-924A-5F13-FB94DA5479AD}"/>
              </a:ext>
            </a:extLst>
          </p:cNvPr>
          <p:cNvPicPr>
            <a:picLocks noChangeAspect="1"/>
          </p:cNvPicPr>
          <p:nvPr/>
        </p:nvPicPr>
        <p:blipFill>
          <a:blip r:embed="rId3"/>
          <a:stretch>
            <a:fillRect/>
          </a:stretch>
        </p:blipFill>
        <p:spPr>
          <a:xfrm>
            <a:off x="2546486" y="1594995"/>
            <a:ext cx="7937500" cy="4572000"/>
          </a:xfrm>
          <a:prstGeom prst="rect">
            <a:avLst/>
          </a:prstGeom>
        </p:spPr>
      </p:pic>
    </p:spTree>
    <p:extLst>
      <p:ext uri="{BB962C8B-B14F-4D97-AF65-F5344CB8AC3E}">
        <p14:creationId xmlns:p14="http://schemas.microsoft.com/office/powerpoint/2010/main" val="38238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0287-6924-D567-2BAA-EC7DEC51722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5942594-91F3-9E45-A33F-6448439C7048}"/>
              </a:ext>
            </a:extLst>
          </p:cNvPr>
          <p:cNvSpPr>
            <a:spLocks noGrp="1"/>
          </p:cNvSpPr>
          <p:nvPr>
            <p:ph idx="1"/>
          </p:nvPr>
        </p:nvSpPr>
        <p:spPr>
          <a:xfrm>
            <a:off x="838200" y="1690688"/>
            <a:ext cx="10515600" cy="4351338"/>
          </a:xfrm>
        </p:spPr>
        <p:txBody>
          <a:bodyPr>
            <a:normAutofit fontScale="92500" lnSpcReduction="20000"/>
          </a:bodyPr>
          <a:lstStyle/>
          <a:p>
            <a:r>
              <a:rPr lang="en-US" dirty="0"/>
              <a:t>Our Programs</a:t>
            </a:r>
          </a:p>
          <a:p>
            <a:r>
              <a:rPr lang="en-US" dirty="0"/>
              <a:t>About our Students</a:t>
            </a:r>
          </a:p>
          <a:p>
            <a:r>
              <a:rPr lang="en-US" dirty="0"/>
              <a:t>Enrollment Patterns by:</a:t>
            </a:r>
          </a:p>
          <a:p>
            <a:pPr lvl="1"/>
            <a:r>
              <a:rPr lang="en-US" sz="2800" dirty="0"/>
              <a:t>Service Area</a:t>
            </a:r>
          </a:p>
          <a:p>
            <a:pPr lvl="1"/>
            <a:r>
              <a:rPr lang="en-US" sz="2800" dirty="0"/>
              <a:t>Modality</a:t>
            </a:r>
          </a:p>
          <a:p>
            <a:pPr lvl="1"/>
            <a:r>
              <a:rPr lang="en-US" sz="2800" dirty="0"/>
              <a:t>Career Technical Education</a:t>
            </a:r>
          </a:p>
          <a:p>
            <a:r>
              <a:rPr lang="en-US" dirty="0"/>
              <a:t>Student Outcomes</a:t>
            </a:r>
          </a:p>
          <a:p>
            <a:r>
              <a:rPr lang="en-US" dirty="0"/>
              <a:t>Enrollment Trends</a:t>
            </a:r>
          </a:p>
          <a:p>
            <a:r>
              <a:rPr lang="en-US" dirty="0"/>
              <a:t>Staffing Trends</a:t>
            </a:r>
          </a:p>
          <a:p>
            <a:r>
              <a:rPr lang="en-US" dirty="0"/>
              <a:t>Stability Fund</a:t>
            </a:r>
          </a:p>
          <a:p>
            <a:r>
              <a:rPr lang="en-US" dirty="0"/>
              <a:t>Silicon Valley Regional Trends</a:t>
            </a:r>
          </a:p>
          <a:p>
            <a:endParaRPr lang="en-US" dirty="0"/>
          </a:p>
          <a:p>
            <a:endParaRPr lang="en-US" dirty="0"/>
          </a:p>
        </p:txBody>
      </p:sp>
    </p:spTree>
    <p:extLst>
      <p:ext uri="{BB962C8B-B14F-4D97-AF65-F5344CB8AC3E}">
        <p14:creationId xmlns:p14="http://schemas.microsoft.com/office/powerpoint/2010/main" val="51854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DDEE7-56B9-32BC-789A-11B1BBE50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E27B6C-54E4-52E2-D630-174DE91243A5}"/>
              </a:ext>
            </a:extLst>
          </p:cNvPr>
          <p:cNvSpPr>
            <a:spLocks noGrp="1"/>
          </p:cNvSpPr>
          <p:nvPr>
            <p:ph type="title"/>
          </p:nvPr>
        </p:nvSpPr>
        <p:spPr>
          <a:xfrm>
            <a:off x="838200" y="269432"/>
            <a:ext cx="11049000" cy="1325563"/>
          </a:xfrm>
        </p:spPr>
        <p:txBody>
          <a:bodyPr>
            <a:normAutofit fontScale="90000"/>
          </a:bodyPr>
          <a:lstStyle/>
          <a:p>
            <a:r>
              <a:rPr lang="en-US" dirty="0"/>
              <a:t>Dual enrolled high school are about equally distributed  within and outside the district service area.</a:t>
            </a:r>
          </a:p>
        </p:txBody>
      </p:sp>
      <p:sp>
        <p:nvSpPr>
          <p:cNvPr id="5" name="TextBox 4">
            <a:extLst>
              <a:ext uri="{FF2B5EF4-FFF2-40B4-BE49-F238E27FC236}">
                <a16:creationId xmlns:a16="http://schemas.microsoft.com/office/drawing/2014/main" id="{9CF72DCD-E2BD-4B2D-3D2E-B4B57F8E6F8D}"/>
              </a:ext>
            </a:extLst>
          </p:cNvPr>
          <p:cNvSpPr txBox="1"/>
          <p:nvPr/>
        </p:nvSpPr>
        <p:spPr>
          <a:xfrm>
            <a:off x="5416229" y="6482060"/>
            <a:ext cx="6864380" cy="461665"/>
          </a:xfrm>
          <a:prstGeom prst="rect">
            <a:avLst/>
          </a:prstGeom>
          <a:noFill/>
        </p:spPr>
        <p:txBody>
          <a:bodyPr wrap="none" rtlCol="0">
            <a:spAutoFit/>
          </a:bodyPr>
          <a:lstStyle/>
          <a:p>
            <a:r>
              <a:rPr lang="en-US" sz="800" dirty="0"/>
              <a:t>Dual enrollment high schools includes: Cupertino, Fremont, Homestead, Lynbrook, Monta Vista, Gunn, Palo Alto, Silver Creek, Mountain View, </a:t>
            </a:r>
          </a:p>
          <a:p>
            <a:r>
              <a:rPr lang="en-US" sz="800" dirty="0"/>
              <a:t>Los Altos, Alta Vista, Freestyle Academy, East Palo Alto Academy, Menlo-Atherton, Sequoia, Woodside. All apportionment enrollments. </a:t>
            </a:r>
          </a:p>
          <a:p>
            <a:endParaRPr lang="en-US" sz="800" dirty="0"/>
          </a:p>
        </p:txBody>
      </p:sp>
      <p:pic>
        <p:nvPicPr>
          <p:cNvPr id="3" name="Picture 2" descr="Bar chart showing high school dual enrollment percentages by district service area from 2021-2022 to 2025-2026. Two color-coded categories, District Service Area (red) and All Other Areas (yellow), display steady enrollment rates around 4-5% and a slight increase to 6% for All Other Areas in 2025-2026.">
            <a:extLst>
              <a:ext uri="{FF2B5EF4-FFF2-40B4-BE49-F238E27FC236}">
                <a16:creationId xmlns:a16="http://schemas.microsoft.com/office/drawing/2014/main" id="{79275838-E082-3D5B-0D44-50BF7CAD23B9}"/>
              </a:ext>
            </a:extLst>
          </p:cNvPr>
          <p:cNvPicPr>
            <a:picLocks noChangeAspect="1"/>
          </p:cNvPicPr>
          <p:nvPr/>
        </p:nvPicPr>
        <p:blipFill>
          <a:blip r:embed="rId3"/>
          <a:stretch>
            <a:fillRect/>
          </a:stretch>
        </p:blipFill>
        <p:spPr>
          <a:xfrm>
            <a:off x="2363526" y="1694092"/>
            <a:ext cx="7998347" cy="4572000"/>
          </a:xfrm>
          <a:prstGeom prst="rect">
            <a:avLst/>
          </a:prstGeom>
        </p:spPr>
      </p:pic>
    </p:spTree>
    <p:extLst>
      <p:ext uri="{BB962C8B-B14F-4D97-AF65-F5344CB8AC3E}">
        <p14:creationId xmlns:p14="http://schemas.microsoft.com/office/powerpoint/2010/main" val="390104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2E111-657F-250D-38A0-0381580389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762CD8-3D38-5B7B-EC5D-08BC55BE0E41}"/>
              </a:ext>
            </a:extLst>
          </p:cNvPr>
          <p:cNvSpPr>
            <a:spLocks noGrp="1"/>
          </p:cNvSpPr>
          <p:nvPr>
            <p:ph type="title"/>
          </p:nvPr>
        </p:nvSpPr>
        <p:spPr>
          <a:xfrm>
            <a:off x="901700" y="3213100"/>
            <a:ext cx="6807200" cy="1553260"/>
          </a:xfrm>
        </p:spPr>
        <p:txBody>
          <a:bodyPr>
            <a:normAutofit fontScale="90000"/>
          </a:bodyPr>
          <a:lstStyle/>
          <a:p>
            <a:r>
              <a:rPr lang="en-US" sz="8000" dirty="0"/>
              <a:t>Enrollment Patterns by Modality</a:t>
            </a:r>
          </a:p>
        </p:txBody>
      </p:sp>
    </p:spTree>
    <p:extLst>
      <p:ext uri="{BB962C8B-B14F-4D97-AF65-F5344CB8AC3E}">
        <p14:creationId xmlns:p14="http://schemas.microsoft.com/office/powerpoint/2010/main" val="97904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4E6AE-CFFB-C155-43A3-D26810CF62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A07AFC-0BE5-52C5-915A-F8DA995DD112}"/>
              </a:ext>
            </a:extLst>
          </p:cNvPr>
          <p:cNvSpPr>
            <a:spLocks noGrp="1"/>
          </p:cNvSpPr>
          <p:nvPr>
            <p:ph type="title"/>
          </p:nvPr>
        </p:nvSpPr>
        <p:spPr>
          <a:xfrm>
            <a:off x="711200" y="212725"/>
            <a:ext cx="10515600" cy="1325563"/>
          </a:xfrm>
        </p:spPr>
        <p:txBody>
          <a:bodyPr/>
          <a:lstStyle/>
          <a:p>
            <a:r>
              <a:rPr lang="en-US" dirty="0"/>
              <a:t>The proportion of enrollment in online courses has stabilized at 60% of total enrollments.</a:t>
            </a:r>
          </a:p>
        </p:txBody>
      </p:sp>
      <p:sp>
        <p:nvSpPr>
          <p:cNvPr id="9" name="TextBox 8">
            <a:extLst>
              <a:ext uri="{FF2B5EF4-FFF2-40B4-BE49-F238E27FC236}">
                <a16:creationId xmlns:a16="http://schemas.microsoft.com/office/drawing/2014/main" id="{C1ED002A-BD7E-90A2-8592-1B296F2315D2}"/>
              </a:ext>
            </a:extLst>
          </p:cNvPr>
          <p:cNvSpPr txBox="1"/>
          <p:nvPr/>
        </p:nvSpPr>
        <p:spPr>
          <a:xfrm>
            <a:off x="10393078" y="6642556"/>
            <a:ext cx="1667444" cy="215444"/>
          </a:xfrm>
          <a:prstGeom prst="rect">
            <a:avLst/>
          </a:prstGeom>
          <a:noFill/>
        </p:spPr>
        <p:txBody>
          <a:bodyPr wrap="none" rtlCol="0">
            <a:spAutoFit/>
          </a:bodyPr>
          <a:lstStyle/>
          <a:p>
            <a:r>
              <a:rPr lang="en-US" sz="800" dirty="0"/>
              <a:t>All apportionment enrollments.</a:t>
            </a:r>
          </a:p>
        </p:txBody>
      </p:sp>
      <p:pic>
        <p:nvPicPr>
          <p:cNvPr id="13" name="Picture 12" descr="Line chart showing districtwide student enrollment proportions by modality from 2021-2022 to 2025-2026, with three colored lines representing Face to Face (yellow), Hybrid (pink), and Online (dark red). Online enrollment declines from 85% to 59%, Face to Face increases from 11% to 25%, and Hybrid rises slightly then stabilizes around 15%.">
            <a:extLst>
              <a:ext uri="{FF2B5EF4-FFF2-40B4-BE49-F238E27FC236}">
                <a16:creationId xmlns:a16="http://schemas.microsoft.com/office/drawing/2014/main" id="{5322389B-80B8-5DFA-1D42-2299292F8CD7}"/>
              </a:ext>
            </a:extLst>
          </p:cNvPr>
          <p:cNvPicPr>
            <a:picLocks noChangeAspect="1"/>
          </p:cNvPicPr>
          <p:nvPr/>
        </p:nvPicPr>
        <p:blipFill>
          <a:blip r:embed="rId3"/>
          <a:stretch>
            <a:fillRect/>
          </a:stretch>
        </p:blipFill>
        <p:spPr>
          <a:xfrm>
            <a:off x="2416937" y="1653244"/>
            <a:ext cx="7619999" cy="4572000"/>
          </a:xfrm>
          <a:prstGeom prst="rect">
            <a:avLst/>
          </a:prstGeom>
        </p:spPr>
      </p:pic>
    </p:spTree>
    <p:extLst>
      <p:ext uri="{BB962C8B-B14F-4D97-AF65-F5344CB8AC3E}">
        <p14:creationId xmlns:p14="http://schemas.microsoft.com/office/powerpoint/2010/main" val="12985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24F5-1159-EDFD-715A-2FD79C88EB9C}"/>
            </a:ext>
          </a:extLst>
        </p:cNvPr>
        <p:cNvGrpSpPr/>
        <p:nvPr/>
      </p:nvGrpSpPr>
      <p:grpSpPr>
        <a:xfrm>
          <a:off x="0" y="0"/>
          <a:ext cx="0" cy="0"/>
          <a:chOff x="0" y="0"/>
          <a:chExt cx="0" cy="0"/>
        </a:xfrm>
      </p:grpSpPr>
      <p:pic>
        <p:nvPicPr>
          <p:cNvPr id="6" name="Picture 5" descr="Horizontal bar chart showing percentage of fully online enrollment by service region. Santa Clara County has highest enrollment at 28%, followed by all other areas outside Bay Area at 26%, with District Service Area at 22%, and remaining regions ranging from 1% to 10%.">
            <a:extLst>
              <a:ext uri="{FF2B5EF4-FFF2-40B4-BE49-F238E27FC236}">
                <a16:creationId xmlns:a16="http://schemas.microsoft.com/office/drawing/2014/main" id="{4D5A5E64-5CF3-EA17-47AE-FFDB8B590FAE}"/>
              </a:ext>
            </a:extLst>
          </p:cNvPr>
          <p:cNvPicPr>
            <a:picLocks noChangeAspect="1"/>
          </p:cNvPicPr>
          <p:nvPr/>
        </p:nvPicPr>
        <p:blipFill>
          <a:blip r:embed="rId3"/>
          <a:stretch>
            <a:fillRect/>
          </a:stretch>
        </p:blipFill>
        <p:spPr>
          <a:xfrm>
            <a:off x="2569971" y="1604517"/>
            <a:ext cx="7594601" cy="4572000"/>
          </a:xfrm>
          <a:prstGeom prst="rect">
            <a:avLst/>
          </a:prstGeom>
        </p:spPr>
      </p:pic>
      <p:sp>
        <p:nvSpPr>
          <p:cNvPr id="4" name="Title 3">
            <a:extLst>
              <a:ext uri="{FF2B5EF4-FFF2-40B4-BE49-F238E27FC236}">
                <a16:creationId xmlns:a16="http://schemas.microsoft.com/office/drawing/2014/main" id="{E3C92550-C3F0-751A-C5AF-CEAA28DE604C}"/>
              </a:ext>
            </a:extLst>
          </p:cNvPr>
          <p:cNvSpPr>
            <a:spLocks noGrp="1"/>
          </p:cNvSpPr>
          <p:nvPr>
            <p:ph type="title"/>
          </p:nvPr>
        </p:nvSpPr>
        <p:spPr>
          <a:xfrm>
            <a:off x="636181" y="163106"/>
            <a:ext cx="10515600" cy="1325563"/>
          </a:xfrm>
        </p:spPr>
        <p:txBody>
          <a:bodyPr/>
          <a:lstStyle/>
          <a:p>
            <a:r>
              <a:rPr lang="en-US" dirty="0"/>
              <a:t>Of students enrolled fully online, 22% live within the district service area.</a:t>
            </a:r>
          </a:p>
        </p:txBody>
      </p:sp>
      <p:sp>
        <p:nvSpPr>
          <p:cNvPr id="3" name="TextBox 2">
            <a:extLst>
              <a:ext uri="{FF2B5EF4-FFF2-40B4-BE49-F238E27FC236}">
                <a16:creationId xmlns:a16="http://schemas.microsoft.com/office/drawing/2014/main" id="{9E232962-ABFE-11B1-234F-2EBAA81D90CF}"/>
              </a:ext>
            </a:extLst>
          </p:cNvPr>
          <p:cNvSpPr txBox="1"/>
          <p:nvPr/>
        </p:nvSpPr>
        <p:spPr>
          <a:xfrm>
            <a:off x="7722346" y="6642556"/>
            <a:ext cx="4504759" cy="215444"/>
          </a:xfrm>
          <a:prstGeom prst="rect">
            <a:avLst/>
          </a:prstGeom>
          <a:noFill/>
        </p:spPr>
        <p:txBody>
          <a:bodyPr wrap="none" rtlCol="0">
            <a:spAutoFit/>
          </a:bodyPr>
          <a:lstStyle/>
          <a:p>
            <a:r>
              <a:rPr lang="en-US" sz="800" dirty="0"/>
              <a:t>All apportionment enrollments in 2025-26. Represents students taking only online courses.</a:t>
            </a:r>
          </a:p>
        </p:txBody>
      </p:sp>
      <p:sp>
        <p:nvSpPr>
          <p:cNvPr id="12" name="TextBox 11">
            <a:extLst>
              <a:ext uri="{FF2B5EF4-FFF2-40B4-BE49-F238E27FC236}">
                <a16:creationId xmlns:a16="http://schemas.microsoft.com/office/drawing/2014/main" id="{6CF44231-2CE1-551A-3BF4-A35EA059ADDF}"/>
              </a:ext>
            </a:extLst>
          </p:cNvPr>
          <p:cNvSpPr txBox="1"/>
          <p:nvPr/>
        </p:nvSpPr>
        <p:spPr>
          <a:xfrm>
            <a:off x="8430411" y="2189857"/>
            <a:ext cx="2217274" cy="2154436"/>
          </a:xfrm>
          <a:prstGeom prst="rect">
            <a:avLst/>
          </a:prstGeom>
          <a:noFill/>
        </p:spPr>
        <p:txBody>
          <a:bodyPr wrap="square" rtlCol="0">
            <a:spAutoFit/>
          </a:bodyPr>
          <a:lstStyle/>
          <a:p>
            <a:r>
              <a:rPr lang="en-US" sz="4400" b="1" dirty="0">
                <a:solidFill>
                  <a:schemeClr val="accent1"/>
                </a:solidFill>
                <a:latin typeface="Mohave SemiBold" pitchFamily="2" charset="77"/>
                <a:ea typeface="+mj-ea"/>
                <a:cs typeface="+mj-cs"/>
              </a:rPr>
              <a:t>47% </a:t>
            </a:r>
            <a:r>
              <a:rPr lang="en-US" sz="3000" dirty="0">
                <a:solidFill>
                  <a:schemeClr val="accent1"/>
                </a:solidFill>
                <a:latin typeface="Mohave SemiBold" pitchFamily="2" charset="77"/>
                <a:ea typeface="+mj-ea"/>
                <a:cs typeface="+mj-cs"/>
              </a:rPr>
              <a:t>of districtwide enrollment is fully online</a:t>
            </a:r>
          </a:p>
        </p:txBody>
      </p:sp>
    </p:spTree>
    <p:extLst>
      <p:ext uri="{BB962C8B-B14F-4D97-AF65-F5344CB8AC3E}">
        <p14:creationId xmlns:p14="http://schemas.microsoft.com/office/powerpoint/2010/main" val="15712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880D7-2264-04E6-8B24-3EADAE14D9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DE0AF-1E8F-30AF-01E1-EE43C62489E9}"/>
              </a:ext>
            </a:extLst>
          </p:cNvPr>
          <p:cNvSpPr>
            <a:spLocks noGrp="1"/>
          </p:cNvSpPr>
          <p:nvPr>
            <p:ph type="title"/>
          </p:nvPr>
        </p:nvSpPr>
        <p:spPr>
          <a:xfrm>
            <a:off x="901700" y="2755900"/>
            <a:ext cx="6807200" cy="1553260"/>
          </a:xfrm>
        </p:spPr>
        <p:txBody>
          <a:bodyPr>
            <a:normAutofit fontScale="90000"/>
          </a:bodyPr>
          <a:lstStyle/>
          <a:p>
            <a:r>
              <a:rPr lang="en-US" sz="8000" dirty="0"/>
              <a:t>Enrollment Patterns by CTE</a:t>
            </a:r>
          </a:p>
        </p:txBody>
      </p:sp>
    </p:spTree>
    <p:extLst>
      <p:ext uri="{BB962C8B-B14F-4D97-AF65-F5344CB8AC3E}">
        <p14:creationId xmlns:p14="http://schemas.microsoft.com/office/powerpoint/2010/main" val="31440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BF1C-8EDE-7065-5F50-0C2CFE5E9F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A990C6-5EBD-F5CD-1442-02C983992767}"/>
              </a:ext>
            </a:extLst>
          </p:cNvPr>
          <p:cNvSpPr>
            <a:spLocks noGrp="1"/>
          </p:cNvSpPr>
          <p:nvPr>
            <p:ph type="title"/>
          </p:nvPr>
        </p:nvSpPr>
        <p:spPr>
          <a:xfrm>
            <a:off x="838200" y="269432"/>
            <a:ext cx="10515600" cy="1325563"/>
          </a:xfrm>
        </p:spPr>
        <p:txBody>
          <a:bodyPr>
            <a:normAutofit/>
          </a:bodyPr>
          <a:lstStyle/>
          <a:p>
            <a:r>
              <a:rPr lang="en-US" dirty="0"/>
              <a:t>Career Technical Education (CTE) courses comprise a third of all enrollments districtwide.</a:t>
            </a:r>
          </a:p>
        </p:txBody>
      </p:sp>
      <p:pic>
        <p:nvPicPr>
          <p:cNvPr id="3" name="Picture 2" descr="Line graph showing student enrollment percentages in Career Technical Education (CTE) and Non-CTE courses districtwide from 2021-2022 to 2025-2026. CTE enrollment remains steady around 33-34%, while Non-CTE enrollment stays consistent near 66-67%, with both lines showing minimal fluctuation over time.">
            <a:extLst>
              <a:ext uri="{FF2B5EF4-FFF2-40B4-BE49-F238E27FC236}">
                <a16:creationId xmlns:a16="http://schemas.microsoft.com/office/drawing/2014/main" id="{5900A9B4-30A5-9895-00F8-B3F5B8CFFED6}"/>
              </a:ext>
            </a:extLst>
          </p:cNvPr>
          <p:cNvPicPr>
            <a:picLocks noChangeAspect="1"/>
          </p:cNvPicPr>
          <p:nvPr/>
        </p:nvPicPr>
        <p:blipFill>
          <a:blip r:embed="rId3"/>
          <a:stretch>
            <a:fillRect/>
          </a:stretch>
        </p:blipFill>
        <p:spPr>
          <a:xfrm>
            <a:off x="2349302" y="1705750"/>
            <a:ext cx="7937500" cy="4572000"/>
          </a:xfrm>
          <a:prstGeom prst="rect">
            <a:avLst/>
          </a:prstGeom>
        </p:spPr>
      </p:pic>
      <p:sp>
        <p:nvSpPr>
          <p:cNvPr id="6" name="TextBox 5">
            <a:extLst>
              <a:ext uri="{FF2B5EF4-FFF2-40B4-BE49-F238E27FC236}">
                <a16:creationId xmlns:a16="http://schemas.microsoft.com/office/drawing/2014/main" id="{97B2515C-3C13-B2EF-E881-6BF915F6F234}"/>
              </a:ext>
            </a:extLst>
          </p:cNvPr>
          <p:cNvSpPr txBox="1"/>
          <p:nvPr/>
        </p:nvSpPr>
        <p:spPr>
          <a:xfrm>
            <a:off x="10498908" y="6587173"/>
            <a:ext cx="1693092" cy="215444"/>
          </a:xfrm>
          <a:prstGeom prst="rect">
            <a:avLst/>
          </a:prstGeom>
          <a:noFill/>
        </p:spPr>
        <p:txBody>
          <a:bodyPr wrap="none" rtlCol="0">
            <a:spAutoFit/>
          </a:bodyPr>
          <a:lstStyle/>
          <a:p>
            <a:r>
              <a:rPr lang="en-US" sz="800" dirty="0"/>
              <a:t>All apportionment enrollments. </a:t>
            </a:r>
          </a:p>
        </p:txBody>
      </p:sp>
    </p:spTree>
    <p:extLst>
      <p:ext uri="{BB962C8B-B14F-4D97-AF65-F5344CB8AC3E}">
        <p14:creationId xmlns:p14="http://schemas.microsoft.com/office/powerpoint/2010/main" val="3788108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CB9C-C346-7A7A-B306-6E1B594EC6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C06769-BDC7-1046-F51B-7BE594EE96B5}"/>
              </a:ext>
            </a:extLst>
          </p:cNvPr>
          <p:cNvSpPr>
            <a:spLocks noGrp="1"/>
          </p:cNvSpPr>
          <p:nvPr>
            <p:ph type="title"/>
          </p:nvPr>
        </p:nvSpPr>
        <p:spPr>
          <a:xfrm>
            <a:off x="838200" y="269432"/>
            <a:ext cx="10515600" cy="1325563"/>
          </a:xfrm>
        </p:spPr>
        <p:txBody>
          <a:bodyPr>
            <a:normAutofit/>
          </a:bodyPr>
          <a:lstStyle/>
          <a:p>
            <a:r>
              <a:rPr lang="en-US" dirty="0"/>
              <a:t>10% of CTE enrollment comes from within the district service area.</a:t>
            </a:r>
          </a:p>
        </p:txBody>
      </p:sp>
      <p:sp>
        <p:nvSpPr>
          <p:cNvPr id="3" name="TextBox 2">
            <a:extLst>
              <a:ext uri="{FF2B5EF4-FFF2-40B4-BE49-F238E27FC236}">
                <a16:creationId xmlns:a16="http://schemas.microsoft.com/office/drawing/2014/main" id="{25C796AA-1394-2F01-B898-B7AA1627331E}"/>
              </a:ext>
            </a:extLst>
          </p:cNvPr>
          <p:cNvSpPr txBox="1"/>
          <p:nvPr/>
        </p:nvSpPr>
        <p:spPr>
          <a:xfrm>
            <a:off x="2823795" y="6588568"/>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7" name="Picture 6" descr="Line graph showing student enrollment percentages in CTE courses by district service area from 2021-2022 to 2025-2026. Two lines represent enrollment inside district (maroon) and outside district (yellow), with outside district enrollment steady around 24-25% and inside district enrollment slightly increasing from 9% to 10%.">
            <a:extLst>
              <a:ext uri="{FF2B5EF4-FFF2-40B4-BE49-F238E27FC236}">
                <a16:creationId xmlns:a16="http://schemas.microsoft.com/office/drawing/2014/main" id="{1F5C209D-C83B-4BF3-2836-38D82C2D535F}"/>
              </a:ext>
            </a:extLst>
          </p:cNvPr>
          <p:cNvPicPr>
            <a:picLocks noChangeAspect="1"/>
          </p:cNvPicPr>
          <p:nvPr/>
        </p:nvPicPr>
        <p:blipFill>
          <a:blip r:embed="rId3"/>
          <a:stretch>
            <a:fillRect/>
          </a:stretch>
        </p:blipFill>
        <p:spPr>
          <a:xfrm>
            <a:off x="2118042" y="1594995"/>
            <a:ext cx="7955915" cy="4572000"/>
          </a:xfrm>
          <a:prstGeom prst="rect">
            <a:avLst/>
          </a:prstGeom>
        </p:spPr>
      </p:pic>
    </p:spTree>
    <p:extLst>
      <p:ext uri="{BB962C8B-B14F-4D97-AF65-F5344CB8AC3E}">
        <p14:creationId xmlns:p14="http://schemas.microsoft.com/office/powerpoint/2010/main" val="264717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2BF5C-C923-69EB-7AD4-84C2E0C42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0EAFA2-3A48-9C77-DE01-D8EB58195771}"/>
              </a:ext>
            </a:extLst>
          </p:cNvPr>
          <p:cNvSpPr>
            <a:spLocks noGrp="1"/>
          </p:cNvSpPr>
          <p:nvPr>
            <p:ph type="title"/>
          </p:nvPr>
        </p:nvSpPr>
        <p:spPr>
          <a:xfrm>
            <a:off x="901700" y="2755900"/>
            <a:ext cx="6807200" cy="1553260"/>
          </a:xfrm>
        </p:spPr>
        <p:txBody>
          <a:bodyPr>
            <a:normAutofit fontScale="90000"/>
          </a:bodyPr>
          <a:lstStyle/>
          <a:p>
            <a:r>
              <a:rPr lang="en-US" sz="8000" dirty="0"/>
              <a:t>Student </a:t>
            </a:r>
            <a:br>
              <a:rPr lang="en-US" sz="8000" dirty="0"/>
            </a:br>
            <a:r>
              <a:rPr lang="en-US" sz="8000" dirty="0"/>
              <a:t>Outcomes</a:t>
            </a:r>
          </a:p>
        </p:txBody>
      </p:sp>
    </p:spTree>
    <p:extLst>
      <p:ext uri="{BB962C8B-B14F-4D97-AF65-F5344CB8AC3E}">
        <p14:creationId xmlns:p14="http://schemas.microsoft.com/office/powerpoint/2010/main" val="46564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022E-C8A3-DD78-1D5C-9FCE02D794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538527-D4AB-9F6B-EE73-139EF0C3DD6A}"/>
              </a:ext>
            </a:extLst>
          </p:cNvPr>
          <p:cNvSpPr>
            <a:spLocks noGrp="1"/>
          </p:cNvSpPr>
          <p:nvPr>
            <p:ph type="title"/>
          </p:nvPr>
        </p:nvSpPr>
        <p:spPr>
          <a:xfrm>
            <a:off x="838200" y="365125"/>
            <a:ext cx="10515600" cy="1325563"/>
          </a:xfrm>
        </p:spPr>
        <p:txBody>
          <a:bodyPr>
            <a:normAutofit fontScale="90000"/>
          </a:bodyPr>
          <a:lstStyle/>
          <a:p>
            <a:r>
              <a:rPr lang="en-US" dirty="0"/>
              <a:t>Gaps in course success have essentially closed between instructional modalities with success rates at 80%. </a:t>
            </a:r>
          </a:p>
        </p:txBody>
      </p:sp>
      <p:sp>
        <p:nvSpPr>
          <p:cNvPr id="15" name="TextBox 14">
            <a:extLst>
              <a:ext uri="{FF2B5EF4-FFF2-40B4-BE49-F238E27FC236}">
                <a16:creationId xmlns:a16="http://schemas.microsoft.com/office/drawing/2014/main" id="{B99CE5BB-1A0B-B06C-5B38-43A9B79500D2}"/>
              </a:ext>
            </a:extLst>
          </p:cNvPr>
          <p:cNvSpPr txBox="1"/>
          <p:nvPr/>
        </p:nvSpPr>
        <p:spPr>
          <a:xfrm>
            <a:off x="9200475" y="6599238"/>
            <a:ext cx="2991525" cy="230832"/>
          </a:xfrm>
          <a:prstGeom prst="rect">
            <a:avLst/>
          </a:prstGeom>
          <a:noFill/>
        </p:spPr>
        <p:txBody>
          <a:bodyPr wrap="none" rtlCol="0">
            <a:spAutoFit/>
          </a:bodyPr>
          <a:lstStyle/>
          <a:p>
            <a:r>
              <a:rPr lang="en-US" sz="900" dirty="0">
                <a:latin typeface="Aptos" panose="020B0004020202020204" pitchFamily="34" charset="0"/>
              </a:rPr>
              <a:t>Credit sections. Enrollment reported for apportionment. </a:t>
            </a:r>
          </a:p>
        </p:txBody>
      </p:sp>
      <p:pic>
        <p:nvPicPr>
          <p:cNvPr id="17" name="Picture 16" descr="Line graph showing districtwide course success rates by modality from 2021-2022 to 2025-2026, with four lines representing Online, Face to Face, Hybrid, and Overall success rates. Face to Face starts highest at 86% in 2021-2022 and declines to 83% by 2025-2026, Online rises from 78% to 82%, Hybrid remains near 80%, and Overall stays steady around 80-83%.">
            <a:extLst>
              <a:ext uri="{FF2B5EF4-FFF2-40B4-BE49-F238E27FC236}">
                <a16:creationId xmlns:a16="http://schemas.microsoft.com/office/drawing/2014/main" id="{865FF7DE-44F2-B0DD-63F0-5AACE0C760D6}"/>
              </a:ext>
            </a:extLst>
          </p:cNvPr>
          <p:cNvPicPr>
            <a:picLocks noChangeAspect="1"/>
          </p:cNvPicPr>
          <p:nvPr/>
        </p:nvPicPr>
        <p:blipFill>
          <a:blip r:embed="rId3"/>
          <a:stretch>
            <a:fillRect/>
          </a:stretch>
        </p:blipFill>
        <p:spPr>
          <a:xfrm>
            <a:off x="2416937" y="1690688"/>
            <a:ext cx="7937500" cy="4572000"/>
          </a:xfrm>
          <a:prstGeom prst="rect">
            <a:avLst/>
          </a:prstGeom>
        </p:spPr>
      </p:pic>
    </p:spTree>
    <p:extLst>
      <p:ext uri="{BB962C8B-B14F-4D97-AF65-F5344CB8AC3E}">
        <p14:creationId xmlns:p14="http://schemas.microsoft.com/office/powerpoint/2010/main" val="293839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3DFE7-3F4B-BFE1-E8A1-7ED26ABB357A}"/>
              </a:ext>
            </a:extLst>
          </p:cNvPr>
          <p:cNvSpPr>
            <a:spLocks noGrp="1"/>
          </p:cNvSpPr>
          <p:nvPr>
            <p:ph type="title"/>
          </p:nvPr>
        </p:nvSpPr>
        <p:spPr>
          <a:xfrm>
            <a:off x="736600" y="212725"/>
            <a:ext cx="10515600" cy="1325563"/>
          </a:xfrm>
        </p:spPr>
        <p:txBody>
          <a:bodyPr/>
          <a:lstStyle/>
          <a:p>
            <a:r>
              <a:rPr lang="en-US" dirty="0"/>
              <a:t>Transfer to four-year institutions drive student outcomes followed by associate degrees. </a:t>
            </a:r>
          </a:p>
        </p:txBody>
      </p:sp>
      <p:pic>
        <p:nvPicPr>
          <p:cNvPr id="11" name="Picture 10" descr="Line graph showing districtwide student outcomes from 2021-2025 for certificates, degrees, bachelor degrees, and transfers with data points labeled. Transfers show a decreasing trend from 4,493 in 2021-2022 to 3,602 in 2023-2024 before a slight increase to 3,721 in 2024-2025, while degrees decline then rise, certificates slightly increase, and bachelor degrees remain low and stable.">
            <a:extLst>
              <a:ext uri="{FF2B5EF4-FFF2-40B4-BE49-F238E27FC236}">
                <a16:creationId xmlns:a16="http://schemas.microsoft.com/office/drawing/2014/main" id="{99B48BD7-5162-DBEC-5054-336102B89EE5}"/>
              </a:ext>
            </a:extLst>
          </p:cNvPr>
          <p:cNvPicPr>
            <a:picLocks noChangeAspect="1"/>
          </p:cNvPicPr>
          <p:nvPr/>
        </p:nvPicPr>
        <p:blipFill>
          <a:blip r:embed="rId3"/>
          <a:stretch>
            <a:fillRect/>
          </a:stretch>
        </p:blipFill>
        <p:spPr>
          <a:xfrm>
            <a:off x="2385040" y="1706407"/>
            <a:ext cx="7619999" cy="4572000"/>
          </a:xfrm>
          <a:prstGeom prst="rect">
            <a:avLst/>
          </a:prstGeom>
        </p:spPr>
      </p:pic>
    </p:spTree>
    <p:extLst>
      <p:ext uri="{BB962C8B-B14F-4D97-AF65-F5344CB8AC3E}">
        <p14:creationId xmlns:p14="http://schemas.microsoft.com/office/powerpoint/2010/main" val="181664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7CFDF-1AF6-5526-24C6-57E79CA72A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EA0F28-2F2A-DCC4-1488-20B32FF7A0A7}"/>
              </a:ext>
            </a:extLst>
          </p:cNvPr>
          <p:cNvSpPr>
            <a:spLocks noGrp="1"/>
          </p:cNvSpPr>
          <p:nvPr>
            <p:ph type="title"/>
          </p:nvPr>
        </p:nvSpPr>
        <p:spPr>
          <a:xfrm>
            <a:off x="861060" y="2560320"/>
            <a:ext cx="6807200" cy="1553260"/>
          </a:xfrm>
        </p:spPr>
        <p:txBody>
          <a:bodyPr>
            <a:normAutofit/>
          </a:bodyPr>
          <a:lstStyle/>
          <a:p>
            <a:r>
              <a:rPr lang="en-US" sz="8000" dirty="0"/>
              <a:t>Our Programs</a:t>
            </a:r>
          </a:p>
        </p:txBody>
      </p:sp>
    </p:spTree>
    <p:extLst>
      <p:ext uri="{BB962C8B-B14F-4D97-AF65-F5344CB8AC3E}">
        <p14:creationId xmlns:p14="http://schemas.microsoft.com/office/powerpoint/2010/main" val="2858134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9EF7-1024-51BC-0B59-15D11F1518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D05F3A-7BF7-EBA8-F6DE-C9FB04C01348}"/>
              </a:ext>
            </a:extLst>
          </p:cNvPr>
          <p:cNvSpPr>
            <a:spLocks noGrp="1"/>
          </p:cNvSpPr>
          <p:nvPr>
            <p:ph type="title"/>
          </p:nvPr>
        </p:nvSpPr>
        <p:spPr>
          <a:xfrm>
            <a:off x="511381" y="84930"/>
            <a:ext cx="11605546" cy="1325563"/>
          </a:xfrm>
        </p:spPr>
        <p:txBody>
          <a:bodyPr>
            <a:normAutofit fontScale="90000"/>
          </a:bodyPr>
          <a:lstStyle/>
          <a:p>
            <a:r>
              <a:rPr lang="en-US" dirty="0"/>
              <a:t>In comparison to other basic aid college completion rates, Foothill is above average while De Anza is at the top.</a:t>
            </a:r>
          </a:p>
        </p:txBody>
      </p:sp>
      <p:sp>
        <p:nvSpPr>
          <p:cNvPr id="6" name="TextBox 5">
            <a:extLst>
              <a:ext uri="{FF2B5EF4-FFF2-40B4-BE49-F238E27FC236}">
                <a16:creationId xmlns:a16="http://schemas.microsoft.com/office/drawing/2014/main" id="{C516A946-1A5A-9BC0-E272-5FD9ED55E987}"/>
              </a:ext>
            </a:extLst>
          </p:cNvPr>
          <p:cNvSpPr txBox="1"/>
          <p:nvPr/>
        </p:nvSpPr>
        <p:spPr>
          <a:xfrm>
            <a:off x="6017376" y="6557626"/>
            <a:ext cx="6288901" cy="215444"/>
          </a:xfrm>
          <a:prstGeom prst="rect">
            <a:avLst/>
          </a:prstGeom>
          <a:noFill/>
        </p:spPr>
        <p:txBody>
          <a:bodyPr wrap="none" rtlCol="0">
            <a:spAutoFit/>
          </a:bodyPr>
          <a:lstStyle/>
          <a:p>
            <a:r>
              <a:rPr lang="en-US" sz="800" dirty="0"/>
              <a:t>U.S. Department of Education Scorecard. Graduation and transfer rates are within 8 years of entry regardless of education goal. </a:t>
            </a:r>
          </a:p>
        </p:txBody>
      </p:sp>
      <p:pic>
        <p:nvPicPr>
          <p:cNvPr id="5" name="Picture 4" descr="Bar chart showing graduation, transfer, withdrew, and still enrolled rates for ten Bay Area basic aid colleges. De Anza College has highest graduation rate at 44%, while College of Marin and Mission College have lowest at 19%, with transfer rates ranging from 22% to 36% and withdrew/still enrolled rates filling remaining percentages.">
            <a:extLst>
              <a:ext uri="{FF2B5EF4-FFF2-40B4-BE49-F238E27FC236}">
                <a16:creationId xmlns:a16="http://schemas.microsoft.com/office/drawing/2014/main" id="{E93AF631-39E4-E50D-B851-DF19F5306C0A}"/>
              </a:ext>
            </a:extLst>
          </p:cNvPr>
          <p:cNvPicPr>
            <a:picLocks noChangeAspect="1"/>
          </p:cNvPicPr>
          <p:nvPr/>
        </p:nvPicPr>
        <p:blipFill>
          <a:blip r:embed="rId3"/>
          <a:stretch>
            <a:fillRect/>
          </a:stretch>
        </p:blipFill>
        <p:spPr>
          <a:xfrm>
            <a:off x="2483652" y="1410493"/>
            <a:ext cx="7224695" cy="4572000"/>
          </a:xfrm>
          <a:prstGeom prst="rect">
            <a:avLst/>
          </a:prstGeom>
        </p:spPr>
      </p:pic>
    </p:spTree>
    <p:extLst>
      <p:ext uri="{BB962C8B-B14F-4D97-AF65-F5344CB8AC3E}">
        <p14:creationId xmlns:p14="http://schemas.microsoft.com/office/powerpoint/2010/main" val="209272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C25-E50F-F9A5-1CCB-CF8A585D6136}"/>
              </a:ext>
            </a:extLst>
          </p:cNvPr>
          <p:cNvSpPr>
            <a:spLocks noGrp="1"/>
          </p:cNvSpPr>
          <p:nvPr>
            <p:ph type="ctrTitle"/>
          </p:nvPr>
        </p:nvSpPr>
        <p:spPr/>
        <p:txBody>
          <a:bodyPr/>
          <a:lstStyle/>
          <a:p>
            <a:pPr>
              <a:lnSpc>
                <a:spcPct val="100000"/>
              </a:lnSpc>
            </a:pPr>
            <a:r>
              <a:rPr lang="en-US" kern="0" dirty="0"/>
              <a:t>TREND ANALYSIS</a:t>
            </a:r>
          </a:p>
        </p:txBody>
      </p:sp>
    </p:spTree>
    <p:extLst>
      <p:ext uri="{BB962C8B-B14F-4D97-AF65-F5344CB8AC3E}">
        <p14:creationId xmlns:p14="http://schemas.microsoft.com/office/powerpoint/2010/main" val="293121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7A29-6F35-E09A-3110-9893F5F603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122A48-5A33-665D-ABEE-F4743DB94D9D}"/>
              </a:ext>
            </a:extLst>
          </p:cNvPr>
          <p:cNvSpPr>
            <a:spLocks noGrp="1"/>
          </p:cNvSpPr>
          <p:nvPr>
            <p:ph type="title"/>
          </p:nvPr>
        </p:nvSpPr>
        <p:spPr>
          <a:xfrm>
            <a:off x="403481" y="2749866"/>
            <a:ext cx="7859069" cy="1358267"/>
          </a:xfrm>
        </p:spPr>
        <p:txBody>
          <a:bodyPr anchor="ctr">
            <a:normAutofit/>
          </a:bodyPr>
          <a:lstStyle/>
          <a:p>
            <a:pPr algn="ctr">
              <a:lnSpc>
                <a:spcPct val="100000"/>
              </a:lnSpc>
            </a:pPr>
            <a:r>
              <a:rPr lang="en-US" sz="6600" kern="0" dirty="0"/>
              <a:t>ENROLLMENT TRENDS</a:t>
            </a:r>
          </a:p>
        </p:txBody>
      </p:sp>
    </p:spTree>
    <p:extLst>
      <p:ext uri="{BB962C8B-B14F-4D97-AF65-F5344CB8AC3E}">
        <p14:creationId xmlns:p14="http://schemas.microsoft.com/office/powerpoint/2010/main" val="363310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44AD-577F-8BAC-A370-AE3CABBAC4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5FDE3E-AA64-2315-903F-EEF86D68AE22}"/>
              </a:ext>
            </a:extLst>
          </p:cNvPr>
          <p:cNvSpPr>
            <a:spLocks noGrp="1"/>
          </p:cNvSpPr>
          <p:nvPr>
            <p:ph type="title"/>
          </p:nvPr>
        </p:nvSpPr>
        <p:spPr>
          <a:xfrm>
            <a:off x="582826" y="270475"/>
            <a:ext cx="11259217" cy="821124"/>
          </a:xfrm>
        </p:spPr>
        <p:txBody>
          <a:bodyPr>
            <a:normAutofit/>
          </a:bodyPr>
          <a:lstStyle/>
          <a:p>
            <a:pPr>
              <a:lnSpc>
                <a:spcPct val="100000"/>
              </a:lnSpc>
            </a:pPr>
            <a:r>
              <a:rPr lang="en-US" sz="4000" kern="0" dirty="0"/>
              <a:t>FTES Trends</a:t>
            </a:r>
          </a:p>
        </p:txBody>
      </p:sp>
      <p:graphicFrame>
        <p:nvGraphicFramePr>
          <p:cNvPr id="2" name="Chart 1" descr="Enrollment trends in FTES from 2010-211 to 2024-25 show a general decreae in both resident and non resident FTES from 34,646 to 24,249 FTES.">
            <a:extLst>
              <a:ext uri="{FF2B5EF4-FFF2-40B4-BE49-F238E27FC236}">
                <a16:creationId xmlns:a16="http://schemas.microsoft.com/office/drawing/2014/main" id="{793F0293-940A-E416-3C75-F12C18991F58}"/>
              </a:ext>
            </a:extLst>
          </p:cNvPr>
          <p:cNvGraphicFramePr>
            <a:graphicFrameLocks/>
          </p:cNvGraphicFramePr>
          <p:nvPr>
            <p:extLst>
              <p:ext uri="{D42A27DB-BD31-4B8C-83A1-F6EECF244321}">
                <p14:modId xmlns:p14="http://schemas.microsoft.com/office/powerpoint/2010/main" val="2035047861"/>
              </p:ext>
            </p:extLst>
          </p:nvPr>
        </p:nvGraphicFramePr>
        <p:xfrm>
          <a:off x="688622" y="993422"/>
          <a:ext cx="11153422"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D4CDEF5-D01E-8C41-D233-50985E72D459}"/>
              </a:ext>
            </a:extLst>
          </p:cNvPr>
          <p:cNvSpPr txBox="1"/>
          <p:nvPr/>
        </p:nvSpPr>
        <p:spPr>
          <a:xfrm>
            <a:off x="697423" y="6547748"/>
            <a:ext cx="16642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Data Source: CCCCO 320 Report</a:t>
            </a:r>
          </a:p>
        </p:txBody>
      </p:sp>
      <p:cxnSp>
        <p:nvCxnSpPr>
          <p:cNvPr id="6" name="Straight Connector 5">
            <a:extLst>
              <a:ext uri="{FF2B5EF4-FFF2-40B4-BE49-F238E27FC236}">
                <a16:creationId xmlns:a16="http://schemas.microsoft.com/office/drawing/2014/main" id="{700E342E-6429-DAC9-138C-75567CE868D7}"/>
              </a:ext>
              <a:ext uri="{C183D7F6-B498-43B3-948B-1728B52AA6E4}">
                <adec:decorative xmlns:adec="http://schemas.microsoft.com/office/drawing/2017/decorative" val="1"/>
              </a:ext>
            </a:extLst>
          </p:cNvPr>
          <p:cNvCxnSpPr/>
          <p:nvPr/>
        </p:nvCxnSpPr>
        <p:spPr>
          <a:xfrm>
            <a:off x="3708399" y="993422"/>
            <a:ext cx="0" cy="4984045"/>
          </a:xfrm>
          <a:prstGeom prst="line">
            <a:avLst/>
          </a:prstGeom>
          <a:ln w="6350">
            <a:prstDash val="dashDot"/>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id="{AB8C9294-5C30-BF31-25E1-F654C0D946B6}"/>
              </a:ext>
            </a:extLst>
          </p:cNvPr>
          <p:cNvSpPr txBox="1"/>
          <p:nvPr/>
        </p:nvSpPr>
        <p:spPr>
          <a:xfrm flipH="1">
            <a:off x="3648654" y="1227065"/>
            <a:ext cx="11773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Repeatability limits on classes took effect</a:t>
            </a:r>
          </a:p>
        </p:txBody>
      </p:sp>
      <p:cxnSp>
        <p:nvCxnSpPr>
          <p:cNvPr id="9" name="Straight Connector 8">
            <a:extLst>
              <a:ext uri="{FF2B5EF4-FFF2-40B4-BE49-F238E27FC236}">
                <a16:creationId xmlns:a16="http://schemas.microsoft.com/office/drawing/2014/main" id="{E392A574-A7AC-5E8A-9345-65AF16007A11}"/>
              </a:ext>
              <a:ext uri="{C183D7F6-B498-43B3-948B-1728B52AA6E4}">
                <adec:decorative xmlns:adec="http://schemas.microsoft.com/office/drawing/2017/decorative" val="1"/>
              </a:ext>
            </a:extLst>
          </p:cNvPr>
          <p:cNvCxnSpPr/>
          <p:nvPr/>
        </p:nvCxnSpPr>
        <p:spPr>
          <a:xfrm>
            <a:off x="7186547" y="993422"/>
            <a:ext cx="0" cy="4984045"/>
          </a:xfrm>
          <a:prstGeom prst="line">
            <a:avLst/>
          </a:prstGeom>
          <a:ln w="6350">
            <a:prstDash val="dashDot"/>
          </a:ln>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266095D2-E1DB-151A-CE32-3E994EEE09A7}"/>
              </a:ext>
            </a:extLst>
          </p:cNvPr>
          <p:cNvSpPr txBox="1"/>
          <p:nvPr/>
        </p:nvSpPr>
        <p:spPr>
          <a:xfrm flipH="1">
            <a:off x="7126801" y="1379492"/>
            <a:ext cx="13568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Basic Skills classes limits took effect (AB705)</a:t>
            </a:r>
          </a:p>
        </p:txBody>
      </p:sp>
      <p:sp>
        <p:nvSpPr>
          <p:cNvPr id="11" name="TextBox 10">
            <a:extLst>
              <a:ext uri="{FF2B5EF4-FFF2-40B4-BE49-F238E27FC236}">
                <a16:creationId xmlns:a16="http://schemas.microsoft.com/office/drawing/2014/main" id="{9F35BC1C-BC33-5577-797C-C98F04E15C4F}"/>
              </a:ext>
            </a:extLst>
          </p:cNvPr>
          <p:cNvSpPr txBox="1"/>
          <p:nvPr/>
        </p:nvSpPr>
        <p:spPr>
          <a:xfrm flipH="1">
            <a:off x="7126801" y="1718046"/>
            <a:ext cx="13568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Student Centered Funding Formula (SCFF) took effect)</a:t>
            </a:r>
          </a:p>
        </p:txBody>
      </p:sp>
      <p:cxnSp>
        <p:nvCxnSpPr>
          <p:cNvPr id="12" name="Straight Connector 11">
            <a:extLst>
              <a:ext uri="{FF2B5EF4-FFF2-40B4-BE49-F238E27FC236}">
                <a16:creationId xmlns:a16="http://schemas.microsoft.com/office/drawing/2014/main" id="{B5DA8A1A-CA36-E5B0-A99A-ED6066D1A86D}"/>
              </a:ext>
              <a:ext uri="{C183D7F6-B498-43B3-948B-1728B52AA6E4}">
                <adec:decorative xmlns:adec="http://schemas.microsoft.com/office/drawing/2017/decorative" val="1"/>
              </a:ext>
            </a:extLst>
          </p:cNvPr>
          <p:cNvCxnSpPr/>
          <p:nvPr/>
        </p:nvCxnSpPr>
        <p:spPr>
          <a:xfrm>
            <a:off x="11369081" y="993422"/>
            <a:ext cx="0" cy="4984045"/>
          </a:xfrm>
          <a:prstGeom prst="line">
            <a:avLst/>
          </a:prstGeom>
          <a:ln w="6350">
            <a:prstDash val="dashDot"/>
          </a:ln>
        </p:spPr>
        <p:style>
          <a:lnRef idx="3">
            <a:schemeClr val="accent3"/>
          </a:lnRef>
          <a:fillRef idx="0">
            <a:schemeClr val="accent3"/>
          </a:fillRef>
          <a:effectRef idx="2">
            <a:schemeClr val="accent3"/>
          </a:effectRef>
          <a:fontRef idx="minor">
            <a:schemeClr val="tx1"/>
          </a:fontRef>
        </p:style>
      </p:cxnSp>
      <p:sp>
        <p:nvSpPr>
          <p:cNvPr id="13" name="Right Arrow 12">
            <a:extLst>
              <a:ext uri="{FF2B5EF4-FFF2-40B4-BE49-F238E27FC236}">
                <a16:creationId xmlns:a16="http://schemas.microsoft.com/office/drawing/2014/main" id="{16286182-27F8-5ED4-E0A5-5F0E16D4A94A}"/>
              </a:ext>
              <a:ext uri="{C183D7F6-B498-43B3-948B-1728B52AA6E4}">
                <adec:decorative xmlns:adec="http://schemas.microsoft.com/office/drawing/2017/decorative" val="1"/>
              </a:ext>
            </a:extLst>
          </p:cNvPr>
          <p:cNvSpPr/>
          <p:nvPr/>
        </p:nvSpPr>
        <p:spPr>
          <a:xfrm>
            <a:off x="3492260" y="1303209"/>
            <a:ext cx="186266" cy="93133"/>
          </a:xfrm>
          <a:prstGeom prst="rightArrow">
            <a:avLst/>
          </a:prstGeom>
          <a:solidFill>
            <a:srgbClr val="7030A0"/>
          </a:solidFill>
          <a:ln>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ublic Sans"/>
              <a:ea typeface="+mn-ea"/>
              <a:cs typeface="+mn-cs"/>
            </a:endParaRPr>
          </a:p>
        </p:txBody>
      </p:sp>
      <p:sp>
        <p:nvSpPr>
          <p:cNvPr id="14" name="Right Arrow 13">
            <a:extLst>
              <a:ext uri="{FF2B5EF4-FFF2-40B4-BE49-F238E27FC236}">
                <a16:creationId xmlns:a16="http://schemas.microsoft.com/office/drawing/2014/main" id="{D19AD906-6BF4-13AD-3CEC-46E8AB335741}"/>
              </a:ext>
              <a:ext uri="{C183D7F6-B498-43B3-948B-1728B52AA6E4}">
                <adec:decorative xmlns:adec="http://schemas.microsoft.com/office/drawing/2017/decorative" val="1"/>
              </a:ext>
            </a:extLst>
          </p:cNvPr>
          <p:cNvSpPr/>
          <p:nvPr/>
        </p:nvSpPr>
        <p:spPr>
          <a:xfrm>
            <a:off x="6970407" y="1497199"/>
            <a:ext cx="186266" cy="93133"/>
          </a:xfrm>
          <a:prstGeom prst="rightArrow">
            <a:avLst/>
          </a:prstGeom>
          <a:solidFill>
            <a:srgbClr val="7030A0"/>
          </a:solidFill>
          <a:ln>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ublic Sans"/>
              <a:ea typeface="+mn-ea"/>
              <a:cs typeface="+mn-cs"/>
            </a:endParaRPr>
          </a:p>
        </p:txBody>
      </p:sp>
      <p:sp>
        <p:nvSpPr>
          <p:cNvPr id="15" name="Right Arrow 14">
            <a:extLst>
              <a:ext uri="{FF2B5EF4-FFF2-40B4-BE49-F238E27FC236}">
                <a16:creationId xmlns:a16="http://schemas.microsoft.com/office/drawing/2014/main" id="{E7BFF6E6-B661-2EBA-CFB8-2E97F169A6AA}"/>
              </a:ext>
              <a:ext uri="{C183D7F6-B498-43B3-948B-1728B52AA6E4}">
                <adec:decorative xmlns:adec="http://schemas.microsoft.com/office/drawing/2017/decorative" val="1"/>
              </a:ext>
            </a:extLst>
          </p:cNvPr>
          <p:cNvSpPr/>
          <p:nvPr/>
        </p:nvSpPr>
        <p:spPr>
          <a:xfrm>
            <a:off x="6972302" y="1801942"/>
            <a:ext cx="186266" cy="93133"/>
          </a:xfrm>
          <a:prstGeom prst="rightArrow">
            <a:avLst/>
          </a:prstGeom>
          <a:solidFill>
            <a:srgbClr val="7030A0"/>
          </a:solidFill>
          <a:ln>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ublic Sans"/>
              <a:ea typeface="+mn-ea"/>
              <a:cs typeface="+mn-cs"/>
            </a:endParaRPr>
          </a:p>
        </p:txBody>
      </p:sp>
      <p:sp>
        <p:nvSpPr>
          <p:cNvPr id="16" name="TextBox 15">
            <a:extLst>
              <a:ext uri="{FF2B5EF4-FFF2-40B4-BE49-F238E27FC236}">
                <a16:creationId xmlns:a16="http://schemas.microsoft.com/office/drawing/2014/main" id="{A1F3E150-F897-5F75-C4B9-4780CB9DF779}"/>
              </a:ext>
            </a:extLst>
          </p:cNvPr>
          <p:cNvSpPr txBox="1"/>
          <p:nvPr/>
        </p:nvSpPr>
        <p:spPr>
          <a:xfrm flipH="1">
            <a:off x="7644337" y="1103988"/>
            <a:ext cx="326695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Foothill-De Anza operating on Hold Harmless Funding under the SCFF</a:t>
            </a:r>
          </a:p>
        </p:txBody>
      </p:sp>
      <p:cxnSp>
        <p:nvCxnSpPr>
          <p:cNvPr id="18" name="Straight Arrow Connector 17">
            <a:extLst>
              <a:ext uri="{FF2B5EF4-FFF2-40B4-BE49-F238E27FC236}">
                <a16:creationId xmlns:a16="http://schemas.microsoft.com/office/drawing/2014/main" id="{225AD742-E686-75CD-B438-7B91682E6270}"/>
              </a:ext>
              <a:ext uri="{C183D7F6-B498-43B3-948B-1728B52AA6E4}">
                <adec:decorative xmlns:adec="http://schemas.microsoft.com/office/drawing/2017/decorative" val="1"/>
              </a:ext>
            </a:extLst>
          </p:cNvPr>
          <p:cNvCxnSpPr/>
          <p:nvPr/>
        </p:nvCxnSpPr>
        <p:spPr>
          <a:xfrm>
            <a:off x="7186547" y="1285469"/>
            <a:ext cx="4182534" cy="0"/>
          </a:xfrm>
          <a:prstGeom prst="straightConnector1">
            <a:avLst/>
          </a:prstGeom>
          <a:ln>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643DA79-2A62-30A1-28DB-DDBFBCFB8502}"/>
              </a:ext>
            </a:extLst>
          </p:cNvPr>
          <p:cNvSpPr txBox="1"/>
          <p:nvPr/>
        </p:nvSpPr>
        <p:spPr>
          <a:xfrm>
            <a:off x="4805422" y="6550763"/>
            <a:ext cx="420339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FTES</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Full-Time Equivalent Students; </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 FTES </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Resident FTES; </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NR FTES </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Nonresident FTES</a:t>
            </a:r>
          </a:p>
        </p:txBody>
      </p:sp>
    </p:spTree>
    <p:extLst>
      <p:ext uri="{BB962C8B-B14F-4D97-AF65-F5344CB8AC3E}">
        <p14:creationId xmlns:p14="http://schemas.microsoft.com/office/powerpoint/2010/main" val="331678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CA890-BAA9-90A9-6AF0-3083B5386778}"/>
              </a:ext>
            </a:extLst>
          </p:cNvPr>
          <p:cNvSpPr>
            <a:spLocks noGrp="1"/>
          </p:cNvSpPr>
          <p:nvPr>
            <p:ph type="title"/>
          </p:nvPr>
        </p:nvSpPr>
        <p:spPr>
          <a:xfrm>
            <a:off x="403481" y="2749866"/>
            <a:ext cx="7859069" cy="1358267"/>
          </a:xfrm>
        </p:spPr>
        <p:txBody>
          <a:bodyPr anchor="ctr">
            <a:normAutofit/>
          </a:bodyPr>
          <a:lstStyle/>
          <a:p>
            <a:pPr algn="ctr">
              <a:lnSpc>
                <a:spcPct val="100000"/>
              </a:lnSpc>
            </a:pPr>
            <a:r>
              <a:rPr lang="en-US" sz="6600" kern="0" dirty="0"/>
              <a:t>STAFFING TRENDS</a:t>
            </a:r>
          </a:p>
        </p:txBody>
      </p:sp>
    </p:spTree>
    <p:extLst>
      <p:ext uri="{BB962C8B-B14F-4D97-AF65-F5344CB8AC3E}">
        <p14:creationId xmlns:p14="http://schemas.microsoft.com/office/powerpoint/2010/main" val="328572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6398-74AE-8A71-F700-638F10CE66B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4BC73168-25F8-AF88-D367-05ACC7492D7D}"/>
              </a:ext>
            </a:extLst>
          </p:cNvPr>
          <p:cNvSpPr txBox="1">
            <a:spLocks noGrp="1"/>
          </p:cNvSpPr>
          <p:nvPr>
            <p:ph type="title" idx="4294967295"/>
          </p:nvPr>
        </p:nvSpPr>
        <p:spPr>
          <a:xfrm>
            <a:off x="568325" y="86905"/>
            <a:ext cx="1183132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chemeClr val="accent1"/>
                </a:solidFill>
                <a:latin typeface="Mohave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1"/>
                </a:solidFill>
                <a:effectLst/>
                <a:uLnTx/>
                <a:uFillTx/>
                <a:latin typeface="Mohave SemiBold" pitchFamily="2" charset="77"/>
                <a:ea typeface="+mj-ea"/>
                <a:cs typeface="+mj-cs"/>
              </a:rPr>
              <a:t>The majority of FHDA employees reside around the South Bay Area.</a:t>
            </a:r>
          </a:p>
        </p:txBody>
      </p:sp>
      <p:sp>
        <p:nvSpPr>
          <p:cNvPr id="9" name="TextBox 8">
            <a:extLst>
              <a:ext uri="{FF2B5EF4-FFF2-40B4-BE49-F238E27FC236}">
                <a16:creationId xmlns:a16="http://schemas.microsoft.com/office/drawing/2014/main" id="{3D3F2186-A6F9-AE5A-CC08-86F0B782B20E}"/>
              </a:ext>
            </a:extLst>
          </p:cNvPr>
          <p:cNvSpPr txBox="1"/>
          <p:nvPr/>
        </p:nvSpPr>
        <p:spPr>
          <a:xfrm>
            <a:off x="8262719" y="6642556"/>
            <a:ext cx="3966150" cy="215444"/>
          </a:xfrm>
          <a:prstGeom prst="rect">
            <a:avLst/>
          </a:prstGeom>
          <a:noFill/>
        </p:spPr>
        <p:txBody>
          <a:bodyPr wrap="none" rtlCol="0">
            <a:spAutoFit/>
          </a:bodyPr>
          <a:lstStyle/>
          <a:p>
            <a:r>
              <a:rPr lang="en-US" sz="800" dirty="0"/>
              <a:t>Employees in 2025-26. Excludes student employees and temporary employees.</a:t>
            </a:r>
          </a:p>
        </p:txBody>
      </p:sp>
      <p:pic>
        <p:nvPicPr>
          <p:cNvPr id="11" name="Picture 10" descr="Map showing wildfire incidents across the San Francisco Bay Area and surrounding regions, with colored dots representing fire locations and intensity. Red and orange dots indicate higher severity fires concentrated around San Jose and Santa Cruz Mountains, while blue dots mark less severe or older fires scattered throughout the area.">
            <a:extLst>
              <a:ext uri="{FF2B5EF4-FFF2-40B4-BE49-F238E27FC236}">
                <a16:creationId xmlns:a16="http://schemas.microsoft.com/office/drawing/2014/main" id="{BDAF0EBB-836C-8E8A-0B1C-03C6299AAA54}"/>
              </a:ext>
            </a:extLst>
          </p:cNvPr>
          <p:cNvPicPr>
            <a:picLocks noChangeAspect="1"/>
          </p:cNvPicPr>
          <p:nvPr/>
        </p:nvPicPr>
        <p:blipFill>
          <a:blip r:embed="rId3"/>
          <a:stretch>
            <a:fillRect/>
          </a:stretch>
        </p:blipFill>
        <p:spPr>
          <a:xfrm>
            <a:off x="2506656" y="1188202"/>
            <a:ext cx="7483488" cy="5243014"/>
          </a:xfrm>
          <a:prstGeom prst="rect">
            <a:avLst/>
          </a:prstGeom>
        </p:spPr>
      </p:pic>
      <p:pic>
        <p:nvPicPr>
          <p:cNvPr id="3" name="Picture 2" descr="Color gradient legend ranging from blue at low values to yellow at high values, with red and purple in between. It serves as a key for interpreting data intensity or magnitude in a related visualization.">
            <a:extLst>
              <a:ext uri="{FF2B5EF4-FFF2-40B4-BE49-F238E27FC236}">
                <a16:creationId xmlns:a16="http://schemas.microsoft.com/office/drawing/2014/main" id="{687D7275-321A-116D-CF3F-F301A7D626FF}"/>
              </a:ext>
            </a:extLst>
          </p:cNvPr>
          <p:cNvPicPr>
            <a:picLocks noChangeAspect="1"/>
          </p:cNvPicPr>
          <p:nvPr/>
        </p:nvPicPr>
        <p:blipFill>
          <a:blip r:embed="rId4"/>
          <a:stretch>
            <a:fillRect/>
          </a:stretch>
        </p:blipFill>
        <p:spPr>
          <a:xfrm>
            <a:off x="8753429" y="1374368"/>
            <a:ext cx="1066892" cy="960203"/>
          </a:xfrm>
          <a:prstGeom prst="rect">
            <a:avLst/>
          </a:prstGeom>
        </p:spPr>
      </p:pic>
    </p:spTree>
    <p:extLst>
      <p:ext uri="{BB962C8B-B14F-4D97-AF65-F5344CB8AC3E}">
        <p14:creationId xmlns:p14="http://schemas.microsoft.com/office/powerpoint/2010/main" val="295318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A48A-5AB5-1E25-3831-A23D3006858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26033B02-46C5-090D-FB41-DD1CB726D6E8}"/>
              </a:ext>
            </a:extLst>
          </p:cNvPr>
          <p:cNvSpPr txBox="1">
            <a:spLocks noGrp="1"/>
          </p:cNvSpPr>
          <p:nvPr>
            <p:ph type="title" idx="4294967295"/>
          </p:nvPr>
        </p:nvSpPr>
        <p:spPr>
          <a:xfrm>
            <a:off x="606425" y="480561"/>
            <a:ext cx="108331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chemeClr val="accent1"/>
                </a:solidFill>
                <a:latin typeface="Mohave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1"/>
                </a:solidFill>
                <a:effectLst/>
                <a:uLnTx/>
                <a:uFillTx/>
                <a:latin typeface="Mohave SemiBold" pitchFamily="2" charset="77"/>
                <a:ea typeface="+mj-ea"/>
                <a:cs typeface="+mj-cs"/>
              </a:rPr>
              <a:t>61% of FHDA employees reside within Santa Clara County.</a:t>
            </a:r>
          </a:p>
        </p:txBody>
      </p:sp>
      <p:sp>
        <p:nvSpPr>
          <p:cNvPr id="9" name="TextBox 8">
            <a:extLst>
              <a:ext uri="{FF2B5EF4-FFF2-40B4-BE49-F238E27FC236}">
                <a16:creationId xmlns:a16="http://schemas.microsoft.com/office/drawing/2014/main" id="{7B704C14-C54F-1F36-A7DB-68A02A0DF952}"/>
              </a:ext>
            </a:extLst>
          </p:cNvPr>
          <p:cNvSpPr txBox="1"/>
          <p:nvPr/>
        </p:nvSpPr>
        <p:spPr>
          <a:xfrm>
            <a:off x="8262719" y="6642556"/>
            <a:ext cx="3966150" cy="215444"/>
          </a:xfrm>
          <a:prstGeom prst="rect">
            <a:avLst/>
          </a:prstGeom>
          <a:noFill/>
        </p:spPr>
        <p:txBody>
          <a:bodyPr wrap="none" rtlCol="0">
            <a:spAutoFit/>
          </a:bodyPr>
          <a:lstStyle/>
          <a:p>
            <a:r>
              <a:rPr lang="en-US" sz="800" dirty="0"/>
              <a:t>Employees in 2025-26. Excludes student employees and temporary employees.</a:t>
            </a:r>
          </a:p>
        </p:txBody>
      </p:sp>
      <p:pic>
        <p:nvPicPr>
          <p:cNvPr id="13" name="Picture 12" descr="Bar chart showing employee distribution by county residence across a district. Santa Clara leads with 61% (1,472 employees) highlighted in yellow, followed by San Mateo at 10% (235 employees) in red, with remaining counties ranging from 0% to 7% in dark red bars.">
            <a:extLst>
              <a:ext uri="{FF2B5EF4-FFF2-40B4-BE49-F238E27FC236}">
                <a16:creationId xmlns:a16="http://schemas.microsoft.com/office/drawing/2014/main" id="{5804DD4F-9657-E2CC-CCCF-12FEC1B0DAF0}"/>
              </a:ext>
            </a:extLst>
          </p:cNvPr>
          <p:cNvPicPr>
            <a:picLocks noChangeAspect="1"/>
          </p:cNvPicPr>
          <p:nvPr/>
        </p:nvPicPr>
        <p:blipFill>
          <a:blip r:embed="rId3"/>
          <a:stretch>
            <a:fillRect/>
          </a:stretch>
        </p:blipFill>
        <p:spPr>
          <a:xfrm>
            <a:off x="2749472" y="1517243"/>
            <a:ext cx="7053423" cy="4572000"/>
          </a:xfrm>
          <a:prstGeom prst="rect">
            <a:avLst/>
          </a:prstGeom>
        </p:spPr>
      </p:pic>
    </p:spTree>
    <p:extLst>
      <p:ext uri="{BB962C8B-B14F-4D97-AF65-F5344CB8AC3E}">
        <p14:creationId xmlns:p14="http://schemas.microsoft.com/office/powerpoint/2010/main" val="347484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3DFE7-3F4B-BFE1-E8A1-7ED26ABB357A}"/>
              </a:ext>
            </a:extLst>
          </p:cNvPr>
          <p:cNvSpPr>
            <a:spLocks noGrp="1"/>
          </p:cNvSpPr>
          <p:nvPr>
            <p:ph type="title"/>
          </p:nvPr>
        </p:nvSpPr>
        <p:spPr>
          <a:xfrm>
            <a:off x="582827" y="270475"/>
            <a:ext cx="10515600" cy="821124"/>
          </a:xfrm>
        </p:spPr>
        <p:txBody>
          <a:bodyPr>
            <a:normAutofit/>
          </a:bodyPr>
          <a:lstStyle/>
          <a:p>
            <a:pPr>
              <a:lnSpc>
                <a:spcPct val="100000"/>
              </a:lnSpc>
            </a:pPr>
            <a:r>
              <a:rPr lang="en-US" sz="4000" kern="0" dirty="0"/>
              <a:t>STAFFING TRENDS | FT &amp; PT FACULTY (FTEF)</a:t>
            </a:r>
          </a:p>
        </p:txBody>
      </p:sp>
      <p:graphicFrame>
        <p:nvGraphicFramePr>
          <p:cNvPr id="2" name="Chart 1" descr="Full time and part time faculty staffing rends show a steady rate of Full time faculty and a decline in part time faculty as overall student FTES has declined from 2020-11 to 2024-25.">
            <a:extLst>
              <a:ext uri="{FF2B5EF4-FFF2-40B4-BE49-F238E27FC236}">
                <a16:creationId xmlns:a16="http://schemas.microsoft.com/office/drawing/2014/main" id="{97452B97-61AD-2F5D-A886-1BF1E7B98995}"/>
              </a:ext>
            </a:extLst>
          </p:cNvPr>
          <p:cNvGraphicFramePr>
            <a:graphicFrameLocks/>
          </p:cNvGraphicFramePr>
          <p:nvPr>
            <p:extLst>
              <p:ext uri="{D42A27DB-BD31-4B8C-83A1-F6EECF244321}">
                <p14:modId xmlns:p14="http://schemas.microsoft.com/office/powerpoint/2010/main" val="2078925735"/>
              </p:ext>
            </p:extLst>
          </p:nvPr>
        </p:nvGraphicFramePr>
        <p:xfrm>
          <a:off x="697423" y="1224079"/>
          <a:ext cx="11244022" cy="53236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77B96CC-00EA-1658-EC58-D1ED50FD7630}"/>
              </a:ext>
            </a:extLst>
          </p:cNvPr>
          <p:cNvSpPr txBox="1"/>
          <p:nvPr/>
        </p:nvSpPr>
        <p:spPr>
          <a:xfrm>
            <a:off x="697423" y="6547748"/>
            <a:ext cx="395492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Data Source: CCCCO 320 Report; CCCCO Data Mart – Staffing (Fall Semester/Quarter)</a:t>
            </a:r>
          </a:p>
        </p:txBody>
      </p:sp>
      <p:sp>
        <p:nvSpPr>
          <p:cNvPr id="5" name="TextBox 4">
            <a:extLst>
              <a:ext uri="{FF2B5EF4-FFF2-40B4-BE49-F238E27FC236}">
                <a16:creationId xmlns:a16="http://schemas.microsoft.com/office/drawing/2014/main" id="{AE4C7566-7297-DF26-B40E-645DD7F6F14E}"/>
              </a:ext>
            </a:extLst>
          </p:cNvPr>
          <p:cNvSpPr txBox="1"/>
          <p:nvPr/>
        </p:nvSpPr>
        <p:spPr>
          <a:xfrm>
            <a:off x="4805422" y="6550763"/>
            <a:ext cx="451117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FT Faculty </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Full-Time Faculty; </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PT Faculty</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Part-Time Faculty; </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FTEF</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Full-Time Equivalent Faculty</a:t>
            </a:r>
          </a:p>
        </p:txBody>
      </p:sp>
    </p:spTree>
    <p:extLst>
      <p:ext uri="{BB962C8B-B14F-4D97-AF65-F5344CB8AC3E}">
        <p14:creationId xmlns:p14="http://schemas.microsoft.com/office/powerpoint/2010/main" val="595109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E6B4B-4DBC-88BE-D199-58085D3AEA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34C1E5-3E35-4333-320A-8AF37927DD6D}"/>
              </a:ext>
            </a:extLst>
          </p:cNvPr>
          <p:cNvSpPr>
            <a:spLocks noGrp="1"/>
          </p:cNvSpPr>
          <p:nvPr>
            <p:ph type="title"/>
          </p:nvPr>
        </p:nvSpPr>
        <p:spPr>
          <a:xfrm>
            <a:off x="582827" y="270475"/>
            <a:ext cx="10515600" cy="821124"/>
          </a:xfrm>
        </p:spPr>
        <p:txBody>
          <a:bodyPr>
            <a:normAutofit/>
          </a:bodyPr>
          <a:lstStyle/>
          <a:p>
            <a:pPr>
              <a:lnSpc>
                <a:spcPct val="100000"/>
              </a:lnSpc>
            </a:pPr>
            <a:r>
              <a:rPr lang="en-US" sz="4000" kern="0" dirty="0"/>
              <a:t>STAFFING TRENDS | CLASSIFIED (FTEE)</a:t>
            </a:r>
          </a:p>
        </p:txBody>
      </p:sp>
      <p:graphicFrame>
        <p:nvGraphicFramePr>
          <p:cNvPr id="3" name="Chart 2" descr="Trends in classified staff which shows a decline as FTES has declined.">
            <a:extLst>
              <a:ext uri="{FF2B5EF4-FFF2-40B4-BE49-F238E27FC236}">
                <a16:creationId xmlns:a16="http://schemas.microsoft.com/office/drawing/2014/main" id="{E3B1FD93-18E9-298F-9AD0-6E0E56DCF8D8}"/>
              </a:ext>
            </a:extLst>
          </p:cNvPr>
          <p:cNvGraphicFramePr>
            <a:graphicFrameLocks/>
          </p:cNvGraphicFramePr>
          <p:nvPr>
            <p:extLst>
              <p:ext uri="{D42A27DB-BD31-4B8C-83A1-F6EECF244321}">
                <p14:modId xmlns:p14="http://schemas.microsoft.com/office/powerpoint/2010/main" val="3625123399"/>
              </p:ext>
            </p:extLst>
          </p:nvPr>
        </p:nvGraphicFramePr>
        <p:xfrm>
          <a:off x="689675" y="1300780"/>
          <a:ext cx="10918555" cy="495278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62E6E5A-A7D6-B472-A595-6A695897E2BC}"/>
              </a:ext>
            </a:extLst>
          </p:cNvPr>
          <p:cNvSpPr txBox="1"/>
          <p:nvPr/>
        </p:nvSpPr>
        <p:spPr>
          <a:xfrm>
            <a:off x="697423" y="6547748"/>
            <a:ext cx="395492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Data Source: CCCCO 320 Report; CCCCO Data Mart – Staffing (Fall Semester/Quarter)</a:t>
            </a:r>
          </a:p>
        </p:txBody>
      </p:sp>
      <p:sp>
        <p:nvSpPr>
          <p:cNvPr id="5" name="TextBox 4">
            <a:extLst>
              <a:ext uri="{FF2B5EF4-FFF2-40B4-BE49-F238E27FC236}">
                <a16:creationId xmlns:a16="http://schemas.microsoft.com/office/drawing/2014/main" id="{A5DCA4B4-F707-EB4E-547A-ABC3CDA3FE01}"/>
              </a:ext>
            </a:extLst>
          </p:cNvPr>
          <p:cNvSpPr txBox="1"/>
          <p:nvPr/>
        </p:nvSpPr>
        <p:spPr>
          <a:xfrm>
            <a:off x="4805422" y="6550763"/>
            <a:ext cx="394531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Classified Staff</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Classified Support, Classified Professionals, Supervisors, </a:t>
            </a:r>
            <a:r>
              <a:rPr kumimoji="0" lang="en-US" sz="800" b="0" i="1"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Confidentials</a:t>
            </a:r>
            <a:endPar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5850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CDFD-1896-575E-363E-5BEDA8C18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B37BC9-780B-CBC9-98C5-709A7D4CD188}"/>
              </a:ext>
            </a:extLst>
          </p:cNvPr>
          <p:cNvSpPr>
            <a:spLocks noGrp="1"/>
          </p:cNvSpPr>
          <p:nvPr>
            <p:ph type="title"/>
          </p:nvPr>
        </p:nvSpPr>
        <p:spPr>
          <a:xfrm>
            <a:off x="582827" y="270475"/>
            <a:ext cx="10515600" cy="821124"/>
          </a:xfrm>
        </p:spPr>
        <p:txBody>
          <a:bodyPr>
            <a:normAutofit/>
          </a:bodyPr>
          <a:lstStyle/>
          <a:p>
            <a:pPr>
              <a:lnSpc>
                <a:spcPct val="100000"/>
              </a:lnSpc>
            </a:pPr>
            <a:r>
              <a:rPr lang="en-US" sz="4000" kern="0" dirty="0"/>
              <a:t>STAFFING TRENDS | ADMINISTRATORS (FTEE)</a:t>
            </a:r>
          </a:p>
        </p:txBody>
      </p:sp>
      <p:graphicFrame>
        <p:nvGraphicFramePr>
          <p:cNvPr id="2" name="Chart 1" descr="Trends in administrative staffing which has increased as student FTES has declines from 78 to 98 employees.">
            <a:extLst>
              <a:ext uri="{FF2B5EF4-FFF2-40B4-BE49-F238E27FC236}">
                <a16:creationId xmlns:a16="http://schemas.microsoft.com/office/drawing/2014/main" id="{B1F570C0-9963-547E-4FA0-4D2D58BC0744}"/>
              </a:ext>
            </a:extLst>
          </p:cNvPr>
          <p:cNvGraphicFramePr>
            <a:graphicFrameLocks/>
          </p:cNvGraphicFramePr>
          <p:nvPr>
            <p:extLst>
              <p:ext uri="{D42A27DB-BD31-4B8C-83A1-F6EECF244321}">
                <p14:modId xmlns:p14="http://schemas.microsoft.com/office/powerpoint/2010/main" val="987572022"/>
              </p:ext>
            </p:extLst>
          </p:nvPr>
        </p:nvGraphicFramePr>
        <p:xfrm>
          <a:off x="736171" y="1247614"/>
          <a:ext cx="11205274"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38C3E70-2D5B-C1F8-BD4D-338551BA8D9F}"/>
              </a:ext>
            </a:extLst>
          </p:cNvPr>
          <p:cNvSpPr txBox="1"/>
          <p:nvPr/>
        </p:nvSpPr>
        <p:spPr>
          <a:xfrm>
            <a:off x="697423" y="6547748"/>
            <a:ext cx="395492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Data Source: CCCCO 320 Report; CCCCO Data Mart – Staffing (Fall Semester/Quarter)</a:t>
            </a:r>
          </a:p>
        </p:txBody>
      </p:sp>
      <p:sp>
        <p:nvSpPr>
          <p:cNvPr id="5" name="TextBox 4">
            <a:extLst>
              <a:ext uri="{FF2B5EF4-FFF2-40B4-BE49-F238E27FC236}">
                <a16:creationId xmlns:a16="http://schemas.microsoft.com/office/drawing/2014/main" id="{C46518D2-604A-35C9-D3A3-6CF1D7C0E81F}"/>
              </a:ext>
            </a:extLst>
          </p:cNvPr>
          <p:cNvSpPr txBox="1"/>
          <p:nvPr/>
        </p:nvSpPr>
        <p:spPr>
          <a:xfrm>
            <a:off x="4805422" y="6550763"/>
            <a:ext cx="335380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8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Administrators</a:t>
            </a: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 Educational (Certificated) and Classified Administrators</a:t>
            </a:r>
          </a:p>
        </p:txBody>
      </p:sp>
    </p:spTree>
    <p:extLst>
      <p:ext uri="{BB962C8B-B14F-4D97-AF65-F5344CB8AC3E}">
        <p14:creationId xmlns:p14="http://schemas.microsoft.com/office/powerpoint/2010/main" val="190926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A70F0-CDCB-9021-7CF8-2671F6A14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3F494-9257-A992-D176-911ADC7D8CB7}"/>
              </a:ext>
            </a:extLst>
          </p:cNvPr>
          <p:cNvSpPr>
            <a:spLocks noGrp="1"/>
          </p:cNvSpPr>
          <p:nvPr>
            <p:ph type="title"/>
          </p:nvPr>
        </p:nvSpPr>
        <p:spPr>
          <a:xfrm>
            <a:off x="838200" y="342265"/>
            <a:ext cx="10515600" cy="1325563"/>
          </a:xfrm>
        </p:spPr>
        <p:txBody>
          <a:bodyPr/>
          <a:lstStyle/>
          <a:p>
            <a:r>
              <a:rPr lang="en-US" dirty="0"/>
              <a:t>Across the district we offer nearly 500 program options. </a:t>
            </a:r>
          </a:p>
        </p:txBody>
      </p:sp>
      <p:sp>
        <p:nvSpPr>
          <p:cNvPr id="3" name="Content Placeholder 2">
            <a:extLst>
              <a:ext uri="{FF2B5EF4-FFF2-40B4-BE49-F238E27FC236}">
                <a16:creationId xmlns:a16="http://schemas.microsoft.com/office/drawing/2014/main" id="{5AA0964F-262D-4CBE-2947-4C06934AD095}"/>
              </a:ext>
            </a:extLst>
          </p:cNvPr>
          <p:cNvSpPr>
            <a:spLocks noGrp="1"/>
          </p:cNvSpPr>
          <p:nvPr>
            <p:ph idx="1"/>
          </p:nvPr>
        </p:nvSpPr>
        <p:spPr>
          <a:xfrm>
            <a:off x="1030706" y="1825625"/>
            <a:ext cx="5201652" cy="4351338"/>
          </a:xfrm>
        </p:spPr>
        <p:txBody>
          <a:bodyPr/>
          <a:lstStyle/>
          <a:p>
            <a:pPr marL="0" indent="0">
              <a:buNone/>
            </a:pPr>
            <a:r>
              <a:rPr lang="en-US" b="1" dirty="0"/>
              <a:t>De Anza College:</a:t>
            </a:r>
          </a:p>
          <a:p>
            <a:pPr>
              <a:buFontTx/>
              <a:buChar char="-"/>
            </a:pPr>
            <a:r>
              <a:rPr lang="en-US" dirty="0"/>
              <a:t>Degree Program = 86</a:t>
            </a:r>
          </a:p>
          <a:p>
            <a:pPr>
              <a:buFontTx/>
              <a:buChar char="-"/>
            </a:pPr>
            <a:r>
              <a:rPr lang="en-US" dirty="0"/>
              <a:t>Associate Degree for Transfer = 24</a:t>
            </a:r>
          </a:p>
          <a:p>
            <a:pPr>
              <a:buFontTx/>
              <a:buChar char="-"/>
            </a:pPr>
            <a:r>
              <a:rPr lang="en-US" dirty="0"/>
              <a:t>Credit Certificate = 135</a:t>
            </a:r>
          </a:p>
          <a:p>
            <a:pPr>
              <a:buFontTx/>
              <a:buChar char="-"/>
            </a:pPr>
            <a:r>
              <a:rPr lang="en-US" dirty="0"/>
              <a:t>Noncredit Certificate = 30</a:t>
            </a:r>
          </a:p>
          <a:p>
            <a:pPr>
              <a:buFontTx/>
              <a:buChar char="-"/>
            </a:pPr>
            <a:r>
              <a:rPr lang="en-US" dirty="0"/>
              <a:t>Bachelor Degree = 1</a:t>
            </a:r>
          </a:p>
        </p:txBody>
      </p:sp>
      <p:sp>
        <p:nvSpPr>
          <p:cNvPr id="5" name="Content Placeholder 2">
            <a:extLst>
              <a:ext uri="{FF2B5EF4-FFF2-40B4-BE49-F238E27FC236}">
                <a16:creationId xmlns:a16="http://schemas.microsoft.com/office/drawing/2014/main" id="{5BF2BB2A-101E-A7A7-0845-C541CB041B2E}"/>
              </a:ext>
            </a:extLst>
          </p:cNvPr>
          <p:cNvSpPr txBox="1">
            <a:spLocks/>
          </p:cNvSpPr>
          <p:nvPr/>
        </p:nvSpPr>
        <p:spPr>
          <a:xfrm>
            <a:off x="6380748" y="1825625"/>
            <a:ext cx="5201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Foothill College:</a:t>
            </a:r>
          </a:p>
          <a:p>
            <a:pPr>
              <a:buFontTx/>
              <a:buChar char="-"/>
            </a:pPr>
            <a:r>
              <a:rPr lang="en-US" dirty="0"/>
              <a:t>Degree Program = 55</a:t>
            </a:r>
          </a:p>
          <a:p>
            <a:pPr>
              <a:buFontTx/>
              <a:buChar char="-"/>
            </a:pPr>
            <a:r>
              <a:rPr lang="en-US" dirty="0"/>
              <a:t>Associate Degree for Transfer = 30</a:t>
            </a:r>
          </a:p>
          <a:p>
            <a:pPr>
              <a:buFontTx/>
              <a:buChar char="-"/>
            </a:pPr>
            <a:r>
              <a:rPr lang="en-US" dirty="0"/>
              <a:t>Credit Certificate = 103</a:t>
            </a:r>
          </a:p>
          <a:p>
            <a:pPr>
              <a:buFontTx/>
              <a:buChar char="-"/>
            </a:pPr>
            <a:r>
              <a:rPr lang="en-US" dirty="0"/>
              <a:t>Noncredit Certificate = 30 </a:t>
            </a:r>
          </a:p>
          <a:p>
            <a:pPr>
              <a:buFontTx/>
              <a:buChar char="-"/>
            </a:pPr>
            <a:r>
              <a:rPr lang="en-US" dirty="0"/>
              <a:t>Bachelor Degree = 2</a:t>
            </a:r>
          </a:p>
        </p:txBody>
      </p:sp>
    </p:spTree>
    <p:extLst>
      <p:ext uri="{BB962C8B-B14F-4D97-AF65-F5344CB8AC3E}">
        <p14:creationId xmlns:p14="http://schemas.microsoft.com/office/powerpoint/2010/main" val="318006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3656-307A-35FF-64D1-0E12F383F2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593B6D-69FD-82A4-ED18-DB618303DAC0}"/>
              </a:ext>
            </a:extLst>
          </p:cNvPr>
          <p:cNvSpPr>
            <a:spLocks noGrp="1"/>
          </p:cNvSpPr>
          <p:nvPr>
            <p:ph type="title"/>
          </p:nvPr>
        </p:nvSpPr>
        <p:spPr>
          <a:xfrm>
            <a:off x="582827" y="270475"/>
            <a:ext cx="10515600" cy="821124"/>
          </a:xfrm>
        </p:spPr>
        <p:txBody>
          <a:bodyPr>
            <a:normAutofit/>
          </a:bodyPr>
          <a:lstStyle/>
          <a:p>
            <a:pPr>
              <a:lnSpc>
                <a:spcPct val="100000"/>
              </a:lnSpc>
            </a:pPr>
            <a:r>
              <a:rPr lang="en-US" sz="4000" kern="0" dirty="0"/>
              <a:t>STAFFING TRENDS | RATIO PER FTES</a:t>
            </a:r>
          </a:p>
        </p:txBody>
      </p:sp>
      <p:graphicFrame>
        <p:nvGraphicFramePr>
          <p:cNvPr id="3" name="Chart 2" descr="Staffing trends as a ratio of FTES with currently 27 to 1 students to faculty, 245 to 1 for students to administrators and 46 to 1 for classified staff. ">
            <a:extLst>
              <a:ext uri="{FF2B5EF4-FFF2-40B4-BE49-F238E27FC236}">
                <a16:creationId xmlns:a16="http://schemas.microsoft.com/office/drawing/2014/main" id="{292C2B32-3189-691D-B899-B523AAF7317F}"/>
              </a:ext>
            </a:extLst>
          </p:cNvPr>
          <p:cNvGraphicFramePr/>
          <p:nvPr>
            <p:extLst>
              <p:ext uri="{D42A27DB-BD31-4B8C-83A1-F6EECF244321}">
                <p14:modId xmlns:p14="http://schemas.microsoft.com/office/powerpoint/2010/main" val="1299807342"/>
              </p:ext>
            </p:extLst>
          </p:nvPr>
        </p:nvGraphicFramePr>
        <p:xfrm>
          <a:off x="744086" y="1061633"/>
          <a:ext cx="7175548" cy="2293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Staffing ratios. currently 27 to 1 students to faculty, 245 students to administrators and 46 to 1 classified staff. ">
            <a:extLst>
              <a:ext uri="{FF2B5EF4-FFF2-40B4-BE49-F238E27FC236}">
                <a16:creationId xmlns:a16="http://schemas.microsoft.com/office/drawing/2014/main" id="{612AE525-607B-0848-780A-2CBE2634F432}"/>
              </a:ext>
            </a:extLst>
          </p:cNvPr>
          <p:cNvGraphicFramePr/>
          <p:nvPr>
            <p:extLst>
              <p:ext uri="{D42A27DB-BD31-4B8C-83A1-F6EECF244321}">
                <p14:modId xmlns:p14="http://schemas.microsoft.com/office/powerpoint/2010/main" val="2820177781"/>
              </p:ext>
            </p:extLst>
          </p:nvPr>
        </p:nvGraphicFramePr>
        <p:xfrm>
          <a:off x="744086" y="3502619"/>
          <a:ext cx="7175548" cy="2549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Staffing ratios. currently 27 to 1 students to faculty, 245 students to administrators and 46 to 1 classified staff. ">
            <a:extLst>
              <a:ext uri="{FF2B5EF4-FFF2-40B4-BE49-F238E27FC236}">
                <a16:creationId xmlns:a16="http://schemas.microsoft.com/office/drawing/2014/main" id="{3A6A335E-BF02-7E57-9449-108AADF0409F}"/>
              </a:ext>
            </a:extLst>
          </p:cNvPr>
          <p:cNvGraphicFramePr/>
          <p:nvPr>
            <p:extLst>
              <p:ext uri="{D42A27DB-BD31-4B8C-83A1-F6EECF244321}">
                <p14:modId xmlns:p14="http://schemas.microsoft.com/office/powerpoint/2010/main" val="3778661782"/>
              </p:ext>
            </p:extLst>
          </p:nvPr>
        </p:nvGraphicFramePr>
        <p:xfrm>
          <a:off x="8004875" y="1061634"/>
          <a:ext cx="4060556" cy="499045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350771D-703F-BC9E-A22B-E76B70941E73}"/>
              </a:ext>
            </a:extLst>
          </p:cNvPr>
          <p:cNvSpPr txBox="1"/>
          <p:nvPr/>
        </p:nvSpPr>
        <p:spPr>
          <a:xfrm flipH="1">
            <a:off x="5756844" y="1238836"/>
            <a:ext cx="10701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Repeatability</a:t>
            </a:r>
          </a:p>
        </p:txBody>
      </p:sp>
      <p:sp>
        <p:nvSpPr>
          <p:cNvPr id="8" name="TextBox 7">
            <a:extLst>
              <a:ext uri="{FF2B5EF4-FFF2-40B4-BE49-F238E27FC236}">
                <a16:creationId xmlns:a16="http://schemas.microsoft.com/office/drawing/2014/main" id="{D2E07BF3-22BC-3CF3-8553-64050CBA36EF}"/>
              </a:ext>
            </a:extLst>
          </p:cNvPr>
          <p:cNvSpPr txBox="1"/>
          <p:nvPr/>
        </p:nvSpPr>
        <p:spPr>
          <a:xfrm flipH="1">
            <a:off x="5783720" y="1500446"/>
            <a:ext cx="10701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AB 705/1705</a:t>
            </a:r>
          </a:p>
        </p:txBody>
      </p:sp>
      <p:sp>
        <p:nvSpPr>
          <p:cNvPr id="9" name="TextBox 8">
            <a:extLst>
              <a:ext uri="{FF2B5EF4-FFF2-40B4-BE49-F238E27FC236}">
                <a16:creationId xmlns:a16="http://schemas.microsoft.com/office/drawing/2014/main" id="{46D4A286-7D65-78FD-C837-8BC9DF5E1849}"/>
              </a:ext>
            </a:extLst>
          </p:cNvPr>
          <p:cNvSpPr txBox="1"/>
          <p:nvPr/>
        </p:nvSpPr>
        <p:spPr>
          <a:xfrm flipH="1">
            <a:off x="5756844" y="1751952"/>
            <a:ext cx="162447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COVID-19 Pandemic</a:t>
            </a:r>
          </a:p>
        </p:txBody>
      </p:sp>
      <p:sp>
        <p:nvSpPr>
          <p:cNvPr id="2" name="TextBox 1">
            <a:extLst>
              <a:ext uri="{FF2B5EF4-FFF2-40B4-BE49-F238E27FC236}">
                <a16:creationId xmlns:a16="http://schemas.microsoft.com/office/drawing/2014/main" id="{30C10080-B554-1D1B-C7EF-B3B65B46FFE8}"/>
              </a:ext>
            </a:extLst>
          </p:cNvPr>
          <p:cNvSpPr txBox="1"/>
          <p:nvPr/>
        </p:nvSpPr>
        <p:spPr>
          <a:xfrm>
            <a:off x="697423" y="6547748"/>
            <a:ext cx="395492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Data Source: CCCCO 320 Report; CCCCO Data Mart – Staffing (Fall Semester/Quarter)</a:t>
            </a:r>
          </a:p>
        </p:txBody>
      </p:sp>
    </p:spTree>
    <p:extLst>
      <p:ext uri="{BB962C8B-B14F-4D97-AF65-F5344CB8AC3E}">
        <p14:creationId xmlns:p14="http://schemas.microsoft.com/office/powerpoint/2010/main" val="235165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24AF-BBC7-FC77-C040-3766C9C583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BD1CC6-16EB-2E0B-4A91-0F81FD02E51E}"/>
              </a:ext>
            </a:extLst>
          </p:cNvPr>
          <p:cNvSpPr>
            <a:spLocks noGrp="1"/>
          </p:cNvSpPr>
          <p:nvPr>
            <p:ph type="title"/>
          </p:nvPr>
        </p:nvSpPr>
        <p:spPr>
          <a:xfrm>
            <a:off x="838200" y="2652370"/>
            <a:ext cx="10515600" cy="1553260"/>
          </a:xfrm>
        </p:spPr>
        <p:txBody>
          <a:bodyPr>
            <a:normAutofit fontScale="90000"/>
          </a:bodyPr>
          <a:lstStyle/>
          <a:p>
            <a:r>
              <a:rPr lang="en-US" sz="8000" dirty="0"/>
              <a:t>Silicon Valley </a:t>
            </a:r>
            <a:br>
              <a:rPr lang="en-US" sz="8000" dirty="0"/>
            </a:br>
            <a:r>
              <a:rPr lang="en-US" sz="8000" dirty="0"/>
              <a:t>Regional Trends</a:t>
            </a:r>
          </a:p>
        </p:txBody>
      </p:sp>
    </p:spTree>
    <p:extLst>
      <p:ext uri="{BB962C8B-B14F-4D97-AF65-F5344CB8AC3E}">
        <p14:creationId xmlns:p14="http://schemas.microsoft.com/office/powerpoint/2010/main" val="2593151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BAB882-A0FA-3F71-0985-668D40A3419B}"/>
              </a:ext>
            </a:extLst>
          </p:cNvPr>
          <p:cNvSpPr>
            <a:spLocks noGrp="1"/>
          </p:cNvSpPr>
          <p:nvPr>
            <p:ph type="ctrTitle"/>
          </p:nvPr>
        </p:nvSpPr>
        <p:spPr>
          <a:xfrm>
            <a:off x="643468" y="643467"/>
            <a:ext cx="4620584" cy="4567137"/>
          </a:xfrm>
        </p:spPr>
        <p:txBody>
          <a:bodyPr>
            <a:normAutofit/>
          </a:bodyPr>
          <a:lstStyle/>
          <a:p>
            <a:pPr algn="l"/>
            <a:r>
              <a:rPr lang="en-US" sz="4400" dirty="0"/>
              <a:t>Silicon Valley Index	</a:t>
            </a:r>
          </a:p>
        </p:txBody>
      </p:sp>
      <p:pic>
        <p:nvPicPr>
          <p:cNvPr id="5" name="Picture 4" descr="Bar chart titled &quot;Silicon Valley Index 2026&quot; showing vertical bars in shades of gold and orange against a blue map background. The chart highlights fluctuating data trends with alternating colors representing different categories or time periods, emphasizing changes and comparisons within Silicon Valley metrics.">
            <a:extLst>
              <a:ext uri="{FF2B5EF4-FFF2-40B4-BE49-F238E27FC236}">
                <a16:creationId xmlns:a16="http://schemas.microsoft.com/office/drawing/2014/main" id="{C405EFDA-6039-4705-2B37-1025A7CCD645}"/>
              </a:ext>
            </a:extLst>
          </p:cNvPr>
          <p:cNvPicPr>
            <a:picLocks noChangeAspect="1"/>
          </p:cNvPicPr>
          <p:nvPr/>
        </p:nvPicPr>
        <p:blipFill>
          <a:blip r:embed="rId2"/>
          <a:stretch>
            <a:fillRect/>
          </a:stretch>
        </p:blipFill>
        <p:spPr>
          <a:xfrm>
            <a:off x="7084552" y="643467"/>
            <a:ext cx="4874682" cy="5571066"/>
          </a:xfrm>
          <a:prstGeom prst="rect">
            <a:avLst/>
          </a:prstGeom>
        </p:spPr>
      </p:pic>
      <p:sp>
        <p:nvSpPr>
          <p:cNvPr id="7" name="Subtitle 6">
            <a:extLst>
              <a:ext uri="{FF2B5EF4-FFF2-40B4-BE49-F238E27FC236}">
                <a16:creationId xmlns:a16="http://schemas.microsoft.com/office/drawing/2014/main" id="{75FC15C7-86BB-8095-4838-60AF19E51FBC}"/>
              </a:ext>
            </a:extLst>
          </p:cNvPr>
          <p:cNvSpPr>
            <a:spLocks noGrp="1"/>
          </p:cNvSpPr>
          <p:nvPr>
            <p:ph type="subTitle" idx="1"/>
          </p:nvPr>
        </p:nvSpPr>
        <p:spPr>
          <a:xfrm>
            <a:off x="19748" y="4605967"/>
            <a:ext cx="6838880" cy="1608566"/>
          </a:xfrm>
        </p:spPr>
        <p:txBody>
          <a:bodyPr/>
          <a:lstStyle/>
          <a:p>
            <a:r>
              <a:rPr lang="en-US" dirty="0"/>
              <a:t>https://jointventure.org/download-the-2026-index</a:t>
            </a:r>
          </a:p>
        </p:txBody>
      </p:sp>
    </p:spTree>
    <p:extLst>
      <p:ext uri="{BB962C8B-B14F-4D97-AF65-F5344CB8AC3E}">
        <p14:creationId xmlns:p14="http://schemas.microsoft.com/office/powerpoint/2010/main" val="415084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A4671E-C91B-9C6D-97E6-C55A8739EE8A}"/>
              </a:ext>
            </a:extLst>
          </p:cNvPr>
          <p:cNvSpPr>
            <a:spLocks noGrp="1"/>
          </p:cNvSpPr>
          <p:nvPr>
            <p:ph type="title"/>
          </p:nvPr>
        </p:nvSpPr>
        <p:spPr>
          <a:xfrm>
            <a:off x="686834" y="1153572"/>
            <a:ext cx="3200400" cy="4461163"/>
          </a:xfrm>
        </p:spPr>
        <p:txBody>
          <a:bodyPr>
            <a:normAutofit/>
          </a:bodyPr>
          <a:lstStyle/>
          <a:p>
            <a:r>
              <a:rPr lang="en-US">
                <a:solidFill>
                  <a:srgbClr val="FFFFFF"/>
                </a:solidFill>
              </a:rPr>
              <a:t>PEOPLE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F67DF3-AD0A-7BBD-B53C-C5CC97E56579}"/>
              </a:ext>
            </a:extLst>
          </p:cNvPr>
          <p:cNvSpPr>
            <a:spLocks noGrp="1"/>
          </p:cNvSpPr>
          <p:nvPr>
            <p:ph idx="1"/>
          </p:nvPr>
        </p:nvSpPr>
        <p:spPr>
          <a:xfrm>
            <a:off x="4447308" y="591344"/>
            <a:ext cx="6906491" cy="5585619"/>
          </a:xfrm>
        </p:spPr>
        <p:txBody>
          <a:bodyPr anchor="ctr">
            <a:normAutofit/>
          </a:bodyPr>
          <a:lstStyle/>
          <a:p>
            <a:r>
              <a:rPr lang="en-US" sz="2000"/>
              <a:t>Population holds steady; demographics are aging, global, and unevenly distributed </a:t>
            </a:r>
          </a:p>
          <a:p>
            <a:r>
              <a:rPr lang="en-US" sz="2000"/>
              <a:t>The region has added about 400,000 residents since the mid-1990s and returned to roughly its mid-2020 population level by 2025, with growth driven primarily by migration. </a:t>
            </a:r>
          </a:p>
          <a:p>
            <a:r>
              <a:rPr lang="en-US" sz="2000"/>
              <a:t>Domestic outmigration continues, offset by sustained international immigration, reinforcing global ties while reshaping local demographics. </a:t>
            </a:r>
          </a:p>
          <a:p>
            <a:r>
              <a:rPr lang="en-US" sz="2000"/>
              <a:t>The 65+ population has grown 29% since 2014, while children under 18 have declined 15%, reflecting falling birth rates. </a:t>
            </a:r>
          </a:p>
          <a:p>
            <a:r>
              <a:rPr lang="en-US" sz="2000"/>
              <a:t>About 40% of residents are foreign-born and over half speak a language other than English at home. White residents total 44% (alone or in combination), while Asian residents make up 39% alone (42% alone or in combination), with demographic clustering persisting across communities. </a:t>
            </a:r>
          </a:p>
        </p:txBody>
      </p:sp>
    </p:spTree>
    <p:extLst>
      <p:ext uri="{BB962C8B-B14F-4D97-AF65-F5344CB8AC3E}">
        <p14:creationId xmlns:p14="http://schemas.microsoft.com/office/powerpoint/2010/main" val="1186367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r chart showing percent change in population by age group in Santa Clara and San Mateo Counties from 2014 to 2024. It highlights a 29% increase in residents aged 65 and older, a 15% decrease in children under 18, and smaller changes in other age groups, illustrating regional demographic aging.">
            <a:extLst>
              <a:ext uri="{FF2B5EF4-FFF2-40B4-BE49-F238E27FC236}">
                <a16:creationId xmlns:a16="http://schemas.microsoft.com/office/drawing/2014/main" id="{DDEFDB7C-577C-7D9F-3C5D-3E947744E35D}"/>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3" name="Title 2">
            <a:extLst>
              <a:ext uri="{FF2B5EF4-FFF2-40B4-BE49-F238E27FC236}">
                <a16:creationId xmlns:a16="http://schemas.microsoft.com/office/drawing/2014/main" id="{69D3BB8C-BCEB-AFDC-304D-8785802158E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Percent Change in Population by Age</a:t>
            </a:r>
          </a:p>
        </p:txBody>
      </p:sp>
    </p:spTree>
    <p:extLst>
      <p:ext uri="{BB962C8B-B14F-4D97-AF65-F5344CB8AC3E}">
        <p14:creationId xmlns:p14="http://schemas.microsoft.com/office/powerpoint/2010/main" val="1403655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ine graph showing birth rates per 1,000 residents in Santa Clara and San Mateo Counties from 1971 to 2025, with a green line trending downward from about 16-17 births in the early 1990s to around 9-10 births in recent years. The graph includes labeled vertical axis from 0 to 20 and horizontal axis with years marked at intervals, illustrating a steady decline in birth rates over several decades.">
            <a:extLst>
              <a:ext uri="{FF2B5EF4-FFF2-40B4-BE49-F238E27FC236}">
                <a16:creationId xmlns:a16="http://schemas.microsoft.com/office/drawing/2014/main" id="{266BF2E7-C9AB-AC3C-8395-D29130EEB301}"/>
              </a:ext>
            </a:extLst>
          </p:cNvPr>
          <p:cNvPicPr>
            <a:picLocks noChangeAspect="1"/>
          </p:cNvPicPr>
          <p:nvPr/>
        </p:nvPicPr>
        <p:blipFill>
          <a:blip r:embed="rId2"/>
          <a:stretch>
            <a:fillRect/>
          </a:stretch>
        </p:blipFill>
        <p:spPr>
          <a:xfrm>
            <a:off x="1947529" y="1123527"/>
            <a:ext cx="8296937" cy="4604800"/>
          </a:xfrm>
          <a:prstGeom prst="rect">
            <a:avLst/>
          </a:prstGeom>
        </p:spPr>
      </p:pic>
      <p:sp>
        <p:nvSpPr>
          <p:cNvPr id="2" name="Title 1">
            <a:extLst>
              <a:ext uri="{FF2B5EF4-FFF2-40B4-BE49-F238E27FC236}">
                <a16:creationId xmlns:a16="http://schemas.microsoft.com/office/drawing/2014/main" id="{48DFCCF0-03CA-DABC-2EEB-A78BC2B4959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Births per 1,000 Residents</a:t>
            </a:r>
          </a:p>
        </p:txBody>
      </p:sp>
    </p:spTree>
    <p:extLst>
      <p:ext uri="{BB962C8B-B14F-4D97-AF65-F5344CB8AC3E}">
        <p14:creationId xmlns:p14="http://schemas.microsoft.com/office/powerpoint/2010/main" val="115341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r chart showing net domestic migration and net foreign immigration in Santa Clara and San Mateo Counties from 1999 to 2025. Net domestic migration remains negative most years with a notable dip around 2021, while net foreign immigration fluctuates positively, peaking around 2001 and 2024, illustrating ongoing population changes in Silicon Valley.">
            <a:extLst>
              <a:ext uri="{FF2B5EF4-FFF2-40B4-BE49-F238E27FC236}">
                <a16:creationId xmlns:a16="http://schemas.microsoft.com/office/drawing/2014/main" id="{6CF4D76E-D5CB-AA2D-081E-4BDB6F7A0E04}"/>
              </a:ext>
            </a:extLst>
          </p:cNvPr>
          <p:cNvPicPr>
            <a:picLocks noGrp="1" noChangeAspect="1"/>
          </p:cNvPicPr>
          <p:nvPr>
            <p:ph idx="1"/>
          </p:nvPr>
        </p:nvPicPr>
        <p:blipFill>
          <a:blip r:embed="rId2"/>
          <a:stretch>
            <a:fillRect/>
          </a:stretch>
        </p:blipFill>
        <p:spPr>
          <a:xfrm>
            <a:off x="5571242" y="643466"/>
            <a:ext cx="5192848" cy="5568739"/>
          </a:xfrm>
          <a:prstGeom prst="rect">
            <a:avLst/>
          </a:prstGeom>
        </p:spPr>
      </p:pic>
      <p:sp>
        <p:nvSpPr>
          <p:cNvPr id="3" name="Title 2">
            <a:extLst>
              <a:ext uri="{FF2B5EF4-FFF2-40B4-BE49-F238E27FC236}">
                <a16:creationId xmlns:a16="http://schemas.microsoft.com/office/drawing/2014/main" id="{80C80C77-0515-F827-ED1E-FB1BB048305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Foreign and Domestic Migration</a:t>
            </a:r>
          </a:p>
        </p:txBody>
      </p:sp>
    </p:spTree>
    <p:extLst>
      <p:ext uri="{BB962C8B-B14F-4D97-AF65-F5344CB8AC3E}">
        <p14:creationId xmlns:p14="http://schemas.microsoft.com/office/powerpoint/2010/main" val="315485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Pie chart displays population share by race and ethnicity in Santa Clara and San Mateo Counties for 2024, highlighting Asian residents as the largest group at 42%, followed by White alone at 28%, and Hispanic or Latino at 25%. Surrounding smaller pie charts break down specific combinations, showing Asian alone or in combination at 42%, Black or African American alone or in combination at 4%, White alone or in combination at 44%, and Hispanic or Latino of any race at 25%.">
            <a:extLst>
              <a:ext uri="{FF2B5EF4-FFF2-40B4-BE49-F238E27FC236}">
                <a16:creationId xmlns:a16="http://schemas.microsoft.com/office/drawing/2014/main" id="{80218FAA-EEE6-319A-B68E-B2012A3616FE}"/>
              </a:ext>
            </a:extLst>
          </p:cNvPr>
          <p:cNvPicPr>
            <a:picLocks noGrp="1" noChangeAspect="1"/>
          </p:cNvPicPr>
          <p:nvPr>
            <p:ph idx="1"/>
          </p:nvPr>
        </p:nvPicPr>
        <p:blipFill>
          <a:blip r:embed="rId2"/>
          <a:stretch>
            <a:fillRect/>
          </a:stretch>
        </p:blipFill>
        <p:spPr>
          <a:xfrm>
            <a:off x="825106" y="711729"/>
            <a:ext cx="10541787" cy="5666211"/>
          </a:xfrm>
          <a:prstGeom prst="rect">
            <a:avLst/>
          </a:prstGeom>
        </p:spPr>
      </p:pic>
      <p:sp>
        <p:nvSpPr>
          <p:cNvPr id="2" name="Title 1">
            <a:extLst>
              <a:ext uri="{FF2B5EF4-FFF2-40B4-BE49-F238E27FC236}">
                <a16:creationId xmlns:a16="http://schemas.microsoft.com/office/drawing/2014/main" id="{5E2DE253-0D3E-8D27-D7B5-10E17F604EE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Population Share by Race and Ethnicity</a:t>
            </a:r>
          </a:p>
        </p:txBody>
      </p:sp>
    </p:spTree>
    <p:extLst>
      <p:ext uri="{BB962C8B-B14F-4D97-AF65-F5344CB8AC3E}">
        <p14:creationId xmlns:p14="http://schemas.microsoft.com/office/powerpoint/2010/main" val="3478835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r chart showing percentage of foreign-born population in Silicon Valley, San Francisco, California, and United States for years 1970, 2000, and 2024. Silicon Valley has the highest increase, reaching 40% in 2024, compared to 34% in San Francisco, 28% in California, and 15% in the United States.">
            <a:extLst>
              <a:ext uri="{FF2B5EF4-FFF2-40B4-BE49-F238E27FC236}">
                <a16:creationId xmlns:a16="http://schemas.microsoft.com/office/drawing/2014/main" id="{A61CE822-2FC7-DF57-7AB7-B27D9A6516D6}"/>
              </a:ext>
            </a:extLst>
          </p:cNvPr>
          <p:cNvPicPr>
            <a:picLocks noChangeAspect="1"/>
          </p:cNvPicPr>
          <p:nvPr/>
        </p:nvPicPr>
        <p:blipFill>
          <a:blip r:embed="rId2"/>
          <a:srcRect r="3094" b="1"/>
          <a:stretch>
            <a:fill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5F7CEEEA-D870-C787-D346-8D721E3C604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Percentage of the Total Population Who are Foreign Born</a:t>
            </a:r>
          </a:p>
        </p:txBody>
      </p:sp>
    </p:spTree>
    <p:extLst>
      <p:ext uri="{BB962C8B-B14F-4D97-AF65-F5344CB8AC3E}">
        <p14:creationId xmlns:p14="http://schemas.microsoft.com/office/powerpoint/2010/main" val="2109267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02AD-5CBB-98C6-4ED6-87F2AECE6C04}"/>
              </a:ext>
            </a:extLst>
          </p:cNvPr>
          <p:cNvSpPr>
            <a:spLocks noGrp="1"/>
          </p:cNvSpPr>
          <p:nvPr>
            <p:ph type="title"/>
          </p:nvPr>
        </p:nvSpPr>
        <p:spPr>
          <a:xfrm>
            <a:off x="762000" y="1138036"/>
            <a:ext cx="9058195" cy="1048901"/>
          </a:xfrm>
        </p:spPr>
        <p:txBody>
          <a:bodyPr anchor="t">
            <a:normAutofit/>
          </a:bodyPr>
          <a:lstStyle/>
          <a:p>
            <a:r>
              <a:rPr lang="en-US" sz="3200"/>
              <a:t>EMPLOYMENT</a:t>
            </a:r>
          </a:p>
        </p:txBody>
      </p:sp>
      <p:cxnSp>
        <p:nvCxnSpPr>
          <p:cNvPr id="19" name="Straight Connector 1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descr="Photograph of a modern architectural structure featuring curved, ribbed metal panels with gradient lighting transitioning from blue to green. The design emphasizes fluidity and repetition, creating a dynamic visual effect with strong lines and shadows.">
            <a:extLst>
              <a:ext uri="{FF2B5EF4-FFF2-40B4-BE49-F238E27FC236}">
                <a16:creationId xmlns:a16="http://schemas.microsoft.com/office/drawing/2014/main" id="{FEC5B7E9-988F-D239-31DC-1A4D88A491D2}"/>
              </a:ext>
            </a:extLst>
          </p:cNvPr>
          <p:cNvPicPr>
            <a:picLocks noChangeAspect="1"/>
          </p:cNvPicPr>
          <p:nvPr/>
        </p:nvPicPr>
        <p:blipFill>
          <a:blip r:embed="rId2"/>
          <a:srcRect t="10786" b="4945"/>
          <a:stretch>
            <a:fillRect/>
          </a:stretch>
        </p:blipFill>
        <p:spPr>
          <a:xfrm>
            <a:off x="873156" y="2400904"/>
            <a:ext cx="5222844" cy="2937826"/>
          </a:xfrm>
          <a:prstGeom prst="rect">
            <a:avLst/>
          </a:prstGeom>
        </p:spPr>
      </p:pic>
      <p:graphicFrame>
        <p:nvGraphicFramePr>
          <p:cNvPr id="5" name="Content Placeholder 2" descr="Summary of trends in employment across the vallley. ">
            <a:extLst>
              <a:ext uri="{FF2B5EF4-FFF2-40B4-BE49-F238E27FC236}">
                <a16:creationId xmlns:a16="http://schemas.microsoft.com/office/drawing/2014/main" id="{9B88653C-5C6A-B7F2-54F5-B1A1CD00084A}"/>
              </a:ext>
            </a:extLst>
          </p:cNvPr>
          <p:cNvGraphicFramePr>
            <a:graphicFrameLocks noGrp="1"/>
          </p:cNvGraphicFramePr>
          <p:nvPr>
            <p:ph idx="1"/>
            <p:extLst>
              <p:ext uri="{D42A27DB-BD31-4B8C-83A1-F6EECF244321}">
                <p14:modId xmlns:p14="http://schemas.microsoft.com/office/powerpoint/2010/main" val="3432767222"/>
              </p:ext>
            </p:extLst>
          </p:nvPr>
        </p:nvGraphicFramePr>
        <p:xfrm>
          <a:off x="6286500" y="1473200"/>
          <a:ext cx="55372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97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5FDC-CC4B-75B4-40E9-FA5D91F4FCFA}"/>
              </a:ext>
            </a:extLst>
          </p:cNvPr>
          <p:cNvSpPr>
            <a:spLocks noGrp="1"/>
          </p:cNvSpPr>
          <p:nvPr>
            <p:ph type="title"/>
          </p:nvPr>
        </p:nvSpPr>
        <p:spPr>
          <a:xfrm>
            <a:off x="838200" y="365125"/>
            <a:ext cx="11094720" cy="1325563"/>
          </a:xfrm>
        </p:spPr>
        <p:txBody>
          <a:bodyPr/>
          <a:lstStyle/>
          <a:p>
            <a:r>
              <a:rPr lang="en-US" dirty="0"/>
              <a:t>Students may select from over 80 Career Technical Education Programs</a:t>
            </a:r>
          </a:p>
        </p:txBody>
      </p:sp>
      <p:sp>
        <p:nvSpPr>
          <p:cNvPr id="3" name="Content Placeholder 2">
            <a:extLst>
              <a:ext uri="{FF2B5EF4-FFF2-40B4-BE49-F238E27FC236}">
                <a16:creationId xmlns:a16="http://schemas.microsoft.com/office/drawing/2014/main" id="{37E42809-A963-8254-1A8E-C32871A43A4B}"/>
              </a:ext>
            </a:extLst>
          </p:cNvPr>
          <p:cNvSpPr>
            <a:spLocks noGrp="1"/>
          </p:cNvSpPr>
          <p:nvPr>
            <p:ph idx="1"/>
          </p:nvPr>
        </p:nvSpPr>
        <p:spPr>
          <a:xfrm>
            <a:off x="1030706" y="1825625"/>
            <a:ext cx="5201652" cy="4351338"/>
          </a:xfrm>
        </p:spPr>
        <p:txBody>
          <a:bodyPr/>
          <a:lstStyle/>
          <a:p>
            <a:pPr marL="0" indent="0">
              <a:buNone/>
            </a:pPr>
            <a:r>
              <a:rPr lang="en-US" b="1" dirty="0"/>
              <a:t>De Anza = 27 Programs</a:t>
            </a:r>
          </a:p>
          <a:p>
            <a:pPr>
              <a:buFontTx/>
              <a:buChar char="-"/>
            </a:pPr>
            <a:r>
              <a:rPr lang="en-US" dirty="0"/>
              <a:t>Law and Public Safety</a:t>
            </a:r>
          </a:p>
          <a:p>
            <a:pPr>
              <a:buFontTx/>
              <a:buChar char="-"/>
            </a:pPr>
            <a:r>
              <a:rPr lang="en-US" dirty="0"/>
              <a:t>Energy, Environment and Sustainable Buildings</a:t>
            </a:r>
          </a:p>
          <a:p>
            <a:pPr>
              <a:buFontTx/>
              <a:buChar char="-"/>
            </a:pPr>
            <a:r>
              <a:rPr lang="en-US" dirty="0"/>
              <a:t>Real Estate</a:t>
            </a:r>
          </a:p>
          <a:p>
            <a:pPr>
              <a:buFontTx/>
              <a:buChar char="-"/>
            </a:pPr>
            <a:r>
              <a:rPr lang="en-US" dirty="0"/>
              <a:t>Automotive and Manufacturing</a:t>
            </a:r>
          </a:p>
        </p:txBody>
      </p:sp>
      <p:sp>
        <p:nvSpPr>
          <p:cNvPr id="4" name="Content Placeholder 2">
            <a:extLst>
              <a:ext uri="{FF2B5EF4-FFF2-40B4-BE49-F238E27FC236}">
                <a16:creationId xmlns:a16="http://schemas.microsoft.com/office/drawing/2014/main" id="{5318942D-506A-A4D6-4167-F031D8A95ADB}"/>
              </a:ext>
            </a:extLst>
          </p:cNvPr>
          <p:cNvSpPr txBox="1">
            <a:spLocks/>
          </p:cNvSpPr>
          <p:nvPr/>
        </p:nvSpPr>
        <p:spPr>
          <a:xfrm>
            <a:off x="6164179" y="1825625"/>
            <a:ext cx="5201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Foothill = 54 Programs</a:t>
            </a:r>
          </a:p>
          <a:p>
            <a:pPr>
              <a:buFontTx/>
              <a:buChar char="-"/>
            </a:pPr>
            <a:r>
              <a:rPr lang="en-US" dirty="0"/>
              <a:t>Apprenticeship</a:t>
            </a:r>
          </a:p>
          <a:p>
            <a:pPr>
              <a:buFontTx/>
              <a:buChar char="-"/>
            </a:pPr>
            <a:r>
              <a:rPr lang="en-US" dirty="0"/>
              <a:t>Dental Assisting</a:t>
            </a:r>
          </a:p>
          <a:p>
            <a:pPr>
              <a:buFontTx/>
              <a:buChar char="-"/>
            </a:pPr>
            <a:r>
              <a:rPr lang="en-US" dirty="0"/>
              <a:t>Respiratory Therapy</a:t>
            </a:r>
          </a:p>
          <a:p>
            <a:pPr>
              <a:buFontTx/>
              <a:buChar char="-"/>
            </a:pPr>
            <a:r>
              <a:rPr lang="en-US" dirty="0"/>
              <a:t>Sports Medicine</a:t>
            </a:r>
          </a:p>
          <a:p>
            <a:pPr>
              <a:buFontTx/>
              <a:buChar char="-"/>
            </a:pPr>
            <a:r>
              <a:rPr lang="en-US" dirty="0"/>
              <a:t>Geographic Information Systems Technology</a:t>
            </a:r>
          </a:p>
        </p:txBody>
      </p:sp>
    </p:spTree>
    <p:extLst>
      <p:ext uri="{BB962C8B-B14F-4D97-AF65-F5344CB8AC3E}">
        <p14:creationId xmlns:p14="http://schemas.microsoft.com/office/powerpoint/2010/main" val="163001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r chart displays top 15 Silicon Valley occupations in Santa Clara and San Mateo Counties for 2024, ranked by thousands of workers. Software Developers lead with nearly 150,000 workers, followed by Engineers and Teachers, while occupations like Childcare Workers and Lawyers have the smallest workforce; chart uses horizontal bars with a gray background and black text.">
            <a:extLst>
              <a:ext uri="{FF2B5EF4-FFF2-40B4-BE49-F238E27FC236}">
                <a16:creationId xmlns:a16="http://schemas.microsoft.com/office/drawing/2014/main" id="{7AA74E03-3D00-BF9F-5E33-798CFAF4DAF5}"/>
              </a:ext>
            </a:extLst>
          </p:cNvPr>
          <p:cNvPicPr>
            <a:picLocks noGrp="1" noChangeAspect="1"/>
          </p:cNvPicPr>
          <p:nvPr>
            <p:ph idx="1"/>
          </p:nvPr>
        </p:nvPicPr>
        <p:blipFill>
          <a:blip r:embed="rId2"/>
          <a:stretch>
            <a:fillRect/>
          </a:stretch>
        </p:blipFill>
        <p:spPr>
          <a:xfrm>
            <a:off x="643467" y="879940"/>
            <a:ext cx="10905066" cy="5098119"/>
          </a:xfrm>
          <a:prstGeom prst="rect">
            <a:avLst/>
          </a:prstGeom>
        </p:spPr>
      </p:pic>
      <p:sp>
        <p:nvSpPr>
          <p:cNvPr id="2" name="Title 1">
            <a:extLst>
              <a:ext uri="{FF2B5EF4-FFF2-40B4-BE49-F238E27FC236}">
                <a16:creationId xmlns:a16="http://schemas.microsoft.com/office/drawing/2014/main" id="{12FA75A8-C8A5-7929-C225-BAA033A4757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Top 15 Silicon Valley Occupations</a:t>
            </a:r>
          </a:p>
        </p:txBody>
      </p:sp>
    </p:spTree>
    <p:extLst>
      <p:ext uri="{BB962C8B-B14F-4D97-AF65-F5344CB8AC3E}">
        <p14:creationId xmlns:p14="http://schemas.microsoft.com/office/powerpoint/2010/main" val="3208367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r chart showing total employment by major areas of economic activity in Silicon Valley and San Francisco mid-2025, with Innovation &amp; Information Products &amp; Services comprising 53% of 2.41 million jobs. A pie chart highlights employment distribution among top tech companies, with 24% at the 20 largest firms, 18% at Tesla, Cisco, Amazon, Meta, Apple, and Google combined, and 4% at others.">
            <a:extLst>
              <a:ext uri="{FF2B5EF4-FFF2-40B4-BE49-F238E27FC236}">
                <a16:creationId xmlns:a16="http://schemas.microsoft.com/office/drawing/2014/main" id="{6ACDB5BF-6032-6841-9F50-D5F2A05A9A90}"/>
              </a:ext>
            </a:extLst>
          </p:cNvPr>
          <p:cNvPicPr>
            <a:picLocks noGrp="1" noChangeAspect="1"/>
          </p:cNvPicPr>
          <p:nvPr>
            <p:ph idx="1"/>
          </p:nvPr>
        </p:nvPicPr>
        <p:blipFill>
          <a:blip r:embed="rId2"/>
          <a:stretch>
            <a:fillRect/>
          </a:stretch>
        </p:blipFill>
        <p:spPr>
          <a:xfrm>
            <a:off x="457200" y="496823"/>
            <a:ext cx="11277600" cy="5864353"/>
          </a:xfrm>
          <a:prstGeom prst="rect">
            <a:avLst/>
          </a:prstGeom>
        </p:spPr>
      </p:pic>
      <p:sp>
        <p:nvSpPr>
          <p:cNvPr id="2" name="Title 1">
            <a:extLst>
              <a:ext uri="{FF2B5EF4-FFF2-40B4-BE49-F238E27FC236}">
                <a16:creationId xmlns:a16="http://schemas.microsoft.com/office/drawing/2014/main" id="{A3A551CA-E131-F072-7007-AE4B9A7A217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Total Employment, by Major Areas of Economic Activity</a:t>
            </a:r>
          </a:p>
        </p:txBody>
      </p:sp>
    </p:spTree>
    <p:extLst>
      <p:ext uri="{BB962C8B-B14F-4D97-AF65-F5344CB8AC3E}">
        <p14:creationId xmlns:p14="http://schemas.microsoft.com/office/powerpoint/2010/main" val="471998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r chart showing eighth grade math proficiency in Silicon Valley for 2025, categorized by race/ethnicity and socioeconomic status. It highlights percent meeting or exceeding standards versus below standards, with notable disparities where Native Hawaiian or Pacific Islander, Hispanic or Latino, and Socioeconomically Disadvantaged groups have lower proficiency compared to White, Asian, and Not Socioeconomically Disadvantaged groups.">
            <a:extLst>
              <a:ext uri="{FF2B5EF4-FFF2-40B4-BE49-F238E27FC236}">
                <a16:creationId xmlns:a16="http://schemas.microsoft.com/office/drawing/2014/main" id="{8DCE3743-A6E6-7BE0-6AB4-19897B1CF633}"/>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2" name="Title 1">
            <a:extLst>
              <a:ext uri="{FF2B5EF4-FFF2-40B4-BE49-F238E27FC236}">
                <a16:creationId xmlns:a16="http://schemas.microsoft.com/office/drawing/2014/main" id="{043799D6-B131-2C8D-6CC6-CC16DEA9857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8</a:t>
            </a:r>
            <a:r>
              <a:rPr lang="en-US" baseline="30000" dirty="0"/>
              <a:t>th</a:t>
            </a:r>
            <a:r>
              <a:rPr lang="en-US" dirty="0"/>
              <a:t> grade math proficiency</a:t>
            </a:r>
          </a:p>
        </p:txBody>
      </p:sp>
    </p:spTree>
    <p:extLst>
      <p:ext uri="{BB962C8B-B14F-4D97-AF65-F5344CB8AC3E}">
        <p14:creationId xmlns:p14="http://schemas.microsoft.com/office/powerpoint/2010/main" val="1811071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 charts display Silicon Valley high school graduation and dropout rates from 2018 to 2025, with graduation rates consistently above 80% and peaking at 90% in 2024-25. Dropout rates fluctuate around 7-12%, with a detailed breakdown showing highest dropout rates among students experiencing homelessness (24%) and notable rates for foster youth (19%), English learners (15%), and Hispanic or Latino students (13%).">
            <a:extLst>
              <a:ext uri="{FF2B5EF4-FFF2-40B4-BE49-F238E27FC236}">
                <a16:creationId xmlns:a16="http://schemas.microsoft.com/office/drawing/2014/main" id="{51F7A29A-B531-442A-F9E4-F109F8685F9E}"/>
              </a:ext>
            </a:extLst>
          </p:cNvPr>
          <p:cNvPicPr>
            <a:picLocks noChangeAspect="1"/>
          </p:cNvPicPr>
          <p:nvPr/>
        </p:nvPicPr>
        <p:blipFill>
          <a:blip r:embed="rId2"/>
          <a:stretch>
            <a:fillRect/>
          </a:stretch>
        </p:blipFill>
        <p:spPr>
          <a:xfrm>
            <a:off x="2052073" y="70969"/>
            <a:ext cx="8087854" cy="6716062"/>
          </a:xfrm>
          <a:prstGeom prst="rect">
            <a:avLst/>
          </a:prstGeom>
        </p:spPr>
      </p:pic>
      <p:sp>
        <p:nvSpPr>
          <p:cNvPr id="2" name="Title 1">
            <a:extLst>
              <a:ext uri="{FF2B5EF4-FFF2-40B4-BE49-F238E27FC236}">
                <a16:creationId xmlns:a16="http://schemas.microsoft.com/office/drawing/2014/main" id="{09B398D2-F0A5-3600-9A77-A03153ED4C4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High School Graduation Rates</a:t>
            </a:r>
          </a:p>
        </p:txBody>
      </p:sp>
    </p:spTree>
    <p:extLst>
      <p:ext uri="{BB962C8B-B14F-4D97-AF65-F5344CB8AC3E}">
        <p14:creationId xmlns:p14="http://schemas.microsoft.com/office/powerpoint/2010/main" val="1333791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r chart comparing share of graduates meeting UC/CSU requirements in Silicon Valley and California from 2019 to 2025. Silicon Valley shows an increasing trend from 54% to 64%, consistently higher than California's stable rates around 50-55%, highlighting regional educational progress.">
            <a:extLst>
              <a:ext uri="{FF2B5EF4-FFF2-40B4-BE49-F238E27FC236}">
                <a16:creationId xmlns:a16="http://schemas.microsoft.com/office/drawing/2014/main" id="{5A6EB392-A1A1-E9FE-C1A4-22DCAB2D131E}"/>
              </a:ext>
            </a:extLst>
          </p:cNvPr>
          <p:cNvPicPr>
            <a:picLocks noChangeAspect="1"/>
          </p:cNvPicPr>
          <p:nvPr/>
        </p:nvPicPr>
        <p:blipFill>
          <a:blip r:embed="rId2"/>
          <a:stretch>
            <a:fillRect/>
          </a:stretch>
        </p:blipFill>
        <p:spPr>
          <a:xfrm>
            <a:off x="457200" y="482727"/>
            <a:ext cx="11277600" cy="5892546"/>
          </a:xfrm>
          <a:prstGeom prst="rect">
            <a:avLst/>
          </a:prstGeom>
        </p:spPr>
      </p:pic>
      <p:sp>
        <p:nvSpPr>
          <p:cNvPr id="2" name="Title 1">
            <a:extLst>
              <a:ext uri="{FF2B5EF4-FFF2-40B4-BE49-F238E27FC236}">
                <a16:creationId xmlns:a16="http://schemas.microsoft.com/office/drawing/2014/main" id="{D1CC30C8-848D-3958-74CB-D4DA5C9BF6B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Share of Graduates who meet UC/CSU Requirements</a:t>
            </a:r>
          </a:p>
        </p:txBody>
      </p:sp>
    </p:spTree>
    <p:extLst>
      <p:ext uri="{BB962C8B-B14F-4D97-AF65-F5344CB8AC3E}">
        <p14:creationId xmlns:p14="http://schemas.microsoft.com/office/powerpoint/2010/main" val="3144475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Line graph compares share of adults with a bachelor's degree or higher in Silicon Valley, San Francisco, California, and United States from 1970 to 2024. Silicon Valley leads with about 56% in 2024, followed by San Francisco near 60%, California around 38%, and United States about 37%, showing steady educational attainment growth over time.">
            <a:extLst>
              <a:ext uri="{FF2B5EF4-FFF2-40B4-BE49-F238E27FC236}">
                <a16:creationId xmlns:a16="http://schemas.microsoft.com/office/drawing/2014/main" id="{977B15BF-EFE3-99B0-B955-50BF40229F0A}"/>
              </a:ext>
            </a:extLst>
          </p:cNvPr>
          <p:cNvPicPr>
            <a:picLocks noGrp="1" noChangeAspect="1"/>
          </p:cNvPicPr>
          <p:nvPr>
            <p:ph idx="1"/>
          </p:nvPr>
        </p:nvPicPr>
        <p:blipFill>
          <a:blip r:embed="rId3"/>
          <a:stretch>
            <a:fillRect/>
          </a:stretch>
        </p:blipFill>
        <p:spPr>
          <a:xfrm>
            <a:off x="457200" y="849250"/>
            <a:ext cx="11277600" cy="5159500"/>
          </a:xfrm>
          <a:prstGeom prst="rect">
            <a:avLst/>
          </a:prstGeom>
        </p:spPr>
      </p:pic>
      <p:sp>
        <p:nvSpPr>
          <p:cNvPr id="2" name="Title 1">
            <a:extLst>
              <a:ext uri="{FF2B5EF4-FFF2-40B4-BE49-F238E27FC236}">
                <a16:creationId xmlns:a16="http://schemas.microsoft.com/office/drawing/2014/main" id="{29D8C18E-CD8A-6EE3-9DE9-C3EDE340C91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Share of Adults with a BA Degree or Higher</a:t>
            </a:r>
          </a:p>
        </p:txBody>
      </p:sp>
    </p:spTree>
    <p:extLst>
      <p:ext uri="{BB962C8B-B14F-4D97-AF65-F5344CB8AC3E}">
        <p14:creationId xmlns:p14="http://schemas.microsoft.com/office/powerpoint/2010/main" val="1044279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Houses in a village">
            <a:extLst>
              <a:ext uri="{FF2B5EF4-FFF2-40B4-BE49-F238E27FC236}">
                <a16:creationId xmlns:a16="http://schemas.microsoft.com/office/drawing/2014/main" id="{FF7AAA07-410D-34B2-4F78-A58BE1A7FC7B}"/>
              </a:ext>
            </a:extLst>
          </p:cNvPr>
          <p:cNvPicPr>
            <a:picLocks noChangeAspect="1"/>
          </p:cNvPicPr>
          <p:nvPr/>
        </p:nvPicPr>
        <p:blipFill>
          <a:blip r:embed="rId2"/>
          <a:srcRect l="15698" r="25135"/>
          <a:stretch>
            <a:fillRect/>
          </a:stretch>
        </p:blipFill>
        <p:spPr>
          <a:xfrm>
            <a:off x="-1" y="-2"/>
            <a:ext cx="5410198" cy="6858002"/>
          </a:xfrm>
          <a:prstGeom prst="rect">
            <a:avLst/>
          </a:prstGeom>
        </p:spPr>
      </p:pic>
      <p:sp useBgFill="1">
        <p:nvSpPr>
          <p:cNvPr id="8" name="Rectangle 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3D60C0-58A9-A989-AA99-1655A500B831}"/>
              </a:ext>
            </a:extLst>
          </p:cNvPr>
          <p:cNvSpPr>
            <a:spLocks noGrp="1"/>
          </p:cNvSpPr>
          <p:nvPr>
            <p:ph type="title"/>
          </p:nvPr>
        </p:nvSpPr>
        <p:spPr>
          <a:xfrm>
            <a:off x="6115317" y="405685"/>
            <a:ext cx="5464968" cy="1559301"/>
          </a:xfrm>
        </p:spPr>
        <p:txBody>
          <a:bodyPr>
            <a:normAutofit/>
          </a:bodyPr>
          <a:lstStyle/>
          <a:p>
            <a:r>
              <a:rPr lang="en-US" sz="4000"/>
              <a:t>Housing</a:t>
            </a:r>
          </a:p>
        </p:txBody>
      </p:sp>
      <p:sp>
        <p:nvSpPr>
          <p:cNvPr id="3" name="Content Placeholder 2">
            <a:extLst>
              <a:ext uri="{FF2B5EF4-FFF2-40B4-BE49-F238E27FC236}">
                <a16:creationId xmlns:a16="http://schemas.microsoft.com/office/drawing/2014/main" id="{29E19125-7F0A-4093-DD79-F7377DF7E35B}"/>
              </a:ext>
            </a:extLst>
          </p:cNvPr>
          <p:cNvSpPr>
            <a:spLocks noGrp="1"/>
          </p:cNvSpPr>
          <p:nvPr>
            <p:ph idx="1"/>
          </p:nvPr>
        </p:nvSpPr>
        <p:spPr>
          <a:xfrm>
            <a:off x="6068614" y="1964986"/>
            <a:ext cx="5464968" cy="4690678"/>
          </a:xfrm>
        </p:spPr>
        <p:txBody>
          <a:bodyPr anchor="ctr">
            <a:normAutofit lnSpcReduction="10000"/>
          </a:bodyPr>
          <a:lstStyle/>
          <a:p>
            <a:pPr marL="0" indent="0">
              <a:buNone/>
            </a:pPr>
            <a:r>
              <a:rPr lang="en-US" sz="2000" dirty="0"/>
              <a:t>Skyrocketing costs decide who can live in the Valley </a:t>
            </a:r>
          </a:p>
          <a:p>
            <a:pPr marL="0" indent="0">
              <a:buNone/>
            </a:pPr>
            <a:r>
              <a:rPr lang="en-US" sz="2000" dirty="0"/>
              <a:t>The median single-family home price reached $1.98 million in 2025, with over half of homes selling above $2 million. Only about 25% of first-time buyers could afford a median-priced home. </a:t>
            </a:r>
          </a:p>
          <a:p>
            <a:pPr marL="0" indent="0">
              <a:buNone/>
            </a:pPr>
            <a:r>
              <a:rPr lang="en-US" sz="2000" dirty="0"/>
              <a:t>Rental burdens remain high: 44% of renters are cost-burdened, and 21% spend more than 50% of income on housing. </a:t>
            </a:r>
          </a:p>
          <a:p>
            <a:pPr marL="0" indent="0">
              <a:buNone/>
            </a:pPr>
            <a:r>
              <a:rPr lang="en-US" sz="2000" dirty="0"/>
              <a:t>Housing pressures influence living arrangements: 3 in 10 young adults live with parents, and 1 in 4 residents live in multigenerational households. </a:t>
            </a:r>
          </a:p>
          <a:p>
            <a:pPr marL="0" indent="0">
              <a:buNone/>
            </a:pPr>
            <a:r>
              <a:rPr lang="en-US" sz="2000" dirty="0"/>
              <a:t>Homelessness remains a critical challenge, with roughly 12,900 unhoused individuals in 2025, including rising numbers of families with children and chronic cases.</a:t>
            </a:r>
          </a:p>
        </p:txBody>
      </p:sp>
    </p:spTree>
    <p:extLst>
      <p:ext uri="{BB962C8B-B14F-4D97-AF65-F5344CB8AC3E}">
        <p14:creationId xmlns:p14="http://schemas.microsoft.com/office/powerpoint/2010/main" val="233496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CEF2-812E-23FD-BBCC-3B34A2FFE2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0CA5D1-4BB5-E40B-5E78-30E960EC4087}"/>
              </a:ext>
            </a:extLst>
          </p:cNvPr>
          <p:cNvSpPr>
            <a:spLocks noGrp="1"/>
          </p:cNvSpPr>
          <p:nvPr>
            <p:ph type="title"/>
          </p:nvPr>
        </p:nvSpPr>
        <p:spPr>
          <a:xfrm>
            <a:off x="838200" y="2652370"/>
            <a:ext cx="10515600" cy="1553260"/>
          </a:xfrm>
        </p:spPr>
        <p:txBody>
          <a:bodyPr>
            <a:normAutofit fontScale="90000"/>
          </a:bodyPr>
          <a:lstStyle/>
          <a:p>
            <a:r>
              <a:rPr lang="en-US" sz="8000" dirty="0"/>
              <a:t>Contacts</a:t>
            </a:r>
            <a:br>
              <a:rPr lang="en-US" sz="8000" dirty="0"/>
            </a:br>
            <a:r>
              <a:rPr lang="en-US" sz="2000" dirty="0"/>
              <a:t>Gohar Momjian, momjiangohar@fhda.edu</a:t>
            </a:r>
            <a:br>
              <a:rPr lang="en-US" sz="2000" dirty="0"/>
            </a:br>
            <a:r>
              <a:rPr lang="en-US" sz="2000" dirty="0"/>
              <a:t>Christopher Dela Rosa, delarosachristopher@fhda.edu</a:t>
            </a:r>
            <a:br>
              <a:rPr lang="en-US" sz="2000" dirty="0"/>
            </a:br>
            <a:r>
              <a:rPr lang="en-US" sz="2000" dirty="0"/>
              <a:t>Mallory Newell, newellmallory@fhda.edu</a:t>
            </a:r>
            <a:endParaRPr lang="en-US" sz="8000" dirty="0"/>
          </a:p>
        </p:txBody>
      </p:sp>
    </p:spTree>
    <p:extLst>
      <p:ext uri="{BB962C8B-B14F-4D97-AF65-F5344CB8AC3E}">
        <p14:creationId xmlns:p14="http://schemas.microsoft.com/office/powerpoint/2010/main" val="109815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9050C-3EB0-F945-263F-400FD60B6C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FC90E8-9BDD-80A1-9F91-B4DCB19982FB}"/>
              </a:ext>
            </a:extLst>
          </p:cNvPr>
          <p:cNvSpPr>
            <a:spLocks noGrp="1"/>
          </p:cNvSpPr>
          <p:nvPr>
            <p:ph type="title"/>
          </p:nvPr>
        </p:nvSpPr>
        <p:spPr>
          <a:xfrm>
            <a:off x="838200" y="3429000"/>
            <a:ext cx="6807200" cy="1553260"/>
          </a:xfrm>
        </p:spPr>
        <p:txBody>
          <a:bodyPr>
            <a:normAutofit fontScale="90000"/>
          </a:bodyPr>
          <a:lstStyle/>
          <a:p>
            <a:r>
              <a:rPr lang="en-US" sz="8000" dirty="0"/>
              <a:t>About </a:t>
            </a:r>
            <a:br>
              <a:rPr lang="en-US" sz="8000" dirty="0"/>
            </a:br>
            <a:r>
              <a:rPr lang="en-US" sz="8000" dirty="0"/>
              <a:t>Our </a:t>
            </a:r>
            <a:br>
              <a:rPr lang="en-US" sz="8000" dirty="0"/>
            </a:br>
            <a:r>
              <a:rPr lang="en-US" sz="8000" dirty="0"/>
              <a:t>Students</a:t>
            </a:r>
          </a:p>
        </p:txBody>
      </p:sp>
    </p:spTree>
    <p:extLst>
      <p:ext uri="{BB962C8B-B14F-4D97-AF65-F5344CB8AC3E}">
        <p14:creationId xmlns:p14="http://schemas.microsoft.com/office/powerpoint/2010/main" val="45245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D55D-17DF-660C-7EDC-B5F3E84E92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E89D3B-F729-D1BD-08DE-DC8C75C751A6}"/>
              </a:ext>
            </a:extLst>
          </p:cNvPr>
          <p:cNvSpPr>
            <a:spLocks noGrp="1"/>
          </p:cNvSpPr>
          <p:nvPr>
            <p:ph type="title"/>
          </p:nvPr>
        </p:nvSpPr>
        <p:spPr>
          <a:xfrm>
            <a:off x="699977" y="248167"/>
            <a:ext cx="11251018" cy="1325563"/>
          </a:xfrm>
        </p:spPr>
        <p:txBody>
          <a:bodyPr/>
          <a:lstStyle/>
          <a:p>
            <a:r>
              <a:rPr lang="en-US" dirty="0"/>
              <a:t>Students who identify as Asian or Latinx comprise 65% of district enrollment.</a:t>
            </a:r>
          </a:p>
        </p:txBody>
      </p:sp>
      <p:sp>
        <p:nvSpPr>
          <p:cNvPr id="6" name="TextBox 5">
            <a:extLst>
              <a:ext uri="{FF2B5EF4-FFF2-40B4-BE49-F238E27FC236}">
                <a16:creationId xmlns:a16="http://schemas.microsoft.com/office/drawing/2014/main" id="{3CFD599C-98E8-9D09-CC7C-FDEDFDFBBCA9}"/>
              </a:ext>
            </a:extLst>
          </p:cNvPr>
          <p:cNvSpPr txBox="1"/>
          <p:nvPr/>
        </p:nvSpPr>
        <p:spPr>
          <a:xfrm>
            <a:off x="9997168" y="6642556"/>
            <a:ext cx="2194832" cy="215444"/>
          </a:xfrm>
          <a:prstGeom prst="rect">
            <a:avLst/>
          </a:prstGeom>
          <a:noFill/>
        </p:spPr>
        <p:txBody>
          <a:bodyPr wrap="none" rtlCol="0">
            <a:spAutoFit/>
          </a:bodyPr>
          <a:lstStyle/>
          <a:p>
            <a:r>
              <a:rPr lang="en-US" sz="800" dirty="0"/>
              <a:t>All apportionment enrollments in 2025-26</a:t>
            </a:r>
          </a:p>
        </p:txBody>
      </p:sp>
      <p:pic>
        <p:nvPicPr>
          <p:cNvPr id="5" name="Picture 4" descr="Pie chart displays districtwide student race and ethnicity distribution with seven categories labeled by percentage. Asian students represent largest group at 38%, followed by Latinx at 27%, White at 19%, and smaller segments for Unreported, Filipinx, Black, Pacific Islander, and Native American.">
            <a:extLst>
              <a:ext uri="{FF2B5EF4-FFF2-40B4-BE49-F238E27FC236}">
                <a16:creationId xmlns:a16="http://schemas.microsoft.com/office/drawing/2014/main" id="{01694C59-7D36-C958-D622-204AD37ED397}"/>
              </a:ext>
            </a:extLst>
          </p:cNvPr>
          <p:cNvPicPr>
            <a:picLocks noChangeAspect="1"/>
          </p:cNvPicPr>
          <p:nvPr/>
        </p:nvPicPr>
        <p:blipFill>
          <a:blip r:embed="rId3"/>
          <a:stretch>
            <a:fillRect/>
          </a:stretch>
        </p:blipFill>
        <p:spPr>
          <a:xfrm>
            <a:off x="2515486" y="1720397"/>
            <a:ext cx="7619999" cy="4572000"/>
          </a:xfrm>
          <a:prstGeom prst="rect">
            <a:avLst/>
          </a:prstGeom>
        </p:spPr>
      </p:pic>
    </p:spTree>
    <p:extLst>
      <p:ext uri="{BB962C8B-B14F-4D97-AF65-F5344CB8AC3E}">
        <p14:creationId xmlns:p14="http://schemas.microsoft.com/office/powerpoint/2010/main" val="216385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A9FE0-E208-8ABC-485B-CBBDA45B09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72ABA5-AD2D-69E8-DB51-6D852003B0DF}"/>
              </a:ext>
            </a:extLst>
          </p:cNvPr>
          <p:cNvSpPr>
            <a:spLocks noGrp="1"/>
          </p:cNvSpPr>
          <p:nvPr>
            <p:ph type="title"/>
          </p:nvPr>
        </p:nvSpPr>
        <p:spPr>
          <a:xfrm>
            <a:off x="838200" y="196972"/>
            <a:ext cx="10515600" cy="1325563"/>
          </a:xfrm>
        </p:spPr>
        <p:txBody>
          <a:bodyPr/>
          <a:lstStyle/>
          <a:p>
            <a:r>
              <a:rPr lang="en-US" dirty="0"/>
              <a:t>Enrollment by gender is about equally distributed between male and female students.</a:t>
            </a:r>
          </a:p>
        </p:txBody>
      </p:sp>
      <p:sp>
        <p:nvSpPr>
          <p:cNvPr id="3" name="TextBox 2">
            <a:extLst>
              <a:ext uri="{FF2B5EF4-FFF2-40B4-BE49-F238E27FC236}">
                <a16:creationId xmlns:a16="http://schemas.microsoft.com/office/drawing/2014/main" id="{51ABB673-6F5D-C5B9-C9B6-8FA2C5E3B506}"/>
              </a:ext>
            </a:extLst>
          </p:cNvPr>
          <p:cNvSpPr txBox="1"/>
          <p:nvPr/>
        </p:nvSpPr>
        <p:spPr>
          <a:xfrm>
            <a:off x="9974726" y="6587172"/>
            <a:ext cx="2217274" cy="215444"/>
          </a:xfrm>
          <a:prstGeom prst="rect">
            <a:avLst/>
          </a:prstGeom>
          <a:noFill/>
        </p:spPr>
        <p:txBody>
          <a:bodyPr wrap="none" rtlCol="0">
            <a:spAutoFit/>
          </a:bodyPr>
          <a:lstStyle/>
          <a:p>
            <a:r>
              <a:rPr lang="en-US" sz="800" dirty="0"/>
              <a:t>All apportionment enrollments in 2025-26.</a:t>
            </a:r>
          </a:p>
        </p:txBody>
      </p:sp>
      <p:pic>
        <p:nvPicPr>
          <p:cNvPr id="5" name="Picture 4" descr="Pie chart displays student enrollment by gender districtwide, with female students comprising 50%, male students 46%, unreported 3%, and nonbinary 1%. Chart uses distinct colors for each category and includes percentage labels to highlight distribution.">
            <a:extLst>
              <a:ext uri="{FF2B5EF4-FFF2-40B4-BE49-F238E27FC236}">
                <a16:creationId xmlns:a16="http://schemas.microsoft.com/office/drawing/2014/main" id="{05CC6DD9-E141-2C0F-FD22-60BD84EA1874}"/>
              </a:ext>
            </a:extLst>
          </p:cNvPr>
          <p:cNvPicPr>
            <a:picLocks noChangeAspect="1"/>
          </p:cNvPicPr>
          <p:nvPr/>
        </p:nvPicPr>
        <p:blipFill>
          <a:blip r:embed="rId3"/>
          <a:stretch>
            <a:fillRect/>
          </a:stretch>
        </p:blipFill>
        <p:spPr>
          <a:xfrm>
            <a:off x="2286000" y="1768853"/>
            <a:ext cx="7619999" cy="4572000"/>
          </a:xfrm>
          <a:prstGeom prst="rect">
            <a:avLst/>
          </a:prstGeom>
        </p:spPr>
      </p:pic>
    </p:spTree>
    <p:extLst>
      <p:ext uri="{BB962C8B-B14F-4D97-AF65-F5344CB8AC3E}">
        <p14:creationId xmlns:p14="http://schemas.microsoft.com/office/powerpoint/2010/main" val="68377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A3D7D-F0FB-4B93-9853-951860105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D5DC87-BCBB-1C75-8DC6-EE7D8CF1461A}"/>
              </a:ext>
            </a:extLst>
          </p:cNvPr>
          <p:cNvSpPr>
            <a:spLocks noGrp="1"/>
          </p:cNvSpPr>
          <p:nvPr>
            <p:ph type="title"/>
          </p:nvPr>
        </p:nvSpPr>
        <p:spPr>
          <a:xfrm>
            <a:off x="838200" y="163105"/>
            <a:ext cx="10515600" cy="1325563"/>
          </a:xfrm>
        </p:spPr>
        <p:txBody>
          <a:bodyPr>
            <a:normAutofit/>
          </a:bodyPr>
          <a:lstStyle/>
          <a:p>
            <a:r>
              <a:rPr lang="en-US" dirty="0"/>
              <a:t>Enrollment of students under 25 years of age comprise 68% of total enrollment. </a:t>
            </a:r>
          </a:p>
        </p:txBody>
      </p:sp>
      <p:sp>
        <p:nvSpPr>
          <p:cNvPr id="3" name="TextBox 2">
            <a:extLst>
              <a:ext uri="{FF2B5EF4-FFF2-40B4-BE49-F238E27FC236}">
                <a16:creationId xmlns:a16="http://schemas.microsoft.com/office/drawing/2014/main" id="{BD83F90F-CB11-EE63-5D79-D48D7F71C6D4}"/>
              </a:ext>
            </a:extLst>
          </p:cNvPr>
          <p:cNvSpPr txBox="1"/>
          <p:nvPr/>
        </p:nvSpPr>
        <p:spPr>
          <a:xfrm>
            <a:off x="9974726" y="6587172"/>
            <a:ext cx="2217274" cy="215444"/>
          </a:xfrm>
          <a:prstGeom prst="rect">
            <a:avLst/>
          </a:prstGeom>
          <a:noFill/>
        </p:spPr>
        <p:txBody>
          <a:bodyPr wrap="none" rtlCol="0">
            <a:spAutoFit/>
          </a:bodyPr>
          <a:lstStyle/>
          <a:p>
            <a:r>
              <a:rPr lang="en-US" sz="800" dirty="0"/>
              <a:t>All apportionment enrollments in 2025-26.</a:t>
            </a:r>
          </a:p>
        </p:txBody>
      </p:sp>
      <p:pic>
        <p:nvPicPr>
          <p:cNvPr id="7" name="Picture 6" descr="Bar chart showing student enrollment by age group districtwide, with five age categories on the x-axis and percentage on the y-axis. Enrollment is highest for age 19 or less at 40%, followed by 20-24 at 28%, 30-34 at 16%, 25-29 at 10%, and lowest for 50+ at 6%.">
            <a:extLst>
              <a:ext uri="{FF2B5EF4-FFF2-40B4-BE49-F238E27FC236}">
                <a16:creationId xmlns:a16="http://schemas.microsoft.com/office/drawing/2014/main" id="{D2079F4D-2C2B-B3D8-0486-F7E4DEA79F38}"/>
              </a:ext>
            </a:extLst>
          </p:cNvPr>
          <p:cNvPicPr>
            <a:picLocks noChangeAspect="1"/>
          </p:cNvPicPr>
          <p:nvPr/>
        </p:nvPicPr>
        <p:blipFill>
          <a:blip r:embed="rId3"/>
          <a:stretch>
            <a:fillRect/>
          </a:stretch>
        </p:blipFill>
        <p:spPr>
          <a:xfrm>
            <a:off x="2457015" y="1751920"/>
            <a:ext cx="7908609" cy="4572000"/>
          </a:xfrm>
          <a:prstGeom prst="rect">
            <a:avLst/>
          </a:prstGeom>
        </p:spPr>
      </p:pic>
    </p:spTree>
    <p:extLst>
      <p:ext uri="{BB962C8B-B14F-4D97-AF65-F5344CB8AC3E}">
        <p14:creationId xmlns:p14="http://schemas.microsoft.com/office/powerpoint/2010/main" val="416095359"/>
      </p:ext>
    </p:extLst>
  </p:cSld>
  <p:clrMapOvr>
    <a:masterClrMapping/>
  </p:clrMapOvr>
</p:sld>
</file>

<file path=ppt/theme/theme1.xml><?xml version="1.0" encoding="utf-8"?>
<a:theme xmlns:a="http://schemas.openxmlformats.org/drawingml/2006/main" name="Office Theme">
  <a:themeElements>
    <a:clrScheme name="Foothill-De Anza">
      <a:dk1>
        <a:srgbClr val="000000"/>
      </a:dk1>
      <a:lt1>
        <a:srgbClr val="FFFFFF"/>
      </a:lt1>
      <a:dk2>
        <a:srgbClr val="000000"/>
      </a:dk2>
      <a:lt2>
        <a:srgbClr val="E8E8E8"/>
      </a:lt2>
      <a:accent1>
        <a:srgbClr val="A61E2F"/>
      </a:accent1>
      <a:accent2>
        <a:srgbClr val="FFC50E"/>
      </a:accent2>
      <a:accent3>
        <a:srgbClr val="697B36"/>
      </a:accent3>
      <a:accent4>
        <a:srgbClr val="476870"/>
      </a:accent4>
      <a:accent5>
        <a:srgbClr val="B45C2F"/>
      </a:accent5>
      <a:accent6>
        <a:srgbClr val="583C55"/>
      </a:accent6>
      <a:hlink>
        <a:srgbClr val="A51E2E"/>
      </a:hlink>
      <a:folHlink>
        <a:srgbClr val="72151F"/>
      </a:folHlink>
    </a:clrScheme>
    <a:fontScheme name="Test">
      <a:majorFont>
        <a:latin typeface="Mohave"/>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Foothill-De Anza">
      <a:dk1>
        <a:srgbClr val="000000"/>
      </a:dk1>
      <a:lt1>
        <a:srgbClr val="FFFFFF"/>
      </a:lt1>
      <a:dk2>
        <a:srgbClr val="000000"/>
      </a:dk2>
      <a:lt2>
        <a:srgbClr val="E8E8E8"/>
      </a:lt2>
      <a:accent1>
        <a:srgbClr val="A61E2F"/>
      </a:accent1>
      <a:accent2>
        <a:srgbClr val="FFC50E"/>
      </a:accent2>
      <a:accent3>
        <a:srgbClr val="697B36"/>
      </a:accent3>
      <a:accent4>
        <a:srgbClr val="476870"/>
      </a:accent4>
      <a:accent5>
        <a:srgbClr val="B45C2F"/>
      </a:accent5>
      <a:accent6>
        <a:srgbClr val="583C55"/>
      </a:accent6>
      <a:hlink>
        <a:srgbClr val="A51E2E"/>
      </a:hlink>
      <a:folHlink>
        <a:srgbClr val="72151F"/>
      </a:folHlink>
    </a:clrScheme>
    <a:fontScheme name="Test">
      <a:majorFont>
        <a:latin typeface="Mohave"/>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hda-powerpoint-template.pptx" id="{12893FB8-076F-BC4A-AAA6-14339E487905}" vid="{B2CD7183-0B83-0D49-8A67-217396DAEA3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8835</TotalTime>
  <Words>1896</Words>
  <Application>Microsoft Office PowerPoint</Application>
  <PresentationFormat>Widescreen</PresentationFormat>
  <Paragraphs>186</Paragraphs>
  <Slides>57</Slides>
  <Notes>31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Arial</vt:lpstr>
      <vt:lpstr>Calibri</vt:lpstr>
      <vt:lpstr>Mohave SemiBold</vt:lpstr>
      <vt:lpstr>Calibri Light</vt:lpstr>
      <vt:lpstr>Public Sans</vt:lpstr>
      <vt:lpstr>Aptos</vt:lpstr>
      <vt:lpstr>Lato</vt:lpstr>
      <vt:lpstr>Office Theme</vt:lpstr>
      <vt:lpstr>1_Office Theme</vt:lpstr>
      <vt:lpstr>2_Office Theme</vt:lpstr>
      <vt:lpstr>Foothill-De Anza Community College District – Districtwide Overview</vt:lpstr>
      <vt:lpstr>Overview</vt:lpstr>
      <vt:lpstr>Our Programs</vt:lpstr>
      <vt:lpstr>Across the district we offer nearly 500 program options. </vt:lpstr>
      <vt:lpstr>Students may select from over 80 Career Technical Education Programs</vt:lpstr>
      <vt:lpstr>About  Our  Students</vt:lpstr>
      <vt:lpstr>Students who identify as Asian or Latinx comprise 65% of district enrollment.</vt:lpstr>
      <vt:lpstr>Enrollment by gender is about equally distributed between male and female students.</vt:lpstr>
      <vt:lpstr>Enrollment of students under 25 years of age comprise 68% of total enrollment. </vt:lpstr>
      <vt:lpstr>A third of students identify as low income while a quarter are first generation college students. </vt:lpstr>
      <vt:lpstr>Over half of students declare a goal of transfer.</vt:lpstr>
      <vt:lpstr>Enrollment Patterns by Service Area</vt:lpstr>
      <vt:lpstr>District enrollment is comprised of 32% of students who reside within the district service area.</vt:lpstr>
      <vt:lpstr>Nearly 40% of enrollment outside the district service area is within Santa Clara County.</vt:lpstr>
      <vt:lpstr>Student enrollment is concentrated across the south peninsula.</vt:lpstr>
      <vt:lpstr>A greater proportion of students who identify as Asian, Black, Filipinx, and Latinx reside outside the district service area than within. </vt:lpstr>
      <vt:lpstr>A large proportion of our students under 24 years of age reside outside the district service area.</vt:lpstr>
      <vt:lpstr>A higher rate of students who reside outside the district service area are low income, first gen and PELL recipients. </vt:lpstr>
      <vt:lpstr>A larger proportion of our students with a transfer goal reside outside the district service area than within. </vt:lpstr>
      <vt:lpstr>Dual enrolled high school are about equally distributed  within and outside the district service area.</vt:lpstr>
      <vt:lpstr>Enrollment Patterns by Modality</vt:lpstr>
      <vt:lpstr>The proportion of enrollment in online courses has stabilized at 60% of total enrollments.</vt:lpstr>
      <vt:lpstr>Of students enrolled fully online, 22% live within the district service area.</vt:lpstr>
      <vt:lpstr>Enrollment Patterns by CTE</vt:lpstr>
      <vt:lpstr>Career Technical Education (CTE) courses comprise a third of all enrollments districtwide.</vt:lpstr>
      <vt:lpstr>10% of CTE enrollment comes from within the district service area.</vt:lpstr>
      <vt:lpstr>Student  Outcomes</vt:lpstr>
      <vt:lpstr>Gaps in course success have essentially closed between instructional modalities with success rates at 80%. </vt:lpstr>
      <vt:lpstr>Transfer to four-year institutions drive student outcomes followed by associate degrees. </vt:lpstr>
      <vt:lpstr>In comparison to other basic aid college completion rates, Foothill is above average while De Anza is at the top.</vt:lpstr>
      <vt:lpstr>TREND ANALYSIS</vt:lpstr>
      <vt:lpstr>ENROLLMENT TRENDS</vt:lpstr>
      <vt:lpstr>FTES Trends</vt:lpstr>
      <vt:lpstr>STAFFING TRENDS</vt:lpstr>
      <vt:lpstr>The majority of FHDA employees reside around the South Bay Area.</vt:lpstr>
      <vt:lpstr>61% of FHDA employees reside within Santa Clara County.</vt:lpstr>
      <vt:lpstr>STAFFING TRENDS | FT &amp; PT FACULTY (FTEF)</vt:lpstr>
      <vt:lpstr>STAFFING TRENDS | CLASSIFIED (FTEE)</vt:lpstr>
      <vt:lpstr>STAFFING TRENDS | ADMINISTRATORS (FTEE)</vt:lpstr>
      <vt:lpstr>STAFFING TRENDS | RATIO PER FTES</vt:lpstr>
      <vt:lpstr>Silicon Valley  Regional Trends</vt:lpstr>
      <vt:lpstr>Silicon Valley Index </vt:lpstr>
      <vt:lpstr>PEOPLE</vt:lpstr>
      <vt:lpstr>Percent Change in Population by Age</vt:lpstr>
      <vt:lpstr>Births per 1,000 Residents</vt:lpstr>
      <vt:lpstr>Foreign and Domestic Migration</vt:lpstr>
      <vt:lpstr>Population Share by Race and Ethnicity</vt:lpstr>
      <vt:lpstr>Percentage of the Total Population Who are Foreign Born</vt:lpstr>
      <vt:lpstr>EMPLOYMENT</vt:lpstr>
      <vt:lpstr>Top 15 Silicon Valley Occupations</vt:lpstr>
      <vt:lpstr>Total Employment, by Major Areas of Economic Activity</vt:lpstr>
      <vt:lpstr>8th grade math proficiency</vt:lpstr>
      <vt:lpstr>High School Graduation Rates</vt:lpstr>
      <vt:lpstr>Share of Graduates who meet UC/CSU Requirements</vt:lpstr>
      <vt:lpstr>Share of Adults with a BA Degree or Higher</vt:lpstr>
      <vt:lpstr>Housing</vt:lpstr>
      <vt:lpstr>Contacts Gohar Momjian, momjiangohar@fhda.edu Christopher Dela Rosa, delarosachristopher@fhda.edu Mallory Newell, newellmallory@fhda.edu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Pastor</dc:creator>
  <cp:lastModifiedBy>Mallory Newell</cp:lastModifiedBy>
  <cp:revision>70</cp:revision>
  <dcterms:created xsi:type="dcterms:W3CDTF">2025-08-18T04:00:55Z</dcterms:created>
  <dcterms:modified xsi:type="dcterms:W3CDTF">2026-06-26T19:59:57Z</dcterms:modified>
</cp:coreProperties>
</file>