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48" r:id="rId1"/>
  </p:sldMasterIdLst>
  <p:notesMasterIdLst>
    <p:notesMasterId r:id="rId30"/>
  </p:notesMasterIdLst>
  <p:sldIdLst>
    <p:sldId id="256" r:id="rId2"/>
    <p:sldId id="257" r:id="rId3"/>
    <p:sldId id="278" r:id="rId4"/>
    <p:sldId id="266" r:id="rId5"/>
    <p:sldId id="284" r:id="rId6"/>
    <p:sldId id="285" r:id="rId7"/>
    <p:sldId id="271" r:id="rId8"/>
    <p:sldId id="301" r:id="rId9"/>
    <p:sldId id="286" r:id="rId10"/>
    <p:sldId id="287" r:id="rId11"/>
    <p:sldId id="288" r:id="rId12"/>
    <p:sldId id="268" r:id="rId13"/>
    <p:sldId id="289" r:id="rId14"/>
    <p:sldId id="272" r:id="rId15"/>
    <p:sldId id="291" r:id="rId16"/>
    <p:sldId id="292" r:id="rId17"/>
    <p:sldId id="267" r:id="rId18"/>
    <p:sldId id="302" r:id="rId19"/>
    <p:sldId id="293" r:id="rId20"/>
    <p:sldId id="294" r:id="rId21"/>
    <p:sldId id="273" r:id="rId22"/>
    <p:sldId id="295" r:id="rId23"/>
    <p:sldId id="296" r:id="rId24"/>
    <p:sldId id="297" r:id="rId25"/>
    <p:sldId id="299" r:id="rId26"/>
    <p:sldId id="303" r:id="rId27"/>
    <p:sldId id="298" r:id="rId28"/>
    <p:sldId id="304" r:id="rId29"/>
  </p:sldIdLst>
  <p:sldSz cx="12192000" cy="6858000"/>
  <p:notesSz cx="6858000" cy="9144000"/>
  <p:embeddedFontLst>
    <p:embeddedFont>
      <p:font typeface="Mohave SemiBold" panose="020B0604020202020204" charset="0"/>
      <p:regular r:id="rId31"/>
      <p:bold r:id="rId32"/>
      <p:italic r:id="rId33"/>
      <p:boldItalic r:id="rId34"/>
    </p:embeddedFont>
    <p:embeddedFont>
      <p:font typeface="Public Sans" panose="020B0604020202020204" charset="0"/>
      <p:regular r:id="rId35"/>
      <p:bold r:id="rId36"/>
      <p:italic r:id="rId37"/>
      <p:boldItalic r:id="rId3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3D9E48-E166-B111-0E2E-2425C76067B4}" v="29" dt="2026-06-18T21:30:28.0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10" autoAdjust="0"/>
    <p:restoredTop sz="86405" autoAdjust="0"/>
  </p:normalViewPr>
  <p:slideViewPr>
    <p:cSldViewPr snapToGrid="0">
      <p:cViewPr varScale="1">
        <p:scale>
          <a:sx n="71" d="100"/>
          <a:sy n="71" d="100"/>
        </p:scale>
        <p:origin x="235" y="58"/>
      </p:cViewPr>
      <p:guideLst/>
    </p:cSldViewPr>
  </p:slideViewPr>
  <p:outlineViewPr>
    <p:cViewPr>
      <p:scale>
        <a:sx n="33" d="100"/>
        <a:sy n="33" d="100"/>
      </p:scale>
      <p:origin x="0" y="-8021"/>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font" Target="fonts/font4.fntdata"/><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2.fntdata"/><Relationship Id="rId37" Type="http://schemas.openxmlformats.org/officeDocument/2006/relationships/font" Target="fonts/font7.fntdata"/><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6.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font" Target="fonts/font5.fntdata"/><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3.fntdata"/><Relationship Id="rId38" Type="http://schemas.openxmlformats.org/officeDocument/2006/relationships/font" Target="fonts/font8.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9B7DB0-6B9C-4DCF-A313-2E71A21F009C}" type="datetimeFigureOut">
              <a:rPr lang="en-US" smtClean="0"/>
              <a:t>6/26/2026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D2BF7C-E72A-47D2-BE04-57EA2DE6B1DE}" type="slidenum">
              <a:rPr lang="en-US" smtClean="0"/>
              <a:t>‹#›</a:t>
            </a:fld>
            <a:endParaRPr lang="en-US"/>
          </a:p>
        </p:txBody>
      </p:sp>
    </p:spTree>
    <p:extLst>
      <p:ext uri="{BB962C8B-B14F-4D97-AF65-F5344CB8AC3E}">
        <p14:creationId xmlns:p14="http://schemas.microsoft.com/office/powerpoint/2010/main" val="20230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DD2BF7C-E72A-47D2-BE04-57EA2DE6B1DE}" type="slidenum">
              <a:rPr lang="en-US" smtClean="0"/>
              <a:t>2</a:t>
            </a:fld>
            <a:endParaRPr lang="en-US"/>
          </a:p>
        </p:txBody>
      </p:sp>
    </p:spTree>
    <p:extLst>
      <p:ext uri="{BB962C8B-B14F-4D97-AF65-F5344CB8AC3E}">
        <p14:creationId xmlns:p14="http://schemas.microsoft.com/office/powerpoint/2010/main" val="33748514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D64FFA-5CC7-C003-E798-5852B493A7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7CB121-5527-B9B3-6E6B-30B054B4D2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538EAF-46B6-828E-0709-50819015229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4CDCF69-CD35-6C4F-E911-0D6A4EE77D8F}"/>
              </a:ext>
            </a:extLst>
          </p:cNvPr>
          <p:cNvSpPr>
            <a:spLocks noGrp="1"/>
          </p:cNvSpPr>
          <p:nvPr>
            <p:ph type="sldNum" sz="quarter" idx="5"/>
          </p:nvPr>
        </p:nvSpPr>
        <p:spPr/>
        <p:txBody>
          <a:bodyPr/>
          <a:lstStyle/>
          <a:p>
            <a:fld id="{8DD2BF7C-E72A-47D2-BE04-57EA2DE6B1DE}" type="slidenum">
              <a:rPr lang="en-US" smtClean="0"/>
              <a:t>16</a:t>
            </a:fld>
            <a:endParaRPr lang="en-US"/>
          </a:p>
        </p:txBody>
      </p:sp>
    </p:spTree>
    <p:extLst>
      <p:ext uri="{BB962C8B-B14F-4D97-AF65-F5344CB8AC3E}">
        <p14:creationId xmlns:p14="http://schemas.microsoft.com/office/powerpoint/2010/main" val="5414290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DD2BF7C-E72A-47D2-BE04-57EA2DE6B1DE}" type="slidenum">
              <a:rPr lang="en-US" smtClean="0"/>
              <a:t>17</a:t>
            </a:fld>
            <a:endParaRPr lang="en-US"/>
          </a:p>
        </p:txBody>
      </p:sp>
    </p:spTree>
    <p:extLst>
      <p:ext uri="{BB962C8B-B14F-4D97-AF65-F5344CB8AC3E}">
        <p14:creationId xmlns:p14="http://schemas.microsoft.com/office/powerpoint/2010/main" val="19913624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9B473F-8F5A-481D-D43C-75F0C0FBA0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B3D005-DADE-762E-D616-C6D6ABDCFF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C4FB00-6C93-4D44-EB1D-83238001E5D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597D993-05CC-FEAC-3AE3-6BB33BF73373}"/>
              </a:ext>
            </a:extLst>
          </p:cNvPr>
          <p:cNvSpPr>
            <a:spLocks noGrp="1"/>
          </p:cNvSpPr>
          <p:nvPr>
            <p:ph type="sldNum" sz="quarter" idx="5"/>
          </p:nvPr>
        </p:nvSpPr>
        <p:spPr/>
        <p:txBody>
          <a:bodyPr/>
          <a:lstStyle/>
          <a:p>
            <a:fld id="{8DD2BF7C-E72A-47D2-BE04-57EA2DE6B1DE}" type="slidenum">
              <a:rPr lang="en-US" smtClean="0"/>
              <a:t>18</a:t>
            </a:fld>
            <a:endParaRPr lang="en-US"/>
          </a:p>
        </p:txBody>
      </p:sp>
    </p:spTree>
    <p:extLst>
      <p:ext uri="{BB962C8B-B14F-4D97-AF65-F5344CB8AC3E}">
        <p14:creationId xmlns:p14="http://schemas.microsoft.com/office/powerpoint/2010/main" val="30227329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169290-D799-7DA0-6C34-B6D43DB568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C73B4B-90BD-E348-111A-8F1B3C0DBE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BEB6EB-2596-F7DC-85BB-CB2A7C12178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B1BADB3-0E7F-B758-B793-CEAFAB30A5DA}"/>
              </a:ext>
            </a:extLst>
          </p:cNvPr>
          <p:cNvSpPr>
            <a:spLocks noGrp="1"/>
          </p:cNvSpPr>
          <p:nvPr>
            <p:ph type="sldNum" sz="quarter" idx="5"/>
          </p:nvPr>
        </p:nvSpPr>
        <p:spPr/>
        <p:txBody>
          <a:bodyPr/>
          <a:lstStyle/>
          <a:p>
            <a:fld id="{8DD2BF7C-E72A-47D2-BE04-57EA2DE6B1DE}" type="slidenum">
              <a:rPr lang="en-US" smtClean="0"/>
              <a:t>19</a:t>
            </a:fld>
            <a:endParaRPr lang="en-US"/>
          </a:p>
        </p:txBody>
      </p:sp>
    </p:spTree>
    <p:extLst>
      <p:ext uri="{BB962C8B-B14F-4D97-AF65-F5344CB8AC3E}">
        <p14:creationId xmlns:p14="http://schemas.microsoft.com/office/powerpoint/2010/main" val="37062827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03E05-7573-0F65-64FB-2B65418798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CA753A-B492-F845-A39D-D279F4A937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DF16D4-86A6-1F33-14B3-5C4B7705265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9E7C90F-CC17-D100-0E01-B2D87E67B1CC}"/>
              </a:ext>
            </a:extLst>
          </p:cNvPr>
          <p:cNvSpPr>
            <a:spLocks noGrp="1"/>
          </p:cNvSpPr>
          <p:nvPr>
            <p:ph type="sldNum" sz="quarter" idx="5"/>
          </p:nvPr>
        </p:nvSpPr>
        <p:spPr/>
        <p:txBody>
          <a:bodyPr/>
          <a:lstStyle/>
          <a:p>
            <a:fld id="{8DD2BF7C-E72A-47D2-BE04-57EA2DE6B1DE}" type="slidenum">
              <a:rPr lang="en-US" smtClean="0"/>
              <a:t>20</a:t>
            </a:fld>
            <a:endParaRPr lang="en-US"/>
          </a:p>
        </p:txBody>
      </p:sp>
    </p:spTree>
    <p:extLst>
      <p:ext uri="{BB962C8B-B14F-4D97-AF65-F5344CB8AC3E}">
        <p14:creationId xmlns:p14="http://schemas.microsoft.com/office/powerpoint/2010/main" val="25821280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F8CB23-DC77-6EB8-BB47-8DF9768EAF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B2EEB1-509A-5826-A5F3-A23603046D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60DB23-E102-E9F1-AE3C-9BA9ABFF4AB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41EA1ED-9EAA-0038-7C48-ADE18F1344E1}"/>
              </a:ext>
            </a:extLst>
          </p:cNvPr>
          <p:cNvSpPr>
            <a:spLocks noGrp="1"/>
          </p:cNvSpPr>
          <p:nvPr>
            <p:ph type="sldNum" sz="quarter" idx="5"/>
          </p:nvPr>
        </p:nvSpPr>
        <p:spPr/>
        <p:txBody>
          <a:bodyPr/>
          <a:lstStyle/>
          <a:p>
            <a:fld id="{8DD2BF7C-E72A-47D2-BE04-57EA2DE6B1DE}" type="slidenum">
              <a:rPr lang="en-US" smtClean="0"/>
              <a:t>3</a:t>
            </a:fld>
            <a:endParaRPr lang="en-US"/>
          </a:p>
        </p:txBody>
      </p:sp>
    </p:spTree>
    <p:extLst>
      <p:ext uri="{BB962C8B-B14F-4D97-AF65-F5344CB8AC3E}">
        <p14:creationId xmlns:p14="http://schemas.microsoft.com/office/powerpoint/2010/main" val="21289605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effectLst/>
            </a:endParaRPr>
          </a:p>
          <a:p>
            <a:endParaRPr lang="en-US"/>
          </a:p>
        </p:txBody>
      </p:sp>
      <p:sp>
        <p:nvSpPr>
          <p:cNvPr id="4" name="Slide Number Placeholder 3"/>
          <p:cNvSpPr>
            <a:spLocks noGrp="1"/>
          </p:cNvSpPr>
          <p:nvPr>
            <p:ph type="sldNum" sz="quarter" idx="5"/>
          </p:nvPr>
        </p:nvSpPr>
        <p:spPr/>
        <p:txBody>
          <a:bodyPr/>
          <a:lstStyle/>
          <a:p>
            <a:fld id="{8DD2BF7C-E72A-47D2-BE04-57EA2DE6B1DE}" type="slidenum">
              <a:rPr lang="en-US" smtClean="0"/>
              <a:t>7</a:t>
            </a:fld>
            <a:endParaRPr lang="en-US"/>
          </a:p>
        </p:txBody>
      </p:sp>
    </p:spTree>
    <p:extLst>
      <p:ext uri="{BB962C8B-B14F-4D97-AF65-F5344CB8AC3E}">
        <p14:creationId xmlns:p14="http://schemas.microsoft.com/office/powerpoint/2010/main" val="13876257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E516D6-892E-AEBC-8F1B-81096C499B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D35C5C-B2D5-B1F2-ACA8-090903D589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4ABF60-8F04-419E-01FE-B911ECAF26B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effectLst/>
            </a:endParaRPr>
          </a:p>
          <a:p>
            <a:endParaRPr lang="en-US"/>
          </a:p>
        </p:txBody>
      </p:sp>
      <p:sp>
        <p:nvSpPr>
          <p:cNvPr id="4" name="Slide Number Placeholder 3">
            <a:extLst>
              <a:ext uri="{FF2B5EF4-FFF2-40B4-BE49-F238E27FC236}">
                <a16:creationId xmlns:a16="http://schemas.microsoft.com/office/drawing/2014/main" id="{1167D7A2-F5B1-2651-BE2C-E918C199AF0E}"/>
              </a:ext>
            </a:extLst>
          </p:cNvPr>
          <p:cNvSpPr>
            <a:spLocks noGrp="1"/>
          </p:cNvSpPr>
          <p:nvPr>
            <p:ph type="sldNum" sz="quarter" idx="5"/>
          </p:nvPr>
        </p:nvSpPr>
        <p:spPr/>
        <p:txBody>
          <a:bodyPr/>
          <a:lstStyle/>
          <a:p>
            <a:fld id="{8DD2BF7C-E72A-47D2-BE04-57EA2DE6B1DE}" type="slidenum">
              <a:rPr lang="en-US" smtClean="0"/>
              <a:t>8</a:t>
            </a:fld>
            <a:endParaRPr lang="en-US"/>
          </a:p>
        </p:txBody>
      </p:sp>
    </p:spTree>
    <p:extLst>
      <p:ext uri="{BB962C8B-B14F-4D97-AF65-F5344CB8AC3E}">
        <p14:creationId xmlns:p14="http://schemas.microsoft.com/office/powerpoint/2010/main" val="7380627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DC5F6-42B7-E7D5-80F6-F6DCB26A73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910C78-1DAA-0FBA-77BE-03DFCD36D0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EF388E-2483-5D06-C455-2B8621DAB56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effectLst/>
            </a:endParaRPr>
          </a:p>
          <a:p>
            <a:endParaRPr lang="en-US"/>
          </a:p>
        </p:txBody>
      </p:sp>
      <p:sp>
        <p:nvSpPr>
          <p:cNvPr id="4" name="Slide Number Placeholder 3">
            <a:extLst>
              <a:ext uri="{FF2B5EF4-FFF2-40B4-BE49-F238E27FC236}">
                <a16:creationId xmlns:a16="http://schemas.microsoft.com/office/drawing/2014/main" id="{4C933D10-7061-7739-6520-E11C8B639291}"/>
              </a:ext>
            </a:extLst>
          </p:cNvPr>
          <p:cNvSpPr>
            <a:spLocks noGrp="1"/>
          </p:cNvSpPr>
          <p:nvPr>
            <p:ph type="sldNum" sz="quarter" idx="5"/>
          </p:nvPr>
        </p:nvSpPr>
        <p:spPr/>
        <p:txBody>
          <a:bodyPr/>
          <a:lstStyle/>
          <a:p>
            <a:fld id="{8DD2BF7C-E72A-47D2-BE04-57EA2DE6B1DE}" type="slidenum">
              <a:rPr lang="en-US" smtClean="0"/>
              <a:t>9</a:t>
            </a:fld>
            <a:endParaRPr lang="en-US"/>
          </a:p>
        </p:txBody>
      </p:sp>
    </p:spTree>
    <p:extLst>
      <p:ext uri="{BB962C8B-B14F-4D97-AF65-F5344CB8AC3E}">
        <p14:creationId xmlns:p14="http://schemas.microsoft.com/office/powerpoint/2010/main" val="9562543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3A9E12-35D9-B849-4757-B1327BDE94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FAFD60-F81C-330B-6D6F-4256CA1D2C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FE963A-F662-A227-0A6C-24829A918BA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effectLst/>
            </a:endParaRPr>
          </a:p>
          <a:p>
            <a:endParaRPr lang="en-US"/>
          </a:p>
        </p:txBody>
      </p:sp>
      <p:sp>
        <p:nvSpPr>
          <p:cNvPr id="4" name="Slide Number Placeholder 3">
            <a:extLst>
              <a:ext uri="{FF2B5EF4-FFF2-40B4-BE49-F238E27FC236}">
                <a16:creationId xmlns:a16="http://schemas.microsoft.com/office/drawing/2014/main" id="{033DE345-55C9-73EC-E50E-4CF35917CB49}"/>
              </a:ext>
            </a:extLst>
          </p:cNvPr>
          <p:cNvSpPr>
            <a:spLocks noGrp="1"/>
          </p:cNvSpPr>
          <p:nvPr>
            <p:ph type="sldNum" sz="quarter" idx="5"/>
          </p:nvPr>
        </p:nvSpPr>
        <p:spPr/>
        <p:txBody>
          <a:bodyPr/>
          <a:lstStyle/>
          <a:p>
            <a:fld id="{8DD2BF7C-E72A-47D2-BE04-57EA2DE6B1DE}" type="slidenum">
              <a:rPr lang="en-US" smtClean="0"/>
              <a:t>10</a:t>
            </a:fld>
            <a:endParaRPr lang="en-US"/>
          </a:p>
        </p:txBody>
      </p:sp>
    </p:spTree>
    <p:extLst>
      <p:ext uri="{BB962C8B-B14F-4D97-AF65-F5344CB8AC3E}">
        <p14:creationId xmlns:p14="http://schemas.microsoft.com/office/powerpoint/2010/main" val="34933470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3468C-30FA-4E3F-9818-BDAB9DB227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87E19F-CD3B-CD35-E97D-0C3E311253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51BD56-F443-9201-7467-2A51D836FF4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effectLst/>
            </a:endParaRPr>
          </a:p>
          <a:p>
            <a:endParaRPr lang="en-US"/>
          </a:p>
        </p:txBody>
      </p:sp>
      <p:sp>
        <p:nvSpPr>
          <p:cNvPr id="4" name="Slide Number Placeholder 3">
            <a:extLst>
              <a:ext uri="{FF2B5EF4-FFF2-40B4-BE49-F238E27FC236}">
                <a16:creationId xmlns:a16="http://schemas.microsoft.com/office/drawing/2014/main" id="{8B9CADD8-8553-25CA-C1CC-893955CDA9D7}"/>
              </a:ext>
            </a:extLst>
          </p:cNvPr>
          <p:cNvSpPr>
            <a:spLocks noGrp="1"/>
          </p:cNvSpPr>
          <p:nvPr>
            <p:ph type="sldNum" sz="quarter" idx="5"/>
          </p:nvPr>
        </p:nvSpPr>
        <p:spPr/>
        <p:txBody>
          <a:bodyPr/>
          <a:lstStyle/>
          <a:p>
            <a:fld id="{8DD2BF7C-E72A-47D2-BE04-57EA2DE6B1DE}" type="slidenum">
              <a:rPr lang="en-US" smtClean="0"/>
              <a:t>11</a:t>
            </a:fld>
            <a:endParaRPr lang="en-US"/>
          </a:p>
        </p:txBody>
      </p:sp>
    </p:spTree>
    <p:extLst>
      <p:ext uri="{BB962C8B-B14F-4D97-AF65-F5344CB8AC3E}">
        <p14:creationId xmlns:p14="http://schemas.microsoft.com/office/powerpoint/2010/main" val="39401672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DD2BF7C-E72A-47D2-BE04-57EA2DE6B1DE}" type="slidenum">
              <a:rPr lang="en-US" smtClean="0"/>
              <a:t>14</a:t>
            </a:fld>
            <a:endParaRPr lang="en-US"/>
          </a:p>
        </p:txBody>
      </p:sp>
    </p:spTree>
    <p:extLst>
      <p:ext uri="{BB962C8B-B14F-4D97-AF65-F5344CB8AC3E}">
        <p14:creationId xmlns:p14="http://schemas.microsoft.com/office/powerpoint/2010/main" val="37327419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7D3CE0-4B4C-476A-4A31-7B93B03E33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05AB7F-9AE5-E3AB-042B-11CABC9005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9A43FF-FDCB-4FE2-B882-504ECC2F866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99228FF-FD9E-362F-576D-F00964AFA303}"/>
              </a:ext>
            </a:extLst>
          </p:cNvPr>
          <p:cNvSpPr>
            <a:spLocks noGrp="1"/>
          </p:cNvSpPr>
          <p:nvPr>
            <p:ph type="sldNum" sz="quarter" idx="5"/>
          </p:nvPr>
        </p:nvSpPr>
        <p:spPr/>
        <p:txBody>
          <a:bodyPr/>
          <a:lstStyle/>
          <a:p>
            <a:fld id="{8DD2BF7C-E72A-47D2-BE04-57EA2DE6B1DE}" type="slidenum">
              <a:rPr lang="en-US" smtClean="0"/>
              <a:t>15</a:t>
            </a:fld>
            <a:endParaRPr lang="en-US"/>
          </a:p>
        </p:txBody>
      </p:sp>
    </p:spTree>
    <p:extLst>
      <p:ext uri="{BB962C8B-B14F-4D97-AF65-F5344CB8AC3E}">
        <p14:creationId xmlns:p14="http://schemas.microsoft.com/office/powerpoint/2010/main" val="30480782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EDDFC5A-A5B1-E9A7-AEDB-E2B98F218800}"/>
              </a:ext>
            </a:extLst>
          </p:cNvPr>
          <p:cNvSpPr/>
          <p:nvPr userDrawn="1"/>
        </p:nvSpPr>
        <p:spPr>
          <a:xfrm>
            <a:off x="0" y="0"/>
            <a:ext cx="12192000" cy="3429000"/>
          </a:xfrm>
          <a:prstGeom prst="rect">
            <a:avLst/>
          </a:prstGeom>
          <a:gradFill flip="none" rotWithShape="1">
            <a:gsLst>
              <a:gs pos="27000">
                <a:srgbClr val="A61E2F"/>
              </a:gs>
              <a:gs pos="100000">
                <a:srgbClr val="FFC50E"/>
              </a:gs>
            </a:gsLst>
            <a:lin ang="189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33CDE4-4D66-F711-E2EE-1B1046A75556}"/>
              </a:ext>
            </a:extLst>
          </p:cNvPr>
          <p:cNvSpPr>
            <a:spLocks noGrp="1"/>
          </p:cNvSpPr>
          <p:nvPr>
            <p:ph type="ctrTitle"/>
          </p:nvPr>
        </p:nvSpPr>
        <p:spPr>
          <a:xfrm>
            <a:off x="593766" y="735569"/>
            <a:ext cx="11049593" cy="2387600"/>
          </a:xfrm>
        </p:spPr>
        <p:txBody>
          <a:bodyPr anchor="b"/>
          <a:lstStyle>
            <a:lvl1pPr algn="l">
              <a:defRPr sz="60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E132507E-E932-CA90-6811-F4150258F2DC}"/>
              </a:ext>
            </a:extLst>
          </p:cNvPr>
          <p:cNvSpPr>
            <a:spLocks noGrp="1"/>
          </p:cNvSpPr>
          <p:nvPr>
            <p:ph type="subTitle" idx="1"/>
          </p:nvPr>
        </p:nvSpPr>
        <p:spPr>
          <a:xfrm>
            <a:off x="593766" y="3696684"/>
            <a:ext cx="11049593"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Slide Number Placeholder 6">
            <a:extLst>
              <a:ext uri="{FF2B5EF4-FFF2-40B4-BE49-F238E27FC236}">
                <a16:creationId xmlns:a16="http://schemas.microsoft.com/office/drawing/2014/main" id="{77F35960-BDA8-D32F-C123-F7D9F26269BA}"/>
              </a:ext>
            </a:extLst>
          </p:cNvPr>
          <p:cNvSpPr>
            <a:spLocks noGrp="1"/>
          </p:cNvSpPr>
          <p:nvPr>
            <p:ph type="sldNum" sz="quarter" idx="10"/>
          </p:nvPr>
        </p:nvSpPr>
        <p:spPr/>
        <p:txBody>
          <a:bodyPr/>
          <a:lstStyle/>
          <a:p>
            <a:fld id="{C1F8A357-3268-9D4C-894E-E7995293D9E5}" type="slidenum">
              <a:rPr lang="en-US" smtClean="0"/>
              <a:pPr/>
              <a:t>‹#›</a:t>
            </a:fld>
            <a:endParaRPr lang="en-US"/>
          </a:p>
        </p:txBody>
      </p:sp>
      <p:pic>
        <p:nvPicPr>
          <p:cNvPr id="9" name="Graphic 8">
            <a:extLst>
              <a:ext uri="{FF2B5EF4-FFF2-40B4-BE49-F238E27FC236}">
                <a16:creationId xmlns:a16="http://schemas.microsoft.com/office/drawing/2014/main" id="{B15F3810-81A4-B89F-20F9-18D95B2758DD}"/>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93766" y="5719697"/>
            <a:ext cx="3220720" cy="636653"/>
          </a:xfrm>
          <a:prstGeom prst="rect">
            <a:avLst/>
          </a:prstGeom>
        </p:spPr>
      </p:pic>
    </p:spTree>
    <p:extLst>
      <p:ext uri="{BB962C8B-B14F-4D97-AF65-F5344CB8AC3E}">
        <p14:creationId xmlns:p14="http://schemas.microsoft.com/office/powerpoint/2010/main" val="2218478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0804E-F447-9661-1CB3-5E915E34A2E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21F765-349F-59F2-8D44-2D8573ABE7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6590E041-C367-D271-63FA-34B051065D34}"/>
              </a:ext>
            </a:extLst>
          </p:cNvPr>
          <p:cNvSpPr>
            <a:spLocks noGrp="1"/>
          </p:cNvSpPr>
          <p:nvPr>
            <p:ph type="sldNum" sz="quarter" idx="10"/>
          </p:nvPr>
        </p:nvSpPr>
        <p:spPr/>
        <p:txBody>
          <a:bodyPr/>
          <a:lstStyle/>
          <a:p>
            <a:fld id="{C1F8A357-3268-9D4C-894E-E7995293D9E5}" type="slidenum">
              <a:rPr lang="en-US" smtClean="0"/>
              <a:t>‹#›</a:t>
            </a:fld>
            <a:endParaRPr lang="en-US"/>
          </a:p>
        </p:txBody>
      </p:sp>
    </p:spTree>
    <p:extLst>
      <p:ext uri="{BB962C8B-B14F-4D97-AF65-F5344CB8AC3E}">
        <p14:creationId xmlns:p14="http://schemas.microsoft.com/office/powerpoint/2010/main" val="2555538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808E3F0-433C-CA34-5429-26FDCB29A895}"/>
              </a:ext>
            </a:extLst>
          </p:cNvPr>
          <p:cNvSpPr/>
          <p:nvPr userDrawn="1"/>
        </p:nvSpPr>
        <p:spPr>
          <a:xfrm>
            <a:off x="8432800" y="0"/>
            <a:ext cx="3759200" cy="6858000"/>
          </a:xfrm>
          <a:prstGeom prst="rect">
            <a:avLst/>
          </a:prstGeom>
          <a:gradFill flip="none" rotWithShape="1">
            <a:gsLst>
              <a:gs pos="27000">
                <a:srgbClr val="A61E2F"/>
              </a:gs>
              <a:gs pos="100000">
                <a:srgbClr val="FFC50E"/>
              </a:gs>
            </a:gsLst>
            <a:lin ang="17400000" scaled="0"/>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1064DD0-CD62-5C4D-28B7-DE0D26183F05}"/>
              </a:ext>
            </a:extLst>
          </p:cNvPr>
          <p:cNvSpPr>
            <a:spLocks noGrp="1"/>
          </p:cNvSpPr>
          <p:nvPr>
            <p:ph type="title"/>
          </p:nvPr>
        </p:nvSpPr>
        <p:spPr>
          <a:xfrm>
            <a:off x="831850" y="1252538"/>
            <a:ext cx="677799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6ADF925-9EB9-1C6D-5657-5F24C40C089A}"/>
              </a:ext>
            </a:extLst>
          </p:cNvPr>
          <p:cNvSpPr>
            <a:spLocks noGrp="1"/>
          </p:cNvSpPr>
          <p:nvPr>
            <p:ph type="body" idx="1"/>
          </p:nvPr>
        </p:nvSpPr>
        <p:spPr>
          <a:xfrm>
            <a:off x="831850" y="4132263"/>
            <a:ext cx="677799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7" name="Slide Number Placeholder 6">
            <a:extLst>
              <a:ext uri="{FF2B5EF4-FFF2-40B4-BE49-F238E27FC236}">
                <a16:creationId xmlns:a16="http://schemas.microsoft.com/office/drawing/2014/main" id="{D33896FA-A1FD-7914-316D-980A99D4FEF0}"/>
              </a:ext>
            </a:extLst>
          </p:cNvPr>
          <p:cNvSpPr>
            <a:spLocks noGrp="1"/>
          </p:cNvSpPr>
          <p:nvPr>
            <p:ph type="sldNum" sz="quarter" idx="10"/>
          </p:nvPr>
        </p:nvSpPr>
        <p:spPr/>
        <p:txBody>
          <a:bodyPr/>
          <a:lstStyle>
            <a:lvl1pPr>
              <a:defRPr>
                <a:solidFill>
                  <a:schemeClr val="bg1"/>
                </a:solidFill>
              </a:defRPr>
            </a:lvl1pPr>
          </a:lstStyle>
          <a:p>
            <a:fld id="{C1F8A357-3268-9D4C-894E-E7995293D9E5}" type="slidenum">
              <a:rPr lang="en-US" smtClean="0"/>
              <a:pPr/>
              <a:t>‹#›</a:t>
            </a:fld>
            <a:endParaRPr lang="en-US"/>
          </a:p>
        </p:txBody>
      </p:sp>
      <p:sp>
        <p:nvSpPr>
          <p:cNvPr id="6" name="Oval 5">
            <a:extLst>
              <a:ext uri="{FF2B5EF4-FFF2-40B4-BE49-F238E27FC236}">
                <a16:creationId xmlns:a16="http://schemas.microsoft.com/office/drawing/2014/main" id="{A60156DE-2777-30D0-D996-920997A30873}"/>
              </a:ext>
            </a:extLst>
          </p:cNvPr>
          <p:cNvSpPr/>
          <p:nvPr userDrawn="1"/>
        </p:nvSpPr>
        <p:spPr>
          <a:xfrm>
            <a:off x="8977042" y="1842817"/>
            <a:ext cx="2670717" cy="2670717"/>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a:extLst>
              <a:ext uri="{FF2B5EF4-FFF2-40B4-BE49-F238E27FC236}">
                <a16:creationId xmlns:a16="http://schemas.microsoft.com/office/drawing/2014/main" id="{FEDF6CD7-5B87-CF6F-2F31-D229042D0E4F}"/>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9088767" y="1954542"/>
            <a:ext cx="2447266" cy="2447266"/>
          </a:xfrm>
          <a:prstGeom prst="rect">
            <a:avLst/>
          </a:prstGeom>
        </p:spPr>
      </p:pic>
    </p:spTree>
    <p:extLst>
      <p:ext uri="{BB962C8B-B14F-4D97-AF65-F5344CB8AC3E}">
        <p14:creationId xmlns:p14="http://schemas.microsoft.com/office/powerpoint/2010/main" val="838049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FD4C5-B2D1-9706-CCC9-D0C61B0B1B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3F78D1-53AA-4272-0995-E9E67BD0B98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6239F8-7134-DE67-2E04-F30025E071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7">
            <a:extLst>
              <a:ext uri="{FF2B5EF4-FFF2-40B4-BE49-F238E27FC236}">
                <a16:creationId xmlns:a16="http://schemas.microsoft.com/office/drawing/2014/main" id="{BF555367-C052-4592-1F75-4B144B3D9FC2}"/>
              </a:ext>
            </a:extLst>
          </p:cNvPr>
          <p:cNvSpPr>
            <a:spLocks noGrp="1"/>
          </p:cNvSpPr>
          <p:nvPr>
            <p:ph type="sldNum" sz="quarter" idx="10"/>
          </p:nvPr>
        </p:nvSpPr>
        <p:spPr/>
        <p:txBody>
          <a:bodyPr/>
          <a:lstStyle/>
          <a:p>
            <a:fld id="{C1F8A357-3268-9D4C-894E-E7995293D9E5}" type="slidenum">
              <a:rPr lang="en-US" smtClean="0"/>
              <a:t>‹#›</a:t>
            </a:fld>
            <a:endParaRPr lang="en-US"/>
          </a:p>
        </p:txBody>
      </p:sp>
    </p:spTree>
    <p:extLst>
      <p:ext uri="{BB962C8B-B14F-4D97-AF65-F5344CB8AC3E}">
        <p14:creationId xmlns:p14="http://schemas.microsoft.com/office/powerpoint/2010/main" val="522299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5B806-292D-7B33-8913-9FF4AEC53A2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F61659-4AEA-B904-D5C9-69BA2FA1F6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F8C04F4-8952-F3BF-01BE-B1D5AB248D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1F66807-8EA1-0799-742E-FC9106546C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CFE577-1C03-F260-246B-24DD60D1E2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9">
            <a:extLst>
              <a:ext uri="{FF2B5EF4-FFF2-40B4-BE49-F238E27FC236}">
                <a16:creationId xmlns:a16="http://schemas.microsoft.com/office/drawing/2014/main" id="{22A9C181-EA16-DAF3-F151-97A0F7ECEFA9}"/>
              </a:ext>
            </a:extLst>
          </p:cNvPr>
          <p:cNvSpPr>
            <a:spLocks noGrp="1"/>
          </p:cNvSpPr>
          <p:nvPr>
            <p:ph type="sldNum" sz="quarter" idx="10"/>
          </p:nvPr>
        </p:nvSpPr>
        <p:spPr/>
        <p:txBody>
          <a:bodyPr/>
          <a:lstStyle/>
          <a:p>
            <a:fld id="{C1F8A357-3268-9D4C-894E-E7995293D9E5}" type="slidenum">
              <a:rPr lang="en-US" smtClean="0"/>
              <a:t>‹#›</a:t>
            </a:fld>
            <a:endParaRPr lang="en-US"/>
          </a:p>
        </p:txBody>
      </p:sp>
    </p:spTree>
    <p:extLst>
      <p:ext uri="{BB962C8B-B14F-4D97-AF65-F5344CB8AC3E}">
        <p14:creationId xmlns:p14="http://schemas.microsoft.com/office/powerpoint/2010/main" val="1611003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D386D-6087-0040-04ED-9CFA459100E4}"/>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7C33C8E3-DF79-74A1-0B08-1DFCAA4DD089}"/>
              </a:ext>
            </a:extLst>
          </p:cNvPr>
          <p:cNvSpPr>
            <a:spLocks noGrp="1"/>
          </p:cNvSpPr>
          <p:nvPr>
            <p:ph type="sldNum" sz="quarter" idx="10"/>
          </p:nvPr>
        </p:nvSpPr>
        <p:spPr/>
        <p:txBody>
          <a:bodyPr/>
          <a:lstStyle/>
          <a:p>
            <a:fld id="{C1F8A357-3268-9D4C-894E-E7995293D9E5}" type="slidenum">
              <a:rPr lang="en-US" smtClean="0"/>
              <a:t>‹#›</a:t>
            </a:fld>
            <a:endParaRPr lang="en-US"/>
          </a:p>
        </p:txBody>
      </p:sp>
    </p:spTree>
    <p:extLst>
      <p:ext uri="{BB962C8B-B14F-4D97-AF65-F5344CB8AC3E}">
        <p14:creationId xmlns:p14="http://schemas.microsoft.com/office/powerpoint/2010/main" val="1115025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2C3D6151-29E1-56E3-DE9E-0C8F3D533C10}"/>
              </a:ext>
            </a:extLst>
          </p:cNvPr>
          <p:cNvSpPr>
            <a:spLocks noGrp="1"/>
          </p:cNvSpPr>
          <p:nvPr>
            <p:ph type="sldNum" sz="quarter" idx="10"/>
          </p:nvPr>
        </p:nvSpPr>
        <p:spPr/>
        <p:txBody>
          <a:bodyPr/>
          <a:lstStyle/>
          <a:p>
            <a:fld id="{C1F8A357-3268-9D4C-894E-E7995293D9E5}" type="slidenum">
              <a:rPr lang="en-US" smtClean="0"/>
              <a:t>‹#›</a:t>
            </a:fld>
            <a:endParaRPr lang="en-US"/>
          </a:p>
        </p:txBody>
      </p:sp>
    </p:spTree>
    <p:extLst>
      <p:ext uri="{BB962C8B-B14F-4D97-AF65-F5344CB8AC3E}">
        <p14:creationId xmlns:p14="http://schemas.microsoft.com/office/powerpoint/2010/main" val="1520138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FA516-0C78-B767-4637-0FEC902BE6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562930-F3D1-CF71-B8B1-0AA923BF77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DAE4FC1-31AB-9D31-87FD-2C5F908239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Slide Number Placeholder 7">
            <a:extLst>
              <a:ext uri="{FF2B5EF4-FFF2-40B4-BE49-F238E27FC236}">
                <a16:creationId xmlns:a16="http://schemas.microsoft.com/office/drawing/2014/main" id="{92A94689-0653-29BC-61E5-AC5CFBD13E5C}"/>
              </a:ext>
            </a:extLst>
          </p:cNvPr>
          <p:cNvSpPr>
            <a:spLocks noGrp="1"/>
          </p:cNvSpPr>
          <p:nvPr>
            <p:ph type="sldNum" sz="quarter" idx="10"/>
          </p:nvPr>
        </p:nvSpPr>
        <p:spPr/>
        <p:txBody>
          <a:bodyPr/>
          <a:lstStyle/>
          <a:p>
            <a:fld id="{C1F8A357-3268-9D4C-894E-E7995293D9E5}" type="slidenum">
              <a:rPr lang="en-US" smtClean="0"/>
              <a:t>‹#›</a:t>
            </a:fld>
            <a:endParaRPr lang="en-US"/>
          </a:p>
        </p:txBody>
      </p:sp>
    </p:spTree>
    <p:extLst>
      <p:ext uri="{BB962C8B-B14F-4D97-AF65-F5344CB8AC3E}">
        <p14:creationId xmlns:p14="http://schemas.microsoft.com/office/powerpoint/2010/main" val="4022204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BC18D-D8DA-3497-19B9-EE773B6A7F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8D906C1-99D6-43E8-F549-AF4D7DC930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A90CD8B-DAA1-2CCB-311F-E7549680B9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Slide Number Placeholder 7">
            <a:extLst>
              <a:ext uri="{FF2B5EF4-FFF2-40B4-BE49-F238E27FC236}">
                <a16:creationId xmlns:a16="http://schemas.microsoft.com/office/drawing/2014/main" id="{6E66C777-8168-0DC5-8FAF-DB69272BCD9A}"/>
              </a:ext>
            </a:extLst>
          </p:cNvPr>
          <p:cNvSpPr>
            <a:spLocks noGrp="1"/>
          </p:cNvSpPr>
          <p:nvPr>
            <p:ph type="sldNum" sz="quarter" idx="10"/>
          </p:nvPr>
        </p:nvSpPr>
        <p:spPr/>
        <p:txBody>
          <a:bodyPr/>
          <a:lstStyle/>
          <a:p>
            <a:fld id="{C1F8A357-3268-9D4C-894E-E7995293D9E5}" type="slidenum">
              <a:rPr lang="en-US" smtClean="0"/>
              <a:t>‹#›</a:t>
            </a:fld>
            <a:endParaRPr lang="en-US"/>
          </a:p>
        </p:txBody>
      </p:sp>
    </p:spTree>
    <p:extLst>
      <p:ext uri="{BB962C8B-B14F-4D97-AF65-F5344CB8AC3E}">
        <p14:creationId xmlns:p14="http://schemas.microsoft.com/office/powerpoint/2010/main" val="1255719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sv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0D9547-9B26-7F9C-4706-44DD07978B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3E7AD1F-8B00-9AA8-B2F6-36438CA695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2694C2BE-1CF6-613B-DBDC-7416AE60FE85}"/>
              </a:ext>
            </a:extLst>
          </p:cNvPr>
          <p:cNvSpPr>
            <a:spLocks noGrp="1"/>
          </p:cNvSpPr>
          <p:nvPr>
            <p:ph type="sldNum" sz="quarter" idx="4"/>
          </p:nvPr>
        </p:nvSpPr>
        <p:spPr>
          <a:xfrm>
            <a:off x="926846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1F8A357-3268-9D4C-894E-E7995293D9E5}" type="slidenum">
              <a:rPr lang="en-US" smtClean="0"/>
              <a:t>‹#›</a:t>
            </a:fld>
            <a:endParaRPr lang="en-US"/>
          </a:p>
        </p:txBody>
      </p:sp>
      <p:sp>
        <p:nvSpPr>
          <p:cNvPr id="4" name="Rectangle 3">
            <a:extLst>
              <a:ext uri="{FF2B5EF4-FFF2-40B4-BE49-F238E27FC236}">
                <a16:creationId xmlns:a16="http://schemas.microsoft.com/office/drawing/2014/main" id="{EBC828A4-C651-69E6-8AD3-9A3215046A51}"/>
              </a:ext>
            </a:extLst>
          </p:cNvPr>
          <p:cNvSpPr/>
          <p:nvPr userDrawn="1"/>
        </p:nvSpPr>
        <p:spPr>
          <a:xfrm>
            <a:off x="0" y="0"/>
            <a:ext cx="475013" cy="6858000"/>
          </a:xfrm>
          <a:prstGeom prst="rect">
            <a:avLst/>
          </a:prstGeom>
          <a:gradFill flip="none" rotWithShape="1">
            <a:gsLst>
              <a:gs pos="27000">
                <a:srgbClr val="A61E2F"/>
              </a:gs>
              <a:gs pos="100000">
                <a:srgbClr val="FFC50E"/>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a:extLst>
              <a:ext uri="{FF2B5EF4-FFF2-40B4-BE49-F238E27FC236}">
                <a16:creationId xmlns:a16="http://schemas.microsoft.com/office/drawing/2014/main" id="{3772FCB9-514B-DC69-6EC7-C8923B0B5A84}"/>
              </a:ext>
            </a:extLst>
          </p:cNvPr>
          <p:cNvPicPr>
            <a:picLocks noChangeAspect="1"/>
          </p:cNvPicPr>
          <p:nvPr userDrawn="1"/>
        </p:nvPicPr>
        <p:blipFill>
          <a:blip>
            <a:extLst>
              <a:ext uri="{96DAC541-7B7A-43D3-8B79-37D633B846F1}">
                <asvg:svgBlip xmlns:asvg="http://schemas.microsoft.com/office/drawing/2016/SVG/main" r:embed="rId11"/>
              </a:ext>
            </a:extLst>
          </a:blip>
          <a:stretch>
            <a:fillRect/>
          </a:stretch>
        </p:blipFill>
        <p:spPr>
          <a:xfrm flipH="1">
            <a:off x="78693" y="6384532"/>
            <a:ext cx="308759" cy="308759"/>
          </a:xfrm>
          <a:prstGeom prst="rect">
            <a:avLst/>
          </a:prstGeom>
        </p:spPr>
      </p:pic>
    </p:spTree>
    <p:extLst>
      <p:ext uri="{BB962C8B-B14F-4D97-AF65-F5344CB8AC3E}">
        <p14:creationId xmlns:p14="http://schemas.microsoft.com/office/powerpoint/2010/main" val="13773625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3EC25-E50F-F9A5-1CCB-CF8A585D6136}"/>
              </a:ext>
            </a:extLst>
          </p:cNvPr>
          <p:cNvSpPr>
            <a:spLocks noGrp="1"/>
          </p:cNvSpPr>
          <p:nvPr>
            <p:ph type="ctrTitle"/>
          </p:nvPr>
        </p:nvSpPr>
        <p:spPr/>
        <p:txBody>
          <a:bodyPr>
            <a:normAutofit/>
          </a:bodyPr>
          <a:lstStyle/>
          <a:p>
            <a:r>
              <a:rPr lang="en-US" dirty="0">
                <a:latin typeface="Mohave SemiBold"/>
              </a:rPr>
              <a:t>Sustained Focus on Campus Climate, Spring 2026</a:t>
            </a:r>
          </a:p>
        </p:txBody>
      </p:sp>
      <p:sp>
        <p:nvSpPr>
          <p:cNvPr id="3" name="Subtitle 2">
            <a:extLst>
              <a:ext uri="{FF2B5EF4-FFF2-40B4-BE49-F238E27FC236}">
                <a16:creationId xmlns:a16="http://schemas.microsoft.com/office/drawing/2014/main" id="{47B4E60F-42D8-0E37-7D83-B57AFE9E3CF7}"/>
              </a:ext>
            </a:extLst>
          </p:cNvPr>
          <p:cNvSpPr>
            <a:spLocks noGrp="1"/>
          </p:cNvSpPr>
          <p:nvPr>
            <p:ph type="subTitle" idx="1"/>
          </p:nvPr>
        </p:nvSpPr>
        <p:spPr>
          <a:xfrm>
            <a:off x="430282" y="3584924"/>
            <a:ext cx="11049593" cy="1655762"/>
          </a:xfrm>
          <a:noFill/>
          <a:ln>
            <a:solidFill>
              <a:schemeClr val="bg1"/>
            </a:solidFill>
          </a:ln>
        </p:spPr>
        <p:txBody>
          <a:bodyPr vert="horz" lIns="91440" tIns="45720" rIns="91440" bIns="45720" rtlCol="0" anchor="t">
            <a:normAutofit/>
          </a:bodyPr>
          <a:lstStyle/>
          <a:p>
            <a:r>
              <a:rPr lang="en-US" dirty="0"/>
              <a:t>Districtwide Update</a:t>
            </a:r>
          </a:p>
          <a:p>
            <a:r>
              <a:rPr lang="en-US" dirty="0"/>
              <a:t>June 2026</a:t>
            </a:r>
          </a:p>
        </p:txBody>
      </p:sp>
    </p:spTree>
    <p:extLst>
      <p:ext uri="{BB962C8B-B14F-4D97-AF65-F5344CB8AC3E}">
        <p14:creationId xmlns:p14="http://schemas.microsoft.com/office/powerpoint/2010/main" val="13806423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0D108F-5292-6288-54AF-65B19B2FE084}"/>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31F9C7F-B968-52F6-A7F9-3BDA6CAC7B9F}"/>
              </a:ext>
              <a:ext uri="{C183D7F6-B498-43B3-948B-1728B52AA6E4}">
                <adec:decorative xmlns:adec="http://schemas.microsoft.com/office/drawing/2017/decorative" val="0"/>
              </a:ext>
            </a:extLst>
          </p:cNvPr>
          <p:cNvSpPr>
            <a:spLocks noGrp="1"/>
          </p:cNvSpPr>
          <p:nvPr>
            <p:ph sz="half" idx="1"/>
          </p:nvPr>
        </p:nvSpPr>
        <p:spPr>
          <a:xfrm>
            <a:off x="690879" y="1157234"/>
            <a:ext cx="11103429" cy="5020046"/>
          </a:xfrm>
        </p:spPr>
        <p:txBody>
          <a:bodyPr vert="horz" lIns="91440" tIns="45720" rIns="91440" bIns="45720" rtlCol="0" anchor="t">
            <a:normAutofit/>
          </a:bodyPr>
          <a:lstStyle/>
          <a:p>
            <a:pPr lvl="0"/>
            <a:r>
              <a:rPr lang="en-US" b="1" dirty="0"/>
              <a:t>Inconsistency noted between stated values and actual practices/decisions</a:t>
            </a:r>
          </a:p>
          <a:p>
            <a:pPr lvl="1"/>
            <a:r>
              <a:rPr lang="en-US" dirty="0"/>
              <a:t>It seems like everyone is working but in different directions </a:t>
            </a:r>
          </a:p>
          <a:p>
            <a:pPr lvl="1"/>
            <a:r>
              <a:rPr lang="en-US" dirty="0"/>
              <a:t>Mission seems to change with each leadership change</a:t>
            </a:r>
          </a:p>
          <a:p>
            <a:pPr lvl="1"/>
            <a:r>
              <a:rPr lang="en-US" dirty="0"/>
              <a:t>Lack of global thinking about mission achievement makes people’s jobs harder when there are different processes at each college</a:t>
            </a:r>
          </a:p>
          <a:p>
            <a:pPr lvl="1"/>
            <a:r>
              <a:rPr lang="en-US" dirty="0"/>
              <a:t>There is a need to understand why cohesion is necessary in a large district</a:t>
            </a:r>
          </a:p>
          <a:p>
            <a:pPr lvl="1"/>
            <a:r>
              <a:rPr lang="en-US" dirty="0"/>
              <a:t>Employees get stretched thin when there is no direction or if it is always changing</a:t>
            </a:r>
          </a:p>
          <a:p>
            <a:pPr lvl="1"/>
            <a:r>
              <a:rPr lang="en-US" dirty="0"/>
              <a:t>Responsibilities get added but nothing gets taken away</a:t>
            </a:r>
          </a:p>
          <a:p>
            <a:pPr lvl="1"/>
            <a:endParaRPr lang="en-US" dirty="0"/>
          </a:p>
          <a:p>
            <a:pPr marL="0" indent="0">
              <a:buNone/>
            </a:pPr>
            <a:endParaRPr lang="en-US" dirty="0"/>
          </a:p>
        </p:txBody>
      </p:sp>
      <p:sp>
        <p:nvSpPr>
          <p:cNvPr id="3" name="Title 3">
            <a:extLst>
              <a:ext uri="{FF2B5EF4-FFF2-40B4-BE49-F238E27FC236}">
                <a16:creationId xmlns:a16="http://schemas.microsoft.com/office/drawing/2014/main" id="{08524DC8-E0BD-4817-6C51-F0CEDAC67CD9}"/>
              </a:ext>
              <a:ext uri="{C183D7F6-B498-43B3-948B-1728B52AA6E4}">
                <adec:decorative xmlns:adec="http://schemas.microsoft.com/office/drawing/2017/decorative" val="0"/>
              </a:ext>
            </a:extLst>
          </p:cNvPr>
          <p:cNvSpPr txBox="1">
            <a:spLocks noGrp="1"/>
          </p:cNvSpPr>
          <p:nvPr>
            <p:ph type="title" idx="4294967295"/>
          </p:nvPr>
        </p:nvSpPr>
        <p:spPr>
          <a:xfrm>
            <a:off x="9657080" y="6056448"/>
            <a:ext cx="2529840" cy="65500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1800" b="1" i="0" u="none" strike="noStrike" kern="1200" cap="none" spc="0" normalizeH="0" baseline="0" noProof="0" dirty="0">
                <a:ln>
                  <a:noFill/>
                </a:ln>
                <a:solidFill>
                  <a:schemeClr val="accent1"/>
                </a:solidFill>
                <a:effectLst/>
                <a:uLnTx/>
                <a:uFillTx/>
                <a:latin typeface="Mohave SemiBold"/>
                <a:ea typeface="+mj-ea"/>
                <a:cs typeface="+mj-cs"/>
              </a:rPr>
              <a:t>Purpose-Driven Culture</a:t>
            </a:r>
          </a:p>
        </p:txBody>
      </p:sp>
    </p:spTree>
    <p:extLst>
      <p:ext uri="{BB962C8B-B14F-4D97-AF65-F5344CB8AC3E}">
        <p14:creationId xmlns:p14="http://schemas.microsoft.com/office/powerpoint/2010/main" val="37447670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F88BE4-333A-CBE3-B020-DA042B55192E}"/>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2EC488CE-12C1-9412-9EF5-55D7C0671941}"/>
              </a:ext>
              <a:ext uri="{C183D7F6-B498-43B3-948B-1728B52AA6E4}">
                <adec:decorative xmlns:adec="http://schemas.microsoft.com/office/drawing/2017/decorative" val="0"/>
              </a:ext>
            </a:extLst>
          </p:cNvPr>
          <p:cNvSpPr>
            <a:spLocks noGrp="1"/>
          </p:cNvSpPr>
          <p:nvPr>
            <p:ph sz="half" idx="1"/>
          </p:nvPr>
        </p:nvSpPr>
        <p:spPr>
          <a:xfrm>
            <a:off x="822959" y="1147074"/>
            <a:ext cx="11103429" cy="5020046"/>
          </a:xfrm>
        </p:spPr>
        <p:txBody>
          <a:bodyPr vert="horz" lIns="91440" tIns="45720" rIns="91440" bIns="45720" rtlCol="0" anchor="t">
            <a:normAutofit/>
          </a:bodyPr>
          <a:lstStyle/>
          <a:p>
            <a:pPr lvl="0"/>
            <a:r>
              <a:rPr lang="en-US" b="1" dirty="0"/>
              <a:t>Interest in more opportunities to engage meaningfully with institutional purpose</a:t>
            </a:r>
          </a:p>
          <a:p>
            <a:pPr lvl="1"/>
            <a:r>
              <a:rPr lang="en-US" dirty="0"/>
              <a:t>Foothill’s Blueprint for Success and realignment process was noted as having a clear focus to lead with care and compassion and deconstruct the student experience but a lack of recognition of the amount of time this will take in practice</a:t>
            </a:r>
          </a:p>
          <a:p>
            <a:pPr lvl="1"/>
            <a:r>
              <a:rPr lang="en-US" dirty="0"/>
              <a:t>Sense that people are involved and try to pay attention, but the direction is unclear</a:t>
            </a:r>
          </a:p>
          <a:p>
            <a:pPr lvl="1"/>
            <a:r>
              <a:rPr lang="en-US" dirty="0"/>
              <a:t>Lack of knowledge of what is happening across the colleges and across similar departments – innovations and practices are not being shared</a:t>
            </a:r>
          </a:p>
          <a:p>
            <a:pPr marL="0" indent="0">
              <a:buNone/>
            </a:pPr>
            <a:endParaRPr lang="en-US" dirty="0"/>
          </a:p>
        </p:txBody>
      </p:sp>
      <p:sp>
        <p:nvSpPr>
          <p:cNvPr id="3" name="Title 3">
            <a:extLst>
              <a:ext uri="{FF2B5EF4-FFF2-40B4-BE49-F238E27FC236}">
                <a16:creationId xmlns:a16="http://schemas.microsoft.com/office/drawing/2014/main" id="{BE911CFC-4ACC-8421-704D-738C2AC738EB}"/>
              </a:ext>
              <a:ext uri="{C183D7F6-B498-43B3-948B-1728B52AA6E4}">
                <adec:decorative xmlns:adec="http://schemas.microsoft.com/office/drawing/2017/decorative" val="0"/>
              </a:ext>
            </a:extLst>
          </p:cNvPr>
          <p:cNvSpPr txBox="1">
            <a:spLocks noGrp="1"/>
          </p:cNvSpPr>
          <p:nvPr>
            <p:ph type="title" idx="4294967295"/>
          </p:nvPr>
        </p:nvSpPr>
        <p:spPr>
          <a:xfrm>
            <a:off x="9657080" y="6056448"/>
            <a:ext cx="2529840" cy="65500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1800" b="1" i="0" u="none" strike="noStrike" kern="1200" cap="none" spc="0" normalizeH="0" baseline="0" noProof="0" dirty="0">
                <a:ln>
                  <a:noFill/>
                </a:ln>
                <a:solidFill>
                  <a:schemeClr val="accent1"/>
                </a:solidFill>
                <a:effectLst/>
                <a:uLnTx/>
                <a:uFillTx/>
                <a:latin typeface="Mohave SemiBold"/>
                <a:ea typeface="+mj-ea"/>
                <a:cs typeface="+mj-cs"/>
              </a:rPr>
              <a:t>Purpose-Driven Culture</a:t>
            </a:r>
          </a:p>
        </p:txBody>
      </p:sp>
    </p:spTree>
    <p:extLst>
      <p:ext uri="{BB962C8B-B14F-4D97-AF65-F5344CB8AC3E}">
        <p14:creationId xmlns:p14="http://schemas.microsoft.com/office/powerpoint/2010/main" val="3406637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867284-0694-5047-BD2E-ED7BF49F658F}"/>
            </a:ext>
          </a:extLst>
        </p:cNvPr>
        <p:cNvGrpSpPr/>
        <p:nvPr/>
      </p:nvGrpSpPr>
      <p:grpSpPr>
        <a:xfrm>
          <a:off x="0" y="0"/>
          <a:ext cx="0" cy="0"/>
          <a:chOff x="0" y="0"/>
          <a:chExt cx="0" cy="0"/>
        </a:xfrm>
      </p:grpSpPr>
      <p:sp>
        <p:nvSpPr>
          <p:cNvPr id="2" name="Content Placeholder 3">
            <a:extLst>
              <a:ext uri="{FF2B5EF4-FFF2-40B4-BE49-F238E27FC236}">
                <a16:creationId xmlns:a16="http://schemas.microsoft.com/office/drawing/2014/main" id="{09010EB3-556A-1688-94A8-22AD0D67BD40}"/>
              </a:ext>
              <a:ext uri="{C183D7F6-B498-43B3-948B-1728B52AA6E4}">
                <adec:decorative xmlns:adec="http://schemas.microsoft.com/office/drawing/2017/decorative" val="0"/>
              </a:ext>
            </a:extLst>
          </p:cNvPr>
          <p:cNvSpPr txBox="1">
            <a:spLocks/>
          </p:cNvSpPr>
          <p:nvPr/>
        </p:nvSpPr>
        <p:spPr>
          <a:xfrm>
            <a:off x="827762" y="1621479"/>
            <a:ext cx="11122742" cy="396994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a:solidFill>
                  <a:srgbClr val="000000"/>
                </a:solidFill>
                <a:latin typeface="Public Sans"/>
                <a:cs typeface="Arial"/>
              </a:rPr>
              <a:t>Climate Survey, Spring 2025:</a:t>
            </a:r>
            <a:endParaRPr lang="en-US"/>
          </a:p>
          <a:p>
            <a:r>
              <a:rPr lang="en-US" sz="1800"/>
              <a:t>One third of FHDA employees feel there are opportunities for career advancement.</a:t>
            </a:r>
            <a:endParaRPr lang="en-US"/>
          </a:p>
          <a:p>
            <a:pPr marL="0" indent="0">
              <a:buNone/>
            </a:pPr>
            <a:endParaRPr lang="en-US" sz="2600" b="1"/>
          </a:p>
          <a:p>
            <a:pPr marL="0" indent="0">
              <a:buNone/>
            </a:pPr>
            <a:r>
              <a:rPr lang="en-US" sz="2000" b="1"/>
              <a:t>Examples of Ongoing Improvements:</a:t>
            </a:r>
            <a:endParaRPr lang="en-US" sz="2000"/>
          </a:p>
          <a:p>
            <a:pPr>
              <a:lnSpc>
                <a:spcPct val="100000"/>
              </a:lnSpc>
            </a:pPr>
            <a:r>
              <a:rPr lang="en-US" sz="1800"/>
              <a:t>HR developing Leadership training for 2026-27</a:t>
            </a:r>
            <a:endParaRPr lang="en-US"/>
          </a:p>
          <a:p>
            <a:pPr>
              <a:lnSpc>
                <a:spcPct val="100000"/>
              </a:lnSpc>
            </a:pPr>
            <a:r>
              <a:rPr lang="en-US" sz="1800"/>
              <a:t>Improvements to administrative evaluations with a greater focus on growing leaders</a:t>
            </a:r>
            <a:endParaRPr lang="en-US"/>
          </a:p>
          <a:p>
            <a:pPr marL="0" indent="0">
              <a:buNone/>
            </a:pPr>
            <a:endParaRPr lang="en-US" sz="2600" b="1"/>
          </a:p>
          <a:p>
            <a:pPr marL="0" indent="0">
              <a:buNone/>
            </a:pPr>
            <a:r>
              <a:rPr lang="en-US" sz="2000" b="1"/>
              <a:t>Focus Groups, Spring 2026:</a:t>
            </a:r>
            <a:endParaRPr lang="en-US"/>
          </a:p>
          <a:p>
            <a:pPr>
              <a:buFont typeface="Arial"/>
              <a:buChar char="•"/>
            </a:pPr>
            <a:r>
              <a:rPr lang="en-US" sz="1800"/>
              <a:t>Interest in cross-functional projects, skill-building, and leadership opportunities</a:t>
            </a:r>
          </a:p>
          <a:p>
            <a:pPr marL="0" indent="0">
              <a:buNone/>
            </a:pPr>
            <a:endParaRPr lang="en-US" sz="2000" b="1"/>
          </a:p>
        </p:txBody>
      </p:sp>
      <p:sp>
        <p:nvSpPr>
          <p:cNvPr id="5" name="Title 3">
            <a:extLst>
              <a:ext uri="{FF2B5EF4-FFF2-40B4-BE49-F238E27FC236}">
                <a16:creationId xmlns:a16="http://schemas.microsoft.com/office/drawing/2014/main" id="{2041E50C-0876-EDC5-A9FC-728275FAE2D0}"/>
              </a:ext>
              <a:ext uri="{C183D7F6-B498-43B3-948B-1728B52AA6E4}">
                <adec:decorative xmlns:adec="http://schemas.microsoft.com/office/drawing/2017/decorative" val="0"/>
              </a:ext>
            </a:extLst>
          </p:cNvPr>
          <p:cNvSpPr txBox="1">
            <a:spLocks noGrp="1"/>
          </p:cNvSpPr>
          <p:nvPr>
            <p:ph type="title" idx="4294967295"/>
          </p:nvPr>
        </p:nvSpPr>
        <p:spPr>
          <a:xfrm>
            <a:off x="827762" y="292893"/>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accent1"/>
                </a:solidFill>
                <a:effectLst/>
                <a:uLnTx/>
                <a:uFillTx/>
                <a:latin typeface="Mohave SemiBold"/>
                <a:ea typeface="+mj-ea"/>
                <a:cs typeface="+mj-cs"/>
              </a:rPr>
              <a:t>3. Empowerment and Career Growth</a:t>
            </a:r>
          </a:p>
        </p:txBody>
      </p:sp>
    </p:spTree>
    <p:extLst>
      <p:ext uri="{BB962C8B-B14F-4D97-AF65-F5344CB8AC3E}">
        <p14:creationId xmlns:p14="http://schemas.microsoft.com/office/powerpoint/2010/main" val="4461806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C35333-89FA-40C3-4F8F-9CF88E8059D7}"/>
            </a:ext>
          </a:extLst>
        </p:cNvPr>
        <p:cNvGrpSpPr/>
        <p:nvPr/>
      </p:nvGrpSpPr>
      <p:grpSpPr>
        <a:xfrm>
          <a:off x="0" y="0"/>
          <a:ext cx="0" cy="0"/>
          <a:chOff x="0" y="0"/>
          <a:chExt cx="0" cy="0"/>
        </a:xfrm>
      </p:grpSpPr>
      <p:sp>
        <p:nvSpPr>
          <p:cNvPr id="2" name="Content Placeholder 3">
            <a:extLst>
              <a:ext uri="{FF2B5EF4-FFF2-40B4-BE49-F238E27FC236}">
                <a16:creationId xmlns:a16="http://schemas.microsoft.com/office/drawing/2014/main" id="{0CB64BAF-E27A-F6B4-AFD3-D1FD2909D87E}"/>
              </a:ext>
              <a:ext uri="{C183D7F6-B498-43B3-948B-1728B52AA6E4}">
                <adec:decorative xmlns:adec="http://schemas.microsoft.com/office/drawing/2017/decorative" val="0"/>
              </a:ext>
            </a:extLst>
          </p:cNvPr>
          <p:cNvSpPr txBox="1">
            <a:spLocks/>
          </p:cNvSpPr>
          <p:nvPr/>
        </p:nvSpPr>
        <p:spPr>
          <a:xfrm>
            <a:off x="797560" y="661707"/>
            <a:ext cx="11122742" cy="5547800"/>
          </a:xfrm>
          <a:prstGeom prst="rect">
            <a:avLst/>
          </a:prstGeom>
        </p:spPr>
        <p:txBody>
          <a:bodyPr vert="horz" lIns="91440" tIns="45720" rIns="91440" bIns="45720" rtlCol="0" anchor="t">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b="1"/>
              <a:t>Desire for more rewards for performance</a:t>
            </a:r>
          </a:p>
          <a:p>
            <a:pPr lvl="1"/>
            <a:r>
              <a:rPr lang="en-US"/>
              <a:t>Education incentives and pay for additional assignments is not equitable across employee classifications</a:t>
            </a:r>
          </a:p>
          <a:p>
            <a:pPr lvl="1"/>
            <a:r>
              <a:rPr lang="en-US"/>
              <a:t>There are not always paths for growth in all classifications </a:t>
            </a:r>
          </a:p>
          <a:p>
            <a:pPr lvl="1"/>
            <a:r>
              <a:rPr lang="en-US"/>
              <a:t>Concern that employees are constantly asked to do more without additional compensation</a:t>
            </a:r>
          </a:p>
          <a:p>
            <a:r>
              <a:rPr lang="en-US" b="1"/>
              <a:t>Interest in cross-functional projects, skill-building, and leadership opportunities</a:t>
            </a:r>
            <a:endParaRPr lang="en-US"/>
          </a:p>
          <a:p>
            <a:pPr lvl="1"/>
            <a:r>
              <a:rPr lang="en-US"/>
              <a:t>Onboarding process is desired</a:t>
            </a:r>
          </a:p>
          <a:p>
            <a:pPr lvl="1"/>
            <a:r>
              <a:rPr lang="en-US"/>
              <a:t>Professional development and growth isn’t part of the workday -- cannot find time to fit it in</a:t>
            </a:r>
          </a:p>
          <a:p>
            <a:pPr lvl="1"/>
            <a:r>
              <a:rPr lang="en-US"/>
              <a:t>Working out of class is a positive way to improve skills. However, employees may need more guidance in how to meet the minimum qualifications or apply for out of class, interim, or acting positions. There is an interest in coaching to be eligible to apply. </a:t>
            </a:r>
          </a:p>
          <a:p>
            <a:pPr lvl="1"/>
            <a:r>
              <a:rPr lang="en-US"/>
              <a:t>Concern that out-of-class opportunities are not made public</a:t>
            </a:r>
          </a:p>
          <a:p>
            <a:pPr lvl="1"/>
            <a:endParaRPr lang="en-US"/>
          </a:p>
          <a:p>
            <a:pPr marL="0" indent="0">
              <a:buNone/>
            </a:pPr>
            <a:endParaRPr lang="en-US"/>
          </a:p>
        </p:txBody>
      </p:sp>
      <p:sp>
        <p:nvSpPr>
          <p:cNvPr id="4" name="Title 3">
            <a:extLst>
              <a:ext uri="{FF2B5EF4-FFF2-40B4-BE49-F238E27FC236}">
                <a16:creationId xmlns:a16="http://schemas.microsoft.com/office/drawing/2014/main" id="{5FEFBD05-6E30-AD32-906C-671D71275C78}"/>
              </a:ext>
              <a:ext uri="{C183D7F6-B498-43B3-948B-1728B52AA6E4}">
                <adec:decorative xmlns:adec="http://schemas.microsoft.com/office/drawing/2017/decorative" val="0"/>
              </a:ext>
            </a:extLst>
          </p:cNvPr>
          <p:cNvSpPr txBox="1">
            <a:spLocks noGrp="1"/>
          </p:cNvSpPr>
          <p:nvPr>
            <p:ph type="title" idx="4294967295"/>
          </p:nvPr>
        </p:nvSpPr>
        <p:spPr>
          <a:xfrm>
            <a:off x="8925560" y="6206013"/>
            <a:ext cx="3169920" cy="6448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1800" b="1" i="0" u="none" strike="noStrike" kern="1200" cap="none" spc="0" normalizeH="0" baseline="0" noProof="0" dirty="0">
                <a:ln>
                  <a:noFill/>
                </a:ln>
                <a:solidFill>
                  <a:schemeClr val="accent1"/>
                </a:solidFill>
                <a:effectLst/>
                <a:uLnTx/>
                <a:uFillTx/>
                <a:latin typeface="Mohave SemiBold"/>
                <a:ea typeface="+mj-ea"/>
                <a:cs typeface="+mj-cs"/>
              </a:rPr>
              <a:t>Empowerment and Career Growth</a:t>
            </a:r>
          </a:p>
        </p:txBody>
      </p:sp>
    </p:spTree>
    <p:extLst>
      <p:ext uri="{BB962C8B-B14F-4D97-AF65-F5344CB8AC3E}">
        <p14:creationId xmlns:p14="http://schemas.microsoft.com/office/powerpoint/2010/main" val="5353638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51C8B-D4B1-1964-55CC-D85BD46E7D43}"/>
            </a:ext>
          </a:extLst>
        </p:cNvPr>
        <p:cNvGrpSpPr/>
        <p:nvPr/>
      </p:nvGrpSpPr>
      <p:grpSpPr>
        <a:xfrm>
          <a:off x="0" y="0"/>
          <a:ext cx="0" cy="0"/>
          <a:chOff x="0" y="0"/>
          <a:chExt cx="0" cy="0"/>
        </a:xfrm>
      </p:grpSpPr>
      <p:sp>
        <p:nvSpPr>
          <p:cNvPr id="2" name="Content Placeholder 3">
            <a:extLst>
              <a:ext uri="{FF2B5EF4-FFF2-40B4-BE49-F238E27FC236}">
                <a16:creationId xmlns:a16="http://schemas.microsoft.com/office/drawing/2014/main" id="{5B1A2BEA-77B2-819B-1A76-6CA7265EBDBA}"/>
              </a:ext>
              <a:ext uri="{C183D7F6-B498-43B3-948B-1728B52AA6E4}">
                <adec:decorative xmlns:adec="http://schemas.microsoft.com/office/drawing/2017/decorative" val="0"/>
              </a:ext>
            </a:extLst>
          </p:cNvPr>
          <p:cNvSpPr txBox="1">
            <a:spLocks/>
          </p:cNvSpPr>
          <p:nvPr/>
        </p:nvSpPr>
        <p:spPr>
          <a:xfrm>
            <a:off x="840956" y="1972077"/>
            <a:ext cx="11105238" cy="3980831"/>
          </a:xfrm>
          <a:prstGeom prst="rect">
            <a:avLst/>
          </a:prstGeom>
        </p:spPr>
        <p:txBody>
          <a:bodyPr vert="horz" lIns="91440" tIns="45720" rIns="91440" bIns="45720" rtlCol="0" anchor="t">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a:solidFill>
                  <a:srgbClr val="000000"/>
                </a:solidFill>
                <a:latin typeface="Public Sans"/>
                <a:cs typeface="Arial"/>
              </a:rPr>
              <a:t>Climate Survey, Spring 2025:</a:t>
            </a:r>
            <a:endParaRPr lang="en-US"/>
          </a:p>
          <a:p>
            <a:r>
              <a:rPr lang="en-US" sz="1800"/>
              <a:t>Over half of respondents agree departmental leaders operate transparently.</a:t>
            </a:r>
          </a:p>
          <a:p>
            <a:pPr marL="0" indent="0">
              <a:buNone/>
            </a:pPr>
            <a:endParaRPr lang="en-US" sz="2600" b="1"/>
          </a:p>
          <a:p>
            <a:pPr marL="0" indent="0">
              <a:buNone/>
            </a:pPr>
            <a:r>
              <a:rPr lang="en-US" sz="2000" b="1"/>
              <a:t>Examples of Ongoing Improvements:</a:t>
            </a:r>
            <a:endParaRPr lang="en-US" sz="2000"/>
          </a:p>
          <a:p>
            <a:pPr>
              <a:buFont typeface="Arial"/>
              <a:buChar char="•"/>
            </a:pPr>
            <a:r>
              <a:rPr lang="en-US" sz="1800"/>
              <a:t>Governance councils/committees posting agendas and notes in timely manner; agenda items reflect important topics (e.g. budget, immigration, etc.) </a:t>
            </a:r>
          </a:p>
          <a:p>
            <a:pPr>
              <a:buFont typeface="Arial"/>
              <a:buChar char="•"/>
            </a:pPr>
            <a:r>
              <a:rPr lang="en-US" sz="1800"/>
              <a:t>Empowering governance transparency through standardized agendas and notes</a:t>
            </a:r>
          </a:p>
          <a:p>
            <a:pPr>
              <a:buFont typeface="Arial"/>
              <a:buChar char="•"/>
            </a:pPr>
            <a:r>
              <a:rPr lang="en-US" sz="1800"/>
              <a:t>Somos Uno taskforce to address resource allocation model</a:t>
            </a:r>
          </a:p>
          <a:p>
            <a:pPr marL="0" indent="0">
              <a:buNone/>
            </a:pPr>
            <a:endParaRPr lang="en-US" sz="2200" b="1"/>
          </a:p>
          <a:p>
            <a:pPr marL="0" indent="0">
              <a:buNone/>
            </a:pPr>
            <a:r>
              <a:rPr lang="en-US" sz="2000" b="1"/>
              <a:t>Focus Groups, Spring 2026:</a:t>
            </a:r>
            <a:endParaRPr lang="en-US" sz="2000"/>
          </a:p>
          <a:p>
            <a:pPr>
              <a:buFont typeface="Arial"/>
              <a:buChar char="•"/>
            </a:pPr>
            <a:r>
              <a:rPr lang="en-US" sz="1800"/>
              <a:t>Trust is impacted by perceived lack of transparency and follow-through</a:t>
            </a:r>
          </a:p>
          <a:p>
            <a:pPr>
              <a:buFont typeface="Arial"/>
              <a:buChar char="•"/>
            </a:pPr>
            <a:r>
              <a:rPr lang="en-US" sz="1800"/>
              <a:t>Desire for leadership accountability and opportunities for employee voice/input</a:t>
            </a:r>
          </a:p>
          <a:p>
            <a:pPr>
              <a:buFont typeface="Arial"/>
              <a:buChar char="•"/>
            </a:pPr>
            <a:r>
              <a:rPr lang="en-US" sz="1800"/>
              <a:t>Communication gaps around decision-making processes are a key concern</a:t>
            </a:r>
          </a:p>
          <a:p>
            <a:pPr>
              <a:buFont typeface="Arial"/>
              <a:buChar char="•"/>
            </a:pPr>
            <a:endParaRPr lang="en-US" sz="3600" b="1"/>
          </a:p>
          <a:p>
            <a:pPr marL="0" indent="0">
              <a:buNone/>
            </a:pPr>
            <a:endParaRPr lang="en-US" sz="2600" b="1"/>
          </a:p>
          <a:p>
            <a:pPr marL="0" indent="0">
              <a:buNone/>
            </a:pPr>
            <a:endParaRPr lang="en-US" sz="2600" b="1"/>
          </a:p>
          <a:p>
            <a:pPr marL="0" indent="0">
              <a:buNone/>
            </a:pPr>
            <a:endParaRPr lang="en-US" sz="2600"/>
          </a:p>
        </p:txBody>
      </p:sp>
      <p:sp>
        <p:nvSpPr>
          <p:cNvPr id="3" name="Title 3">
            <a:extLst>
              <a:ext uri="{FF2B5EF4-FFF2-40B4-BE49-F238E27FC236}">
                <a16:creationId xmlns:a16="http://schemas.microsoft.com/office/drawing/2014/main" id="{9B25AA4F-3FCB-2903-BAC5-E234667B1F6A}"/>
              </a:ext>
              <a:ext uri="{C183D7F6-B498-43B3-948B-1728B52AA6E4}">
                <adec:decorative xmlns:adec="http://schemas.microsoft.com/office/drawing/2017/decorative" val="0"/>
              </a:ext>
            </a:extLst>
          </p:cNvPr>
          <p:cNvSpPr txBox="1">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a:lstStyle>
          <a:p>
            <a:r>
              <a:rPr lang="en-US" dirty="0">
                <a:latin typeface="Mohave SemiBold"/>
              </a:rPr>
              <a:t>4. Transparent and Ethical Leadership</a:t>
            </a:r>
          </a:p>
        </p:txBody>
      </p:sp>
    </p:spTree>
    <p:extLst>
      <p:ext uri="{BB962C8B-B14F-4D97-AF65-F5344CB8AC3E}">
        <p14:creationId xmlns:p14="http://schemas.microsoft.com/office/powerpoint/2010/main" val="2702690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960C66-961C-6C52-A248-FFF8DC702A93}"/>
            </a:ext>
          </a:extLst>
        </p:cNvPr>
        <p:cNvGrpSpPr/>
        <p:nvPr/>
      </p:nvGrpSpPr>
      <p:grpSpPr>
        <a:xfrm>
          <a:off x="0" y="0"/>
          <a:ext cx="0" cy="0"/>
          <a:chOff x="0" y="0"/>
          <a:chExt cx="0" cy="0"/>
        </a:xfrm>
      </p:grpSpPr>
      <p:sp>
        <p:nvSpPr>
          <p:cNvPr id="2" name="Content Placeholder 3">
            <a:extLst>
              <a:ext uri="{FF2B5EF4-FFF2-40B4-BE49-F238E27FC236}">
                <a16:creationId xmlns:a16="http://schemas.microsoft.com/office/drawing/2014/main" id="{5BE189B5-5D07-972E-A2B5-12F89A891C8B}"/>
              </a:ext>
              <a:ext uri="{C183D7F6-B498-43B3-948B-1728B52AA6E4}">
                <adec:decorative xmlns:adec="http://schemas.microsoft.com/office/drawing/2017/decorative" val="0"/>
              </a:ext>
            </a:extLst>
          </p:cNvPr>
          <p:cNvSpPr txBox="1">
            <a:spLocks/>
          </p:cNvSpPr>
          <p:nvPr/>
        </p:nvSpPr>
        <p:spPr>
          <a:xfrm>
            <a:off x="940378" y="1048119"/>
            <a:ext cx="10897005" cy="5018035"/>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b="1"/>
              <a:t>Trust is impacted by perceived lack of transparency and follow-through</a:t>
            </a:r>
            <a:endParaRPr lang="en-US"/>
          </a:p>
          <a:p>
            <a:pPr lvl="1"/>
            <a:r>
              <a:rPr lang="en-US"/>
              <a:t>Departments are working together but leaders are not setting the expectation that we work together so people are working in opposite directions</a:t>
            </a:r>
          </a:p>
          <a:p>
            <a:pPr lvl="1"/>
            <a:r>
              <a:rPr lang="en-US"/>
              <a:t>Lack of human connection with those making the decisions leads to a lack of trust</a:t>
            </a:r>
          </a:p>
          <a:p>
            <a:pPr lvl="1"/>
            <a:r>
              <a:rPr lang="en-US"/>
              <a:t>Interest in knowing administrators on a more personal level so there is a sense that when a decision is made, the administrator is being genuine. </a:t>
            </a:r>
          </a:p>
          <a:p>
            <a:pPr marL="0" indent="0">
              <a:buNone/>
            </a:pPr>
            <a:endParaRPr lang="en-US" sz="2600"/>
          </a:p>
        </p:txBody>
      </p:sp>
      <p:sp>
        <p:nvSpPr>
          <p:cNvPr id="4" name="Title 3">
            <a:extLst>
              <a:ext uri="{FF2B5EF4-FFF2-40B4-BE49-F238E27FC236}">
                <a16:creationId xmlns:a16="http://schemas.microsoft.com/office/drawing/2014/main" id="{60D42DA5-6FC6-FC6C-78F2-8159A3A15BD7}"/>
              </a:ext>
              <a:ext uri="{C183D7F6-B498-43B3-948B-1728B52AA6E4}">
                <adec:decorative xmlns:adec="http://schemas.microsoft.com/office/drawing/2017/decorative" val="0"/>
              </a:ext>
            </a:extLst>
          </p:cNvPr>
          <p:cNvSpPr txBox="1">
            <a:spLocks noGrp="1"/>
          </p:cNvSpPr>
          <p:nvPr>
            <p:ph type="title"/>
          </p:nvPr>
        </p:nvSpPr>
        <p:spPr>
          <a:xfrm>
            <a:off x="8498840" y="6237605"/>
            <a:ext cx="3688080" cy="62452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a:lstStyle>
          <a:p>
            <a:r>
              <a:rPr lang="en-US" sz="1800" dirty="0">
                <a:latin typeface="Mohave SemiBold"/>
              </a:rPr>
              <a:t>Transparent and Ethical Leadership</a:t>
            </a:r>
          </a:p>
        </p:txBody>
      </p:sp>
    </p:spTree>
    <p:extLst>
      <p:ext uri="{BB962C8B-B14F-4D97-AF65-F5344CB8AC3E}">
        <p14:creationId xmlns:p14="http://schemas.microsoft.com/office/powerpoint/2010/main" val="26870819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D12A8B-F419-A912-0DD4-64093F64D139}"/>
            </a:ext>
          </a:extLst>
        </p:cNvPr>
        <p:cNvGrpSpPr/>
        <p:nvPr/>
      </p:nvGrpSpPr>
      <p:grpSpPr>
        <a:xfrm>
          <a:off x="0" y="0"/>
          <a:ext cx="0" cy="0"/>
          <a:chOff x="0" y="0"/>
          <a:chExt cx="0" cy="0"/>
        </a:xfrm>
      </p:grpSpPr>
      <p:sp>
        <p:nvSpPr>
          <p:cNvPr id="2" name="Content Placeholder 3">
            <a:extLst>
              <a:ext uri="{FF2B5EF4-FFF2-40B4-BE49-F238E27FC236}">
                <a16:creationId xmlns:a16="http://schemas.microsoft.com/office/drawing/2014/main" id="{9B5B7DCB-A19B-A2B7-9D32-253139473CB3}"/>
              </a:ext>
              <a:ext uri="{C183D7F6-B498-43B3-948B-1728B52AA6E4}">
                <adec:decorative xmlns:adec="http://schemas.microsoft.com/office/drawing/2017/decorative" val="0"/>
              </a:ext>
            </a:extLst>
          </p:cNvPr>
          <p:cNvSpPr txBox="1">
            <a:spLocks/>
          </p:cNvSpPr>
          <p:nvPr/>
        </p:nvSpPr>
        <p:spPr>
          <a:xfrm>
            <a:off x="848938" y="560439"/>
            <a:ext cx="10897005" cy="5383161"/>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b="1"/>
              <a:t>Desire for leadership accountability and opportunities for employee voice/input</a:t>
            </a:r>
          </a:p>
          <a:p>
            <a:pPr lvl="1"/>
            <a:r>
              <a:rPr lang="en-US"/>
              <a:t>Ensure the correct people are in the room when decisions are made</a:t>
            </a:r>
          </a:p>
          <a:p>
            <a:pPr lvl="1"/>
            <a:r>
              <a:rPr lang="en-US"/>
              <a:t>Changes in leadership have been challenging</a:t>
            </a:r>
          </a:p>
          <a:p>
            <a:pPr lvl="1"/>
            <a:r>
              <a:rPr lang="en-US"/>
              <a:t>Fear-based mentality where employees are afraid to acknowledge deficiencies or areas for improvement</a:t>
            </a:r>
          </a:p>
          <a:p>
            <a:r>
              <a:rPr lang="en-US" b="1"/>
              <a:t>Communication gaps around decision-making processes are a key concern</a:t>
            </a:r>
            <a:endParaRPr lang="en-US"/>
          </a:p>
          <a:p>
            <a:pPr lvl="1"/>
            <a:r>
              <a:rPr lang="en-US"/>
              <a:t>There may be transparency, but people may not feel it because they do not see it or did not read the communication</a:t>
            </a:r>
          </a:p>
          <a:p>
            <a:pPr lvl="1"/>
            <a:r>
              <a:rPr lang="en-US"/>
              <a:t>Different forms of communication besides emails -- information overload leads to not paying attention</a:t>
            </a:r>
          </a:p>
          <a:p>
            <a:pPr lvl="1"/>
            <a:r>
              <a:rPr lang="en-US"/>
              <a:t>Those who are engaged in the process feel more informed</a:t>
            </a:r>
          </a:p>
        </p:txBody>
      </p:sp>
      <p:sp>
        <p:nvSpPr>
          <p:cNvPr id="4" name="Title 3">
            <a:extLst>
              <a:ext uri="{FF2B5EF4-FFF2-40B4-BE49-F238E27FC236}">
                <a16:creationId xmlns:a16="http://schemas.microsoft.com/office/drawing/2014/main" id="{F78EE0BC-6A14-4F31-CEB6-74444068CB8A}"/>
              </a:ext>
              <a:ext uri="{C183D7F6-B498-43B3-948B-1728B52AA6E4}">
                <adec:decorative xmlns:adec="http://schemas.microsoft.com/office/drawing/2017/decorative" val="0"/>
              </a:ext>
            </a:extLst>
          </p:cNvPr>
          <p:cNvSpPr txBox="1">
            <a:spLocks noGrp="1"/>
          </p:cNvSpPr>
          <p:nvPr>
            <p:ph type="title"/>
          </p:nvPr>
        </p:nvSpPr>
        <p:spPr>
          <a:xfrm>
            <a:off x="8498840" y="6237605"/>
            <a:ext cx="3688080" cy="62452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a:lstStyle>
          <a:p>
            <a:r>
              <a:rPr lang="en-US" sz="1800" dirty="0">
                <a:latin typeface="Mohave SemiBold"/>
              </a:rPr>
              <a:t>Transparent and Ethical Leadership</a:t>
            </a:r>
          </a:p>
        </p:txBody>
      </p:sp>
    </p:spTree>
    <p:extLst>
      <p:ext uri="{BB962C8B-B14F-4D97-AF65-F5344CB8AC3E}">
        <p14:creationId xmlns:p14="http://schemas.microsoft.com/office/powerpoint/2010/main" val="39533325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4C8D4-5012-B413-784D-6F2CF99C0329}"/>
            </a:ext>
          </a:extLst>
        </p:cNvPr>
        <p:cNvGrpSpPr/>
        <p:nvPr/>
      </p:nvGrpSpPr>
      <p:grpSpPr>
        <a:xfrm>
          <a:off x="0" y="0"/>
          <a:ext cx="0" cy="0"/>
          <a:chOff x="0" y="0"/>
          <a:chExt cx="0" cy="0"/>
        </a:xfrm>
      </p:grpSpPr>
      <p:sp>
        <p:nvSpPr>
          <p:cNvPr id="8" name="Content Placeholder 3">
            <a:extLst>
              <a:ext uri="{FF2B5EF4-FFF2-40B4-BE49-F238E27FC236}">
                <a16:creationId xmlns:a16="http://schemas.microsoft.com/office/drawing/2014/main" id="{89C92898-C610-3E2B-F1B5-BAEA1CD7174A}"/>
              </a:ext>
              <a:ext uri="{C183D7F6-B498-43B3-948B-1728B52AA6E4}">
                <adec:decorative xmlns:adec="http://schemas.microsoft.com/office/drawing/2017/decorative" val="0"/>
              </a:ext>
            </a:extLst>
          </p:cNvPr>
          <p:cNvSpPr txBox="1">
            <a:spLocks/>
          </p:cNvSpPr>
          <p:nvPr/>
        </p:nvSpPr>
        <p:spPr>
          <a:xfrm>
            <a:off x="678426" y="1416487"/>
            <a:ext cx="11310902" cy="5209164"/>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a:solidFill>
                  <a:srgbClr val="000000"/>
                </a:solidFill>
                <a:latin typeface="Public Sans"/>
              </a:rPr>
              <a:t>Climate Survey, Spring 2025:</a:t>
            </a:r>
            <a:endParaRPr lang="en-US"/>
          </a:p>
          <a:p>
            <a:r>
              <a:rPr lang="en-US" sz="1800"/>
              <a:t>Over half of FHDA employees feel a sense of belonging, with newer employees reporting a higher rate of belonging than more seasoned employees.</a:t>
            </a:r>
          </a:p>
          <a:p>
            <a:pPr marL="0" indent="0">
              <a:buNone/>
            </a:pPr>
            <a:endParaRPr lang="en-US" sz="2600" b="1"/>
          </a:p>
          <a:p>
            <a:pPr marL="0" indent="0">
              <a:buNone/>
            </a:pPr>
            <a:r>
              <a:rPr lang="en-US" sz="2000" b="1"/>
              <a:t>Examples of Ongoing Improvements:</a:t>
            </a:r>
            <a:endParaRPr lang="en-US"/>
          </a:p>
          <a:p>
            <a:r>
              <a:rPr lang="en-US" sz="1800"/>
              <a:t>Newsletters and events recognizing faculty and staff, student achievements</a:t>
            </a:r>
          </a:p>
          <a:p>
            <a:pPr marL="0" indent="0">
              <a:buNone/>
            </a:pPr>
            <a:endParaRPr lang="en-US" sz="2600" b="1"/>
          </a:p>
          <a:p>
            <a:pPr marL="0" indent="0">
              <a:buNone/>
            </a:pPr>
            <a:r>
              <a:rPr lang="en-US" sz="2000" b="1"/>
              <a:t>Focus Groups, Spring 2026:</a:t>
            </a:r>
            <a:endParaRPr lang="en-US"/>
          </a:p>
          <a:p>
            <a:r>
              <a:rPr lang="en-US" sz="1800"/>
              <a:t>Recognition is often inconsistent, informal, or not equitably distributed</a:t>
            </a:r>
          </a:p>
          <a:p>
            <a:r>
              <a:rPr lang="en-US" sz="1800"/>
              <a:t>Strong need for more intentional community-building and connection</a:t>
            </a:r>
          </a:p>
          <a:p>
            <a:r>
              <a:rPr lang="en-US" sz="1800"/>
              <a:t>Employees want to feel seen, valued, and respected across roles and identities</a:t>
            </a:r>
          </a:p>
          <a:p>
            <a:endParaRPr lang="en-US" sz="1800"/>
          </a:p>
        </p:txBody>
      </p:sp>
      <p:sp>
        <p:nvSpPr>
          <p:cNvPr id="2" name="Title 3">
            <a:extLst>
              <a:ext uri="{FF2B5EF4-FFF2-40B4-BE49-F238E27FC236}">
                <a16:creationId xmlns:a16="http://schemas.microsoft.com/office/drawing/2014/main" id="{DC14F68F-24CA-1FD6-71D7-E569E0B13D06}"/>
              </a:ext>
              <a:ext uri="{C183D7F6-B498-43B3-948B-1728B52AA6E4}">
                <adec:decorative xmlns:adec="http://schemas.microsoft.com/office/drawing/2017/decorative" val="0"/>
              </a:ext>
            </a:extLst>
          </p:cNvPr>
          <p:cNvSpPr txBox="1">
            <a:spLocks noGrp="1"/>
          </p:cNvSpPr>
          <p:nvPr>
            <p:ph type="title" idx="4294967295"/>
          </p:nvPr>
        </p:nvSpPr>
        <p:spPr>
          <a:xfrm>
            <a:off x="838200" y="232349"/>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accent1"/>
                </a:solidFill>
                <a:effectLst/>
                <a:uLnTx/>
                <a:uFillTx/>
                <a:latin typeface="Mohave SemiBold"/>
                <a:ea typeface="+mj-ea"/>
                <a:cs typeface="+mj-cs"/>
              </a:rPr>
              <a:t>5. Recognition and Belonging</a:t>
            </a:r>
          </a:p>
        </p:txBody>
      </p:sp>
    </p:spTree>
    <p:extLst>
      <p:ext uri="{BB962C8B-B14F-4D97-AF65-F5344CB8AC3E}">
        <p14:creationId xmlns:p14="http://schemas.microsoft.com/office/powerpoint/2010/main" val="25919848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9F6937-6D7E-1F9E-C075-779683D37888}"/>
            </a:ext>
          </a:extLst>
        </p:cNvPr>
        <p:cNvGrpSpPr/>
        <p:nvPr/>
      </p:nvGrpSpPr>
      <p:grpSpPr>
        <a:xfrm>
          <a:off x="0" y="0"/>
          <a:ext cx="0" cy="0"/>
          <a:chOff x="0" y="0"/>
          <a:chExt cx="0" cy="0"/>
        </a:xfrm>
      </p:grpSpPr>
      <p:sp>
        <p:nvSpPr>
          <p:cNvPr id="8" name="Content Placeholder 3">
            <a:extLst>
              <a:ext uri="{FF2B5EF4-FFF2-40B4-BE49-F238E27FC236}">
                <a16:creationId xmlns:a16="http://schemas.microsoft.com/office/drawing/2014/main" id="{46FA6D02-18D1-8436-6969-8F4663C8C49C}"/>
              </a:ext>
            </a:extLst>
          </p:cNvPr>
          <p:cNvSpPr txBox="1">
            <a:spLocks/>
          </p:cNvSpPr>
          <p:nvPr/>
        </p:nvSpPr>
        <p:spPr>
          <a:xfrm>
            <a:off x="678426" y="1416487"/>
            <a:ext cx="11310902" cy="5209164"/>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Arial"/>
            </a:pPr>
            <a:r>
              <a:rPr lang="en-US" b="1"/>
              <a:t>Recognition is often inconsistent, informal, or not equitably distributed</a:t>
            </a:r>
            <a:endParaRPr lang="en-US"/>
          </a:p>
          <a:p>
            <a:pPr marL="971550" lvl="1" indent="-285750">
              <a:buFont typeface="Arial"/>
            </a:pPr>
            <a:r>
              <a:rPr lang="en-US"/>
              <a:t>Purposefully bring people together in spaces to collaborate</a:t>
            </a:r>
          </a:p>
          <a:p>
            <a:pPr marL="971550" lvl="1" indent="-285750">
              <a:buFont typeface="Arial"/>
            </a:pPr>
            <a:r>
              <a:rPr lang="en-US"/>
              <a:t>Innovation showcase was an example of collaboration</a:t>
            </a:r>
          </a:p>
          <a:p>
            <a:pPr marL="971550" lvl="1" indent="-285750">
              <a:buFont typeface="Arial"/>
            </a:pPr>
            <a:r>
              <a:rPr lang="en-US"/>
              <a:t>Employees love De Anza but would appreciate genuine acknowledgement of their work to show they are valued, important and essential, including monetary incentives</a:t>
            </a:r>
          </a:p>
          <a:p>
            <a:pPr marL="0" indent="0">
              <a:buNone/>
            </a:pPr>
            <a:endParaRPr lang="en-US" sz="2600" b="1"/>
          </a:p>
          <a:p>
            <a:pPr lvl="0"/>
            <a:endParaRPr lang="en-US" sz="2600"/>
          </a:p>
        </p:txBody>
      </p:sp>
      <p:sp>
        <p:nvSpPr>
          <p:cNvPr id="3" name="Title 3">
            <a:extLst>
              <a:ext uri="{FF2B5EF4-FFF2-40B4-BE49-F238E27FC236}">
                <a16:creationId xmlns:a16="http://schemas.microsoft.com/office/drawing/2014/main" id="{99E8313B-3748-53ED-1BA8-6E94CB325E38}"/>
              </a:ext>
            </a:extLst>
          </p:cNvPr>
          <p:cNvSpPr txBox="1">
            <a:spLocks noGrp="1"/>
          </p:cNvSpPr>
          <p:nvPr>
            <p:ph type="title" idx="4294967295"/>
          </p:nvPr>
        </p:nvSpPr>
        <p:spPr>
          <a:xfrm>
            <a:off x="9352280" y="6165789"/>
            <a:ext cx="2834640" cy="58388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1800" b="1" i="0" u="none" strike="noStrike" kern="1200" cap="none" spc="0" normalizeH="0" baseline="0" noProof="0" dirty="0">
                <a:ln>
                  <a:noFill/>
                </a:ln>
                <a:solidFill>
                  <a:schemeClr val="accent1"/>
                </a:solidFill>
                <a:effectLst/>
                <a:uLnTx/>
                <a:uFillTx/>
                <a:latin typeface="Mohave SemiBold"/>
                <a:ea typeface="+mj-ea"/>
                <a:cs typeface="+mj-cs"/>
              </a:rPr>
              <a:t>Recognition and Belonging</a:t>
            </a:r>
          </a:p>
        </p:txBody>
      </p:sp>
    </p:spTree>
    <p:extLst>
      <p:ext uri="{BB962C8B-B14F-4D97-AF65-F5344CB8AC3E}">
        <p14:creationId xmlns:p14="http://schemas.microsoft.com/office/powerpoint/2010/main" val="3199363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7F4A5-5D3A-8342-2041-1C2C66D6E81B}"/>
            </a:ext>
          </a:extLst>
        </p:cNvPr>
        <p:cNvGrpSpPr/>
        <p:nvPr/>
      </p:nvGrpSpPr>
      <p:grpSpPr>
        <a:xfrm>
          <a:off x="0" y="0"/>
          <a:ext cx="0" cy="0"/>
          <a:chOff x="0" y="0"/>
          <a:chExt cx="0" cy="0"/>
        </a:xfrm>
      </p:grpSpPr>
      <p:sp>
        <p:nvSpPr>
          <p:cNvPr id="8" name="Content Placeholder 3">
            <a:extLst>
              <a:ext uri="{FF2B5EF4-FFF2-40B4-BE49-F238E27FC236}">
                <a16:creationId xmlns:a16="http://schemas.microsoft.com/office/drawing/2014/main" id="{A302DBD2-DDF2-4CF6-FA76-E4FD4D29E9B6}"/>
              </a:ext>
            </a:extLst>
          </p:cNvPr>
          <p:cNvSpPr txBox="1">
            <a:spLocks/>
          </p:cNvSpPr>
          <p:nvPr/>
        </p:nvSpPr>
        <p:spPr>
          <a:xfrm>
            <a:off x="678426" y="1121847"/>
            <a:ext cx="11310902" cy="5209164"/>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b="1"/>
              <a:t>Strong need for more intentional community-building and connection</a:t>
            </a:r>
            <a:endParaRPr lang="en-US"/>
          </a:p>
          <a:p>
            <a:pPr lvl="1"/>
            <a:r>
              <a:rPr lang="en-US"/>
              <a:t>Collectively define what belonging looks like, it will be different based on our experiences, culture, background, etc. </a:t>
            </a:r>
          </a:p>
          <a:p>
            <a:pPr lvl="1"/>
            <a:r>
              <a:rPr lang="en-US"/>
              <a:t>Belonging tied to equity, inclusion, and addressing systemic disparities</a:t>
            </a:r>
          </a:p>
          <a:p>
            <a:pPr lvl="1"/>
            <a:r>
              <a:rPr lang="en-US"/>
              <a:t>Safe spaces to come together and feel welcome and accepted </a:t>
            </a:r>
          </a:p>
          <a:p>
            <a:pPr lvl="1"/>
            <a:r>
              <a:rPr lang="en-US"/>
              <a:t>Places for respectful discourse</a:t>
            </a:r>
          </a:p>
          <a:p>
            <a:pPr lvl="1"/>
            <a:r>
              <a:rPr lang="en-US"/>
              <a:t>Affinity groups help build community and collaboration but not everyone has that space available to them</a:t>
            </a:r>
          </a:p>
          <a:p>
            <a:pPr lvl="1"/>
            <a:r>
              <a:rPr lang="en-US"/>
              <a:t>Managers can feel isolated with less people to connect with</a:t>
            </a:r>
          </a:p>
          <a:p>
            <a:endParaRPr lang="en-US" sz="2600"/>
          </a:p>
        </p:txBody>
      </p:sp>
      <p:sp>
        <p:nvSpPr>
          <p:cNvPr id="3" name="Title 3">
            <a:extLst>
              <a:ext uri="{FF2B5EF4-FFF2-40B4-BE49-F238E27FC236}">
                <a16:creationId xmlns:a16="http://schemas.microsoft.com/office/drawing/2014/main" id="{3D5CDF21-8CC4-2271-6515-ECD518E226D5}"/>
              </a:ext>
            </a:extLst>
          </p:cNvPr>
          <p:cNvSpPr txBox="1">
            <a:spLocks noGrp="1"/>
          </p:cNvSpPr>
          <p:nvPr>
            <p:ph type="title" idx="4294967295"/>
          </p:nvPr>
        </p:nvSpPr>
        <p:spPr>
          <a:xfrm>
            <a:off x="9352280" y="6165789"/>
            <a:ext cx="2834640" cy="58388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1800" b="1" i="0" u="none" strike="noStrike" kern="1200" cap="none" spc="0" normalizeH="0" baseline="0" noProof="0" dirty="0">
                <a:ln>
                  <a:noFill/>
                </a:ln>
                <a:solidFill>
                  <a:schemeClr val="accent1"/>
                </a:solidFill>
                <a:effectLst/>
                <a:uLnTx/>
                <a:uFillTx/>
                <a:latin typeface="Mohave SemiBold"/>
                <a:ea typeface="+mj-ea"/>
                <a:cs typeface="+mj-cs"/>
              </a:rPr>
              <a:t>Recognition and Belonging</a:t>
            </a:r>
          </a:p>
        </p:txBody>
      </p:sp>
    </p:spTree>
    <p:extLst>
      <p:ext uri="{BB962C8B-B14F-4D97-AF65-F5344CB8AC3E}">
        <p14:creationId xmlns:p14="http://schemas.microsoft.com/office/powerpoint/2010/main" val="251003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A93DFE7-3F4B-BFE1-E8A1-7ED26ABB357A}"/>
              </a:ext>
            </a:extLst>
          </p:cNvPr>
          <p:cNvSpPr>
            <a:spLocks noGrp="1"/>
          </p:cNvSpPr>
          <p:nvPr>
            <p:ph type="title"/>
          </p:nvPr>
        </p:nvSpPr>
        <p:spPr>
          <a:xfrm>
            <a:off x="838200" y="365125"/>
            <a:ext cx="10515600" cy="1325563"/>
          </a:xfrm>
        </p:spPr>
        <p:txBody>
          <a:bodyPr/>
          <a:lstStyle/>
          <a:p>
            <a:r>
              <a:rPr lang="en-US">
                <a:latin typeface="Mohave SemiBold"/>
              </a:rPr>
              <a:t>Campus Climate Initiatives</a:t>
            </a:r>
            <a:endParaRPr lang="en-US"/>
          </a:p>
        </p:txBody>
      </p:sp>
      <p:sp>
        <p:nvSpPr>
          <p:cNvPr id="5" name="Content Placeholder 4">
            <a:extLst>
              <a:ext uri="{FF2B5EF4-FFF2-40B4-BE49-F238E27FC236}">
                <a16:creationId xmlns:a16="http://schemas.microsoft.com/office/drawing/2014/main" id="{6819FFA9-759B-BB02-219A-126E7C61AD86}"/>
              </a:ext>
            </a:extLst>
          </p:cNvPr>
          <p:cNvSpPr>
            <a:spLocks noGrp="1"/>
          </p:cNvSpPr>
          <p:nvPr>
            <p:ph idx="1"/>
          </p:nvPr>
        </p:nvSpPr>
        <p:spPr>
          <a:xfrm>
            <a:off x="838200" y="1517715"/>
            <a:ext cx="11353800" cy="5107020"/>
          </a:xfrm>
        </p:spPr>
        <p:txBody>
          <a:bodyPr vert="horz" lIns="91440" tIns="45720" rIns="91440" bIns="45720" rtlCol="0" anchor="t">
            <a:normAutofit/>
          </a:bodyPr>
          <a:lstStyle/>
          <a:p>
            <a:r>
              <a:rPr lang="en-US" b="1" dirty="0"/>
              <a:t>Inaugural survey implementation, May – June 2025</a:t>
            </a:r>
          </a:p>
          <a:p>
            <a:pPr lvl="1"/>
            <a:r>
              <a:rPr lang="en-US" dirty="0"/>
              <a:t>438 complete responses (145 Foothill, 226 De Anza, 67 Central Services)</a:t>
            </a:r>
          </a:p>
          <a:p>
            <a:pPr lvl="1"/>
            <a:r>
              <a:rPr lang="en-US" dirty="0"/>
              <a:t>Administered every two years</a:t>
            </a:r>
          </a:p>
          <a:p>
            <a:r>
              <a:rPr lang="en-US" b="1" dirty="0"/>
              <a:t>Focus groups held in May</a:t>
            </a:r>
          </a:p>
          <a:p>
            <a:pPr lvl="1"/>
            <a:r>
              <a:rPr lang="en-US" dirty="0"/>
              <a:t>Classified Professionals (2 sessions), Faculty (2 sessions), Administrators (1 session)</a:t>
            </a:r>
          </a:p>
          <a:p>
            <a:pPr lvl="1"/>
            <a:r>
              <a:rPr lang="en-US" dirty="0"/>
              <a:t>15 attendees</a:t>
            </a:r>
          </a:p>
          <a:p>
            <a:r>
              <a:rPr lang="en-US" b="1" dirty="0"/>
              <a:t>Employee Pulse Survey, May 2026</a:t>
            </a:r>
          </a:p>
          <a:p>
            <a:pPr lvl="1"/>
            <a:r>
              <a:rPr lang="en-US" dirty="0"/>
              <a:t>12-question survey to measure progress towards the Forbes Employer of Choice model</a:t>
            </a:r>
          </a:p>
          <a:p>
            <a:pPr lvl="1"/>
            <a:r>
              <a:rPr lang="en-US" dirty="0"/>
              <a:t>417 responses districtwide</a:t>
            </a:r>
          </a:p>
          <a:p>
            <a:pPr lvl="1"/>
            <a:r>
              <a:rPr lang="en-US" dirty="0"/>
              <a:t>Administered every other year opposite climate survey</a:t>
            </a:r>
          </a:p>
          <a:p>
            <a:pPr lvl="1"/>
            <a:endParaRPr lang="en-US" dirty="0"/>
          </a:p>
          <a:p>
            <a:pPr lvl="1"/>
            <a:endParaRPr lang="en-US" dirty="0"/>
          </a:p>
          <a:p>
            <a:pPr lvl="1"/>
            <a:endParaRPr lang="en-US" dirty="0"/>
          </a:p>
          <a:p>
            <a:endParaRPr lang="en-US" b="1" dirty="0"/>
          </a:p>
        </p:txBody>
      </p:sp>
    </p:spTree>
    <p:extLst>
      <p:ext uri="{BB962C8B-B14F-4D97-AF65-F5344CB8AC3E}">
        <p14:creationId xmlns:p14="http://schemas.microsoft.com/office/powerpoint/2010/main" val="38327284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E41E5-0442-1234-EA18-84407B9E9C4C}"/>
            </a:ext>
          </a:extLst>
        </p:cNvPr>
        <p:cNvGrpSpPr/>
        <p:nvPr/>
      </p:nvGrpSpPr>
      <p:grpSpPr>
        <a:xfrm>
          <a:off x="0" y="0"/>
          <a:ext cx="0" cy="0"/>
          <a:chOff x="0" y="0"/>
          <a:chExt cx="0" cy="0"/>
        </a:xfrm>
      </p:grpSpPr>
      <p:sp>
        <p:nvSpPr>
          <p:cNvPr id="8" name="Content Placeholder 3">
            <a:extLst>
              <a:ext uri="{FF2B5EF4-FFF2-40B4-BE49-F238E27FC236}">
                <a16:creationId xmlns:a16="http://schemas.microsoft.com/office/drawing/2014/main" id="{DCDC066C-02CB-D12B-14B3-8F0A2CE062E8}"/>
              </a:ext>
            </a:extLst>
          </p:cNvPr>
          <p:cNvSpPr txBox="1">
            <a:spLocks/>
          </p:cNvSpPr>
          <p:nvPr/>
        </p:nvSpPr>
        <p:spPr>
          <a:xfrm>
            <a:off x="668266" y="827207"/>
            <a:ext cx="11310902" cy="5209164"/>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b="1"/>
              <a:t>Employees want to feel seen, valued, and respected across roles and identities</a:t>
            </a:r>
          </a:p>
          <a:p>
            <a:pPr lvl="1"/>
            <a:r>
              <a:rPr lang="en-US"/>
              <a:t>There is a sense of belonging within one’s own area, but beyond that it is lacking</a:t>
            </a:r>
          </a:p>
          <a:p>
            <a:pPr lvl="1"/>
            <a:r>
              <a:rPr lang="en-US"/>
              <a:t>Sense that you cannot speak up or are being watched</a:t>
            </a:r>
          </a:p>
          <a:p>
            <a:pPr lvl="1"/>
            <a:r>
              <a:rPr lang="en-US"/>
              <a:t>Ensure managers are trained in community building and improving belonging, as it varies from manager to manager</a:t>
            </a:r>
          </a:p>
          <a:p>
            <a:pPr lvl="1"/>
            <a:r>
              <a:rPr lang="en-US"/>
              <a:t>Lack of trust across the college and district fosters a lack of belonging and connection </a:t>
            </a:r>
          </a:p>
          <a:p>
            <a:pPr lvl="1"/>
            <a:r>
              <a:rPr lang="en-US"/>
              <a:t>If the district asks what can be improved and information is shared, the district needs to act on it -- if nothing comes from it, people feel their opinion does not matter and won’t share in the future</a:t>
            </a:r>
          </a:p>
          <a:p>
            <a:endParaRPr lang="en-US" sz="2600"/>
          </a:p>
        </p:txBody>
      </p:sp>
      <p:sp>
        <p:nvSpPr>
          <p:cNvPr id="3" name="Title 3">
            <a:extLst>
              <a:ext uri="{FF2B5EF4-FFF2-40B4-BE49-F238E27FC236}">
                <a16:creationId xmlns:a16="http://schemas.microsoft.com/office/drawing/2014/main" id="{4504F1FD-D14B-695F-9FE1-8D09B3C87CF9}"/>
              </a:ext>
            </a:extLst>
          </p:cNvPr>
          <p:cNvSpPr txBox="1">
            <a:spLocks noGrp="1"/>
          </p:cNvSpPr>
          <p:nvPr>
            <p:ph type="title" idx="4294967295"/>
          </p:nvPr>
        </p:nvSpPr>
        <p:spPr>
          <a:xfrm>
            <a:off x="9352280" y="6165789"/>
            <a:ext cx="2834640" cy="58388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1800" b="1" i="0" u="none" strike="noStrike" kern="1200" cap="none" spc="0" normalizeH="0" baseline="0" noProof="0" dirty="0">
                <a:ln>
                  <a:noFill/>
                </a:ln>
                <a:solidFill>
                  <a:schemeClr val="accent1"/>
                </a:solidFill>
                <a:effectLst/>
                <a:uLnTx/>
                <a:uFillTx/>
                <a:latin typeface="Mohave SemiBold"/>
                <a:ea typeface="+mj-ea"/>
                <a:cs typeface="+mj-cs"/>
              </a:rPr>
              <a:t>Recognition and Belonging</a:t>
            </a:r>
          </a:p>
        </p:txBody>
      </p:sp>
    </p:spTree>
    <p:extLst>
      <p:ext uri="{BB962C8B-B14F-4D97-AF65-F5344CB8AC3E}">
        <p14:creationId xmlns:p14="http://schemas.microsoft.com/office/powerpoint/2010/main" val="26815222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38C0E5-9C70-E386-260E-57C9F9D130A4}"/>
            </a:ext>
          </a:extLst>
        </p:cNvPr>
        <p:cNvGrpSpPr/>
        <p:nvPr/>
      </p:nvGrpSpPr>
      <p:grpSpPr>
        <a:xfrm>
          <a:off x="0" y="0"/>
          <a:ext cx="0" cy="0"/>
          <a:chOff x="0" y="0"/>
          <a:chExt cx="0" cy="0"/>
        </a:xfrm>
      </p:grpSpPr>
      <p:sp>
        <p:nvSpPr>
          <p:cNvPr id="2" name="Title 3">
            <a:extLst>
              <a:ext uri="{FF2B5EF4-FFF2-40B4-BE49-F238E27FC236}">
                <a16:creationId xmlns:a16="http://schemas.microsoft.com/office/drawing/2014/main" id="{CA105574-2096-8F35-F7BE-82D6D9960082}"/>
              </a:ext>
            </a:extLst>
          </p:cNvPr>
          <p:cNvSpPr txBox="1">
            <a:spLocks noGrp="1"/>
          </p:cNvSpPr>
          <p:nvPr>
            <p:ph type="title" idx="4294967295"/>
          </p:nvPr>
        </p:nvSpPr>
        <p:spPr>
          <a:xfrm>
            <a:off x="838200" y="232349"/>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accent1"/>
                </a:solidFill>
                <a:effectLst/>
                <a:uLnTx/>
                <a:uFillTx/>
                <a:latin typeface="Mohave SemiBold"/>
                <a:ea typeface="+mj-ea"/>
                <a:cs typeface="+mj-cs"/>
              </a:rPr>
              <a:t>6. Intentional Employee Experience</a:t>
            </a:r>
          </a:p>
        </p:txBody>
      </p:sp>
      <p:sp>
        <p:nvSpPr>
          <p:cNvPr id="3" name="Content Placeholder 3">
            <a:extLst>
              <a:ext uri="{FF2B5EF4-FFF2-40B4-BE49-F238E27FC236}">
                <a16:creationId xmlns:a16="http://schemas.microsoft.com/office/drawing/2014/main" id="{C2AFB3D5-6B46-76F9-530F-859D6C4E21CA}"/>
              </a:ext>
            </a:extLst>
          </p:cNvPr>
          <p:cNvSpPr txBox="1">
            <a:spLocks/>
          </p:cNvSpPr>
          <p:nvPr/>
        </p:nvSpPr>
        <p:spPr>
          <a:xfrm>
            <a:off x="838200" y="1557911"/>
            <a:ext cx="11122742" cy="5067739"/>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a:solidFill>
                  <a:srgbClr val="000000"/>
                </a:solidFill>
                <a:latin typeface="Public Sans"/>
                <a:cs typeface="Arial"/>
              </a:rPr>
              <a:t>Climate Survey, Spring 2025:</a:t>
            </a:r>
            <a:endParaRPr lang="en-US"/>
          </a:p>
          <a:p>
            <a:r>
              <a:rPr lang="en-US" sz="1800"/>
              <a:t>About half of respondents indicate FHDA is effective in implementing equitable employee retention efforts. </a:t>
            </a:r>
            <a:endParaRPr lang="en-US"/>
          </a:p>
          <a:p>
            <a:pPr marL="0" indent="0">
              <a:buNone/>
            </a:pPr>
            <a:endParaRPr lang="en-US" sz="2600" b="1"/>
          </a:p>
          <a:p>
            <a:pPr marL="0" indent="0">
              <a:buNone/>
            </a:pPr>
            <a:r>
              <a:rPr lang="en-US" sz="2000" b="1"/>
              <a:t>Examples of Ongoing Improvements:</a:t>
            </a:r>
            <a:endParaRPr lang="en-US"/>
          </a:p>
          <a:p>
            <a:r>
              <a:rPr lang="en-US" sz="1800"/>
              <a:t>New technologies for recruitment and onboarding implemented</a:t>
            </a:r>
            <a:endParaRPr lang="en-US"/>
          </a:p>
          <a:p>
            <a:endParaRPr lang="en-US" b="1"/>
          </a:p>
          <a:p>
            <a:pPr marL="0" indent="0">
              <a:buNone/>
            </a:pPr>
            <a:r>
              <a:rPr lang="en-US" sz="2000" b="1"/>
              <a:t>Focus Groups, Spring 2026:</a:t>
            </a:r>
            <a:endParaRPr lang="en-US"/>
          </a:p>
          <a:p>
            <a:pPr>
              <a:buFont typeface="Arial"/>
              <a:buChar char="•"/>
            </a:pPr>
            <a:r>
              <a:rPr lang="en-US" sz="1800"/>
              <a:t>Interest in identifying and scaling effective practices already working in pockets</a:t>
            </a:r>
            <a:endParaRPr lang="en-US"/>
          </a:p>
          <a:p>
            <a:pPr>
              <a:buFont typeface="Arial"/>
              <a:buChar char="•"/>
            </a:pPr>
            <a:r>
              <a:rPr lang="en-US" sz="1800"/>
              <a:t>Desire for a more cohesive, consistent employee experience across locations and roles</a:t>
            </a:r>
          </a:p>
          <a:p>
            <a:pPr>
              <a:buFont typeface="Arial"/>
              <a:buChar char="•"/>
            </a:pPr>
            <a:r>
              <a:rPr lang="en-US" sz="1800"/>
              <a:t>Retention linked to onboarding quality, support systems, and workplace culture</a:t>
            </a:r>
          </a:p>
        </p:txBody>
      </p:sp>
    </p:spTree>
    <p:extLst>
      <p:ext uri="{BB962C8B-B14F-4D97-AF65-F5344CB8AC3E}">
        <p14:creationId xmlns:p14="http://schemas.microsoft.com/office/powerpoint/2010/main" val="5084135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4933F-93CA-E325-3BB9-45A7A12C27B9}"/>
            </a:ext>
          </a:extLst>
        </p:cNvPr>
        <p:cNvGrpSpPr/>
        <p:nvPr/>
      </p:nvGrpSpPr>
      <p:grpSpPr>
        <a:xfrm>
          <a:off x="0" y="0"/>
          <a:ext cx="0" cy="0"/>
          <a:chOff x="0" y="0"/>
          <a:chExt cx="0" cy="0"/>
        </a:xfrm>
      </p:grpSpPr>
      <p:sp>
        <p:nvSpPr>
          <p:cNvPr id="3" name="Content Placeholder 3">
            <a:extLst>
              <a:ext uri="{FF2B5EF4-FFF2-40B4-BE49-F238E27FC236}">
                <a16:creationId xmlns:a16="http://schemas.microsoft.com/office/drawing/2014/main" id="{45615B7F-0183-34B2-4E2E-AD0794D16E88}"/>
              </a:ext>
            </a:extLst>
          </p:cNvPr>
          <p:cNvSpPr txBox="1">
            <a:spLocks/>
          </p:cNvSpPr>
          <p:nvPr/>
        </p:nvSpPr>
        <p:spPr>
          <a:xfrm>
            <a:off x="736600" y="1435991"/>
            <a:ext cx="11122742" cy="5067739"/>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b="1"/>
              <a:t>Interest in identifying and scaling effective practices already working in pockets</a:t>
            </a:r>
          </a:p>
          <a:p>
            <a:pPr lvl="1"/>
            <a:r>
              <a:rPr lang="en-US"/>
              <a:t>Hiring committees are important in ensuring employees are a good fit --additional training should be provided on how to be on a hiring committee, what to look for in a candidate, how to evaluate for minimum qualifications and how to self-pace to give all applications equal attention</a:t>
            </a:r>
          </a:p>
          <a:p>
            <a:pPr lvl="1"/>
            <a:r>
              <a:rPr lang="en-US"/>
              <a:t>Educational funding is a nice resource but limited to $1,200 and staff development leave requires you to return your time x2</a:t>
            </a:r>
          </a:p>
          <a:p>
            <a:endParaRPr lang="en-US" sz="2600" b="1"/>
          </a:p>
        </p:txBody>
      </p:sp>
      <p:sp>
        <p:nvSpPr>
          <p:cNvPr id="4" name="Title 3">
            <a:extLst>
              <a:ext uri="{FF2B5EF4-FFF2-40B4-BE49-F238E27FC236}">
                <a16:creationId xmlns:a16="http://schemas.microsoft.com/office/drawing/2014/main" id="{A603495C-AACB-520F-792C-7A56804F5992}"/>
              </a:ext>
            </a:extLst>
          </p:cNvPr>
          <p:cNvSpPr txBox="1">
            <a:spLocks noGrp="1"/>
          </p:cNvSpPr>
          <p:nvPr>
            <p:ph type="title" idx="4294967295"/>
          </p:nvPr>
        </p:nvSpPr>
        <p:spPr>
          <a:xfrm>
            <a:off x="8882742" y="6273920"/>
            <a:ext cx="3200400" cy="454706"/>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1800" b="1" i="0" u="none" strike="noStrike" kern="1200" cap="none" spc="0" normalizeH="0" baseline="0" noProof="0" dirty="0">
                <a:ln>
                  <a:noFill/>
                </a:ln>
                <a:solidFill>
                  <a:schemeClr val="accent1"/>
                </a:solidFill>
                <a:effectLst/>
                <a:uLnTx/>
                <a:uFillTx/>
                <a:latin typeface="Mohave SemiBold"/>
                <a:ea typeface="+mj-ea"/>
                <a:cs typeface="+mj-cs"/>
              </a:rPr>
              <a:t>Intentional Employee Experience</a:t>
            </a:r>
          </a:p>
        </p:txBody>
      </p:sp>
    </p:spTree>
    <p:extLst>
      <p:ext uri="{BB962C8B-B14F-4D97-AF65-F5344CB8AC3E}">
        <p14:creationId xmlns:p14="http://schemas.microsoft.com/office/powerpoint/2010/main" val="37990319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CC0DDE-D6F1-F43C-7AA7-FA44D0C76DD2}"/>
            </a:ext>
          </a:extLst>
        </p:cNvPr>
        <p:cNvGrpSpPr/>
        <p:nvPr/>
      </p:nvGrpSpPr>
      <p:grpSpPr>
        <a:xfrm>
          <a:off x="0" y="0"/>
          <a:ext cx="0" cy="0"/>
          <a:chOff x="0" y="0"/>
          <a:chExt cx="0" cy="0"/>
        </a:xfrm>
      </p:grpSpPr>
      <p:sp>
        <p:nvSpPr>
          <p:cNvPr id="3" name="Content Placeholder 3">
            <a:extLst>
              <a:ext uri="{FF2B5EF4-FFF2-40B4-BE49-F238E27FC236}">
                <a16:creationId xmlns:a16="http://schemas.microsoft.com/office/drawing/2014/main" id="{75C35781-8C17-DEBF-F971-48D42D37D67E}"/>
              </a:ext>
            </a:extLst>
          </p:cNvPr>
          <p:cNvSpPr txBox="1">
            <a:spLocks/>
          </p:cNvSpPr>
          <p:nvPr/>
        </p:nvSpPr>
        <p:spPr>
          <a:xfrm>
            <a:off x="736600" y="1283591"/>
            <a:ext cx="11122742" cy="506773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b="1"/>
              <a:t>Desire for a more cohesive, consistent employee experience across locations and roles</a:t>
            </a:r>
          </a:p>
          <a:p>
            <a:pPr lvl="1"/>
            <a:r>
              <a:rPr lang="en-US"/>
              <a:t>Employees that are student facing are often the lowest paid. If we value the first contact with students, we want to retain those staff and ensure they are knowledgeable to adequately assist students. </a:t>
            </a:r>
          </a:p>
          <a:p>
            <a:pPr lvl="1"/>
            <a:r>
              <a:rPr lang="en-US"/>
              <a:t>If an educational incentive is not available to classified professionals similar to administrators, they should be allowed to start higher on the scale</a:t>
            </a:r>
          </a:p>
          <a:p>
            <a:pPr lvl="1"/>
            <a:r>
              <a:rPr lang="en-US"/>
              <a:t>Internal promotions are not eligible to negotiate pay, it is set at a standard 5% rate and does not incentivize doing more work for limited additional pay</a:t>
            </a:r>
          </a:p>
          <a:p>
            <a:endParaRPr lang="en-US" sz="2600" b="1"/>
          </a:p>
        </p:txBody>
      </p:sp>
      <p:sp>
        <p:nvSpPr>
          <p:cNvPr id="4" name="Title 3">
            <a:extLst>
              <a:ext uri="{FF2B5EF4-FFF2-40B4-BE49-F238E27FC236}">
                <a16:creationId xmlns:a16="http://schemas.microsoft.com/office/drawing/2014/main" id="{4160D22C-796E-595D-D154-CABAAE030D3D}"/>
              </a:ext>
            </a:extLst>
          </p:cNvPr>
          <p:cNvSpPr txBox="1">
            <a:spLocks noGrp="1"/>
          </p:cNvSpPr>
          <p:nvPr>
            <p:ph type="title" idx="4294967295"/>
          </p:nvPr>
        </p:nvSpPr>
        <p:spPr>
          <a:xfrm>
            <a:off x="8882742" y="6273920"/>
            <a:ext cx="3200400" cy="454706"/>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1800" b="1" i="0" u="none" strike="noStrike" kern="1200" cap="none" spc="0" normalizeH="0" baseline="0" noProof="0" dirty="0">
                <a:ln>
                  <a:noFill/>
                </a:ln>
                <a:solidFill>
                  <a:schemeClr val="accent1"/>
                </a:solidFill>
                <a:effectLst/>
                <a:uLnTx/>
                <a:uFillTx/>
                <a:latin typeface="Mohave SemiBold"/>
                <a:ea typeface="+mj-ea"/>
                <a:cs typeface="+mj-cs"/>
              </a:rPr>
              <a:t>Intentional Employee Experience</a:t>
            </a:r>
          </a:p>
        </p:txBody>
      </p:sp>
    </p:spTree>
    <p:extLst>
      <p:ext uri="{BB962C8B-B14F-4D97-AF65-F5344CB8AC3E}">
        <p14:creationId xmlns:p14="http://schemas.microsoft.com/office/powerpoint/2010/main" val="383797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3989BC-3765-FA92-5BDF-8AAA048431A9}"/>
            </a:ext>
          </a:extLst>
        </p:cNvPr>
        <p:cNvGrpSpPr/>
        <p:nvPr/>
      </p:nvGrpSpPr>
      <p:grpSpPr>
        <a:xfrm>
          <a:off x="0" y="0"/>
          <a:ext cx="0" cy="0"/>
          <a:chOff x="0" y="0"/>
          <a:chExt cx="0" cy="0"/>
        </a:xfrm>
      </p:grpSpPr>
      <p:sp>
        <p:nvSpPr>
          <p:cNvPr id="3" name="Content Placeholder 3">
            <a:extLst>
              <a:ext uri="{FF2B5EF4-FFF2-40B4-BE49-F238E27FC236}">
                <a16:creationId xmlns:a16="http://schemas.microsoft.com/office/drawing/2014/main" id="{29C5007F-B173-7B8D-CCA5-F3AF7F649B3F}"/>
              </a:ext>
            </a:extLst>
          </p:cNvPr>
          <p:cNvSpPr txBox="1">
            <a:spLocks/>
          </p:cNvSpPr>
          <p:nvPr/>
        </p:nvSpPr>
        <p:spPr>
          <a:xfrm>
            <a:off x="706120" y="897511"/>
            <a:ext cx="11122742" cy="5067739"/>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b="1"/>
              <a:t>Communication, support, and clarity across the employee lifecycle seen as key drivers</a:t>
            </a:r>
          </a:p>
          <a:p>
            <a:pPr lvl="1"/>
            <a:r>
              <a:rPr lang="en-US"/>
              <a:t>Cost of living is a factor in attraction and retention -- are there resources to offset the cost of living in the Bay Area? </a:t>
            </a:r>
          </a:p>
          <a:p>
            <a:pPr lvl="1"/>
            <a:r>
              <a:rPr lang="en-US"/>
              <a:t>What we say and how we say it is important</a:t>
            </a:r>
          </a:p>
          <a:p>
            <a:pPr marL="457200" lvl="1" indent="0">
              <a:buNone/>
            </a:pPr>
            <a:endParaRPr lang="en-US"/>
          </a:p>
          <a:p>
            <a:r>
              <a:rPr lang="en-US" b="1"/>
              <a:t>Retention linked to onboarding quality, support systems, and workplace culture</a:t>
            </a:r>
            <a:endParaRPr lang="en-US"/>
          </a:p>
          <a:p>
            <a:pPr lvl="1"/>
            <a:r>
              <a:rPr lang="en-US"/>
              <a:t>Retention starts with quality leaders who set the morale and culture</a:t>
            </a:r>
          </a:p>
          <a:p>
            <a:pPr lvl="1"/>
            <a:r>
              <a:rPr lang="en-US"/>
              <a:t>Retention is grounded in well-being and belonging and needs to be intentional to reinforce and deliver on a culture of belonging </a:t>
            </a:r>
          </a:p>
          <a:p>
            <a:pPr lvl="1"/>
            <a:r>
              <a:rPr lang="en-US"/>
              <a:t>We need to take care of ourselves so we can continue to take care of students. </a:t>
            </a:r>
          </a:p>
          <a:p>
            <a:endParaRPr lang="en-US" sz="2600" b="1"/>
          </a:p>
        </p:txBody>
      </p:sp>
      <p:sp>
        <p:nvSpPr>
          <p:cNvPr id="4" name="Title 3">
            <a:extLst>
              <a:ext uri="{FF2B5EF4-FFF2-40B4-BE49-F238E27FC236}">
                <a16:creationId xmlns:a16="http://schemas.microsoft.com/office/drawing/2014/main" id="{504307C6-455C-9497-7EE6-AD982A67D207}"/>
              </a:ext>
            </a:extLst>
          </p:cNvPr>
          <p:cNvSpPr txBox="1">
            <a:spLocks noGrp="1"/>
          </p:cNvSpPr>
          <p:nvPr>
            <p:ph type="title" idx="4294967295"/>
          </p:nvPr>
        </p:nvSpPr>
        <p:spPr>
          <a:xfrm>
            <a:off x="8882742" y="6273920"/>
            <a:ext cx="3200400" cy="454706"/>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1800" b="1" i="0" u="none" strike="noStrike" kern="1200" cap="none" spc="0" normalizeH="0" baseline="0" noProof="0" dirty="0">
                <a:ln>
                  <a:noFill/>
                </a:ln>
                <a:solidFill>
                  <a:schemeClr val="accent1"/>
                </a:solidFill>
                <a:effectLst/>
                <a:uLnTx/>
                <a:uFillTx/>
                <a:latin typeface="Mohave SemiBold"/>
                <a:ea typeface="+mj-ea"/>
                <a:cs typeface="+mj-cs"/>
              </a:rPr>
              <a:t>Intentional Employee Experience</a:t>
            </a:r>
          </a:p>
        </p:txBody>
      </p:sp>
    </p:spTree>
    <p:extLst>
      <p:ext uri="{BB962C8B-B14F-4D97-AF65-F5344CB8AC3E}">
        <p14:creationId xmlns:p14="http://schemas.microsoft.com/office/powerpoint/2010/main" val="38305472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17336-6EF7-730B-7B2B-2A3E8FF1AB6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9616DC5-CE34-9C75-0E4D-16BEC563E6F4}"/>
              </a:ext>
            </a:extLst>
          </p:cNvPr>
          <p:cNvSpPr>
            <a:spLocks noGrp="1"/>
          </p:cNvSpPr>
          <p:nvPr>
            <p:ph type="title"/>
          </p:nvPr>
        </p:nvSpPr>
        <p:spPr>
          <a:xfrm>
            <a:off x="227166" y="2799854"/>
            <a:ext cx="7805058" cy="1553260"/>
          </a:xfrm>
        </p:spPr>
        <p:txBody>
          <a:bodyPr>
            <a:normAutofit fontScale="90000"/>
          </a:bodyPr>
          <a:lstStyle/>
          <a:p>
            <a:r>
              <a:rPr lang="en-US" sz="8000" dirty="0"/>
              <a:t>Employee Pulse Survey, Spring 2026</a:t>
            </a:r>
          </a:p>
        </p:txBody>
      </p:sp>
    </p:spTree>
    <p:extLst>
      <p:ext uri="{BB962C8B-B14F-4D97-AF65-F5344CB8AC3E}">
        <p14:creationId xmlns:p14="http://schemas.microsoft.com/office/powerpoint/2010/main" val="19711696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64BBAF-318D-67F5-ACEC-A795492B528A}"/>
            </a:ext>
          </a:extLst>
        </p:cNvPr>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ECAAC21C-EFD3-591B-7FF8-2C32CD0CCD1D}"/>
              </a:ext>
            </a:extLst>
          </p:cNvPr>
          <p:cNvGraphicFramePr>
            <a:graphicFrameLocks noGrp="1"/>
          </p:cNvGraphicFramePr>
          <p:nvPr>
            <p:extLst>
              <p:ext uri="{D42A27DB-BD31-4B8C-83A1-F6EECF244321}">
                <p14:modId xmlns:p14="http://schemas.microsoft.com/office/powerpoint/2010/main" val="1763027605"/>
              </p:ext>
            </p:extLst>
          </p:nvPr>
        </p:nvGraphicFramePr>
        <p:xfrm>
          <a:off x="1665514" y="620485"/>
          <a:ext cx="9595904" cy="5447625"/>
        </p:xfrm>
        <a:graphic>
          <a:graphicData uri="http://schemas.openxmlformats.org/drawingml/2006/table">
            <a:tbl>
              <a:tblPr firstRow="1" bandRow="1">
                <a:tableStyleId>{5C22544A-7EE6-4342-B048-85BDC9FD1C3A}</a:tableStyleId>
              </a:tblPr>
              <a:tblGrid>
                <a:gridCol w="5070740">
                  <a:extLst>
                    <a:ext uri="{9D8B030D-6E8A-4147-A177-3AD203B41FA5}">
                      <a16:colId xmlns:a16="http://schemas.microsoft.com/office/drawing/2014/main" val="1306462019"/>
                    </a:ext>
                  </a:extLst>
                </a:gridCol>
                <a:gridCol w="2437669">
                  <a:extLst>
                    <a:ext uri="{9D8B030D-6E8A-4147-A177-3AD203B41FA5}">
                      <a16:colId xmlns:a16="http://schemas.microsoft.com/office/drawing/2014/main" val="2330195063"/>
                    </a:ext>
                  </a:extLst>
                </a:gridCol>
                <a:gridCol w="2087495">
                  <a:extLst>
                    <a:ext uri="{9D8B030D-6E8A-4147-A177-3AD203B41FA5}">
                      <a16:colId xmlns:a16="http://schemas.microsoft.com/office/drawing/2014/main" val="1381541084"/>
                    </a:ext>
                  </a:extLst>
                </a:gridCol>
              </a:tblGrid>
              <a:tr h="911935">
                <a:tc>
                  <a:txBody>
                    <a:bodyPr/>
                    <a:lstStyle/>
                    <a:p>
                      <a:pPr lvl="0" algn="ctr">
                        <a:buNone/>
                      </a:pPr>
                      <a:r>
                        <a:rPr lang="en-US" sz="2000" b="1" i="0" u="none" strike="noStrike" noProof="0">
                          <a:solidFill>
                            <a:srgbClr val="FFFFFF"/>
                          </a:solidFill>
                          <a:latin typeface="Public Sans"/>
                        </a:rPr>
                        <a:t>Responses below 70%</a:t>
                      </a:r>
                      <a:endParaRPr lang="en-US"/>
                    </a:p>
                    <a:p>
                      <a:pPr lvl="0">
                        <a:buNone/>
                      </a:pPr>
                      <a:endParaRPr lang="en-US"/>
                    </a:p>
                  </a:txBody>
                  <a:tcPr/>
                </a:tc>
                <a:tc>
                  <a:txBody>
                    <a:bodyPr/>
                    <a:lstStyle/>
                    <a:p>
                      <a:pPr algn="ctr"/>
                      <a:r>
                        <a:rPr lang="en-US"/>
                        <a:t>Strongly Agree/Agree</a:t>
                      </a:r>
                    </a:p>
                  </a:txBody>
                  <a:tcPr/>
                </a:tc>
                <a:tc>
                  <a:txBody>
                    <a:bodyPr/>
                    <a:lstStyle/>
                    <a:p>
                      <a:pPr algn="ctr"/>
                      <a:r>
                        <a:rPr lang="en-US"/>
                        <a:t>Strongly Disagree/ Disagree</a:t>
                      </a:r>
                    </a:p>
                  </a:txBody>
                  <a:tcPr/>
                </a:tc>
                <a:extLst>
                  <a:ext uri="{0D108BD9-81ED-4DB2-BD59-A6C34878D82A}">
                    <a16:rowId xmlns:a16="http://schemas.microsoft.com/office/drawing/2014/main" val="1597332926"/>
                  </a:ext>
                </a:extLst>
              </a:tr>
              <a:tr h="640819">
                <a:tc>
                  <a:txBody>
                    <a:bodyPr/>
                    <a:lstStyle/>
                    <a:p>
                      <a:pPr lvl="0">
                        <a:buNone/>
                      </a:pPr>
                      <a:r>
                        <a:rPr lang="en-US" sz="1800" b="0" i="0" u="none" strike="noStrike" noProof="0">
                          <a:solidFill>
                            <a:srgbClr val="000000"/>
                          </a:solidFill>
                          <a:latin typeface="Public Sans"/>
                        </a:rPr>
                        <a:t>I feel my voice and opinions matter. </a:t>
                      </a:r>
                    </a:p>
                    <a:p>
                      <a:pPr lvl="0">
                        <a:buNone/>
                      </a:pPr>
                      <a:endParaRPr lang="en-US"/>
                    </a:p>
                  </a:txBody>
                  <a:tcPr/>
                </a:tc>
                <a:tc>
                  <a:txBody>
                    <a:bodyPr/>
                    <a:lstStyle/>
                    <a:p>
                      <a:pPr lvl="0" algn="ctr">
                        <a:buNone/>
                      </a:pPr>
                      <a:r>
                        <a:rPr lang="en-US" b="1"/>
                        <a:t>49%</a:t>
                      </a:r>
                    </a:p>
                  </a:txBody>
                  <a:tcPr/>
                </a:tc>
                <a:tc>
                  <a:txBody>
                    <a:bodyPr/>
                    <a:lstStyle/>
                    <a:p>
                      <a:pPr lvl="0" algn="ctr">
                        <a:buNone/>
                      </a:pPr>
                      <a:r>
                        <a:rPr lang="en-US"/>
                        <a:t>28%</a:t>
                      </a:r>
                    </a:p>
                  </a:txBody>
                  <a:tcPr/>
                </a:tc>
                <a:extLst>
                  <a:ext uri="{0D108BD9-81ED-4DB2-BD59-A6C34878D82A}">
                    <a16:rowId xmlns:a16="http://schemas.microsoft.com/office/drawing/2014/main" val="2563776683"/>
                  </a:ext>
                </a:extLst>
              </a:tr>
              <a:tr h="640818">
                <a:tc>
                  <a:txBody>
                    <a:bodyPr/>
                    <a:lstStyle/>
                    <a:p>
                      <a:pPr lvl="0">
                        <a:buNone/>
                      </a:pPr>
                      <a:r>
                        <a:rPr lang="en-US" sz="1800" b="0" i="0" u="none" strike="noStrike" noProof="0">
                          <a:solidFill>
                            <a:srgbClr val="000000"/>
                          </a:solidFill>
                          <a:latin typeface="Public Sans"/>
                        </a:rPr>
                        <a:t>I have had conversations about my professional progress in the past year.</a:t>
                      </a:r>
                      <a:endParaRPr lang="en-US"/>
                    </a:p>
                  </a:txBody>
                  <a:tcPr/>
                </a:tc>
                <a:tc>
                  <a:txBody>
                    <a:bodyPr/>
                    <a:lstStyle/>
                    <a:p>
                      <a:pPr lvl="0" algn="ctr">
                        <a:buNone/>
                      </a:pPr>
                      <a:r>
                        <a:rPr lang="en-US" b="1"/>
                        <a:t>50%</a:t>
                      </a:r>
                    </a:p>
                  </a:txBody>
                  <a:tcPr/>
                </a:tc>
                <a:tc>
                  <a:txBody>
                    <a:bodyPr/>
                    <a:lstStyle/>
                    <a:p>
                      <a:pPr lvl="0" algn="ctr">
                        <a:buNone/>
                      </a:pPr>
                      <a:r>
                        <a:rPr lang="en-US"/>
                        <a:t>32%</a:t>
                      </a:r>
                    </a:p>
                  </a:txBody>
                  <a:tcPr/>
                </a:tc>
                <a:extLst>
                  <a:ext uri="{0D108BD9-81ED-4DB2-BD59-A6C34878D82A}">
                    <a16:rowId xmlns:a16="http://schemas.microsoft.com/office/drawing/2014/main" val="442915694"/>
                  </a:ext>
                </a:extLst>
              </a:tr>
              <a:tr h="640818">
                <a:tc>
                  <a:txBody>
                    <a:bodyPr/>
                    <a:lstStyle/>
                    <a:p>
                      <a:pPr lvl="0">
                        <a:buNone/>
                      </a:pPr>
                      <a:r>
                        <a:rPr lang="en-US"/>
                        <a:t>I receive praise and encouragement regularly.</a:t>
                      </a:r>
                    </a:p>
                  </a:txBody>
                  <a:tcPr/>
                </a:tc>
                <a:tc>
                  <a:txBody>
                    <a:bodyPr/>
                    <a:lstStyle/>
                    <a:p>
                      <a:pPr lvl="0" algn="ctr">
                        <a:buNone/>
                      </a:pPr>
                      <a:r>
                        <a:rPr lang="en-US" b="1"/>
                        <a:t>52%</a:t>
                      </a:r>
                    </a:p>
                  </a:txBody>
                  <a:tcPr/>
                </a:tc>
                <a:tc>
                  <a:txBody>
                    <a:bodyPr/>
                    <a:lstStyle/>
                    <a:p>
                      <a:pPr lvl="0" algn="ctr">
                        <a:buNone/>
                      </a:pPr>
                      <a:r>
                        <a:rPr lang="en-US"/>
                        <a:t>26%</a:t>
                      </a:r>
                    </a:p>
                  </a:txBody>
                  <a:tcPr/>
                </a:tc>
                <a:extLst>
                  <a:ext uri="{0D108BD9-81ED-4DB2-BD59-A6C34878D82A}">
                    <a16:rowId xmlns:a16="http://schemas.microsoft.com/office/drawing/2014/main" val="1826239628"/>
                  </a:ext>
                </a:extLst>
              </a:tr>
              <a:tr h="443644">
                <a:tc>
                  <a:txBody>
                    <a:bodyPr/>
                    <a:lstStyle/>
                    <a:p>
                      <a:pPr lvl="0">
                        <a:buNone/>
                      </a:pPr>
                      <a:r>
                        <a:rPr lang="en-US"/>
                        <a:t>I feel valued and appreciated at work. </a:t>
                      </a:r>
                    </a:p>
                  </a:txBody>
                  <a:tcPr/>
                </a:tc>
                <a:tc>
                  <a:txBody>
                    <a:bodyPr/>
                    <a:lstStyle/>
                    <a:p>
                      <a:pPr lvl="0" algn="ctr">
                        <a:buNone/>
                      </a:pPr>
                      <a:r>
                        <a:rPr lang="en-US" b="1"/>
                        <a:t>58%</a:t>
                      </a:r>
                    </a:p>
                  </a:txBody>
                  <a:tcPr/>
                </a:tc>
                <a:tc>
                  <a:txBody>
                    <a:bodyPr/>
                    <a:lstStyle/>
                    <a:p>
                      <a:pPr lvl="0" algn="ctr">
                        <a:buNone/>
                      </a:pPr>
                      <a:r>
                        <a:rPr lang="en-US"/>
                        <a:t>26%</a:t>
                      </a:r>
                    </a:p>
                  </a:txBody>
                  <a:tcPr/>
                </a:tc>
                <a:extLst>
                  <a:ext uri="{0D108BD9-81ED-4DB2-BD59-A6C34878D82A}">
                    <a16:rowId xmlns:a16="http://schemas.microsoft.com/office/drawing/2014/main" val="3272018728"/>
                  </a:ext>
                </a:extLst>
              </a:tr>
              <a:tr h="665465">
                <a:tc>
                  <a:txBody>
                    <a:bodyPr/>
                    <a:lstStyle/>
                    <a:p>
                      <a:pPr lvl="0">
                        <a:buNone/>
                      </a:pPr>
                      <a:r>
                        <a:rPr lang="en-US"/>
                        <a:t>I can successfully complete my job with the resources provided.</a:t>
                      </a:r>
                    </a:p>
                  </a:txBody>
                  <a:tcPr/>
                </a:tc>
                <a:tc>
                  <a:txBody>
                    <a:bodyPr/>
                    <a:lstStyle/>
                    <a:p>
                      <a:pPr lvl="0" algn="ctr">
                        <a:buNone/>
                      </a:pPr>
                      <a:r>
                        <a:rPr lang="en-US" b="1"/>
                        <a:t>61%</a:t>
                      </a:r>
                    </a:p>
                  </a:txBody>
                  <a:tcPr/>
                </a:tc>
                <a:tc>
                  <a:txBody>
                    <a:bodyPr/>
                    <a:lstStyle/>
                    <a:p>
                      <a:pPr lvl="0" algn="ctr">
                        <a:buNone/>
                      </a:pPr>
                      <a:r>
                        <a:rPr lang="en-US"/>
                        <a:t>23%</a:t>
                      </a:r>
                    </a:p>
                  </a:txBody>
                  <a:tcPr/>
                </a:tc>
                <a:extLst>
                  <a:ext uri="{0D108BD9-81ED-4DB2-BD59-A6C34878D82A}">
                    <a16:rowId xmlns:a16="http://schemas.microsoft.com/office/drawing/2014/main" val="2957838613"/>
                  </a:ext>
                </a:extLst>
              </a:tr>
              <a:tr h="499171">
                <a:tc>
                  <a:txBody>
                    <a:bodyPr/>
                    <a:lstStyle/>
                    <a:p>
                      <a:pPr lvl="0">
                        <a:buNone/>
                      </a:pPr>
                      <a:r>
                        <a:rPr lang="en-US" sz="1800" b="0" i="0" u="none" strike="noStrike" noProof="0">
                          <a:solidFill>
                            <a:srgbClr val="000000"/>
                          </a:solidFill>
                          <a:latin typeface="Public Sans"/>
                        </a:rPr>
                        <a:t>My colleagues are focused on doing their best every day. </a:t>
                      </a:r>
                      <a:endParaRPr lang="en-US"/>
                    </a:p>
                  </a:txBody>
                  <a:tcPr/>
                </a:tc>
                <a:tc>
                  <a:txBody>
                    <a:bodyPr/>
                    <a:lstStyle/>
                    <a:p>
                      <a:pPr algn="ctr"/>
                      <a:r>
                        <a:rPr lang="en-US" b="1"/>
                        <a:t>62%</a:t>
                      </a:r>
                    </a:p>
                  </a:txBody>
                  <a:tcPr/>
                </a:tc>
                <a:tc>
                  <a:txBody>
                    <a:bodyPr/>
                    <a:lstStyle/>
                    <a:p>
                      <a:pPr algn="ctr"/>
                      <a:r>
                        <a:rPr lang="en-US"/>
                        <a:t>13%</a:t>
                      </a:r>
                    </a:p>
                  </a:txBody>
                  <a:tcPr/>
                </a:tc>
                <a:extLst>
                  <a:ext uri="{0D108BD9-81ED-4DB2-BD59-A6C34878D82A}">
                    <a16:rowId xmlns:a16="http://schemas.microsoft.com/office/drawing/2014/main" val="489038672"/>
                  </a:ext>
                </a:extLst>
              </a:tr>
              <a:tr h="861581">
                <a:tc>
                  <a:txBody>
                    <a:bodyPr/>
                    <a:lstStyle/>
                    <a:p>
                      <a:r>
                        <a:rPr lang="en-US"/>
                        <a:t>I have colleagues who promote my professional growth and well-being.</a:t>
                      </a:r>
                    </a:p>
                  </a:txBody>
                  <a:tcPr/>
                </a:tc>
                <a:tc>
                  <a:txBody>
                    <a:bodyPr/>
                    <a:lstStyle/>
                    <a:p>
                      <a:pPr algn="ctr"/>
                      <a:r>
                        <a:rPr lang="en-US" b="1"/>
                        <a:t>63%</a:t>
                      </a:r>
                    </a:p>
                  </a:txBody>
                  <a:tcPr/>
                </a:tc>
                <a:tc>
                  <a:txBody>
                    <a:bodyPr/>
                    <a:lstStyle/>
                    <a:p>
                      <a:pPr algn="ctr"/>
                      <a:r>
                        <a:rPr lang="en-US"/>
                        <a:t>16%</a:t>
                      </a:r>
                    </a:p>
                  </a:txBody>
                  <a:tcPr/>
                </a:tc>
                <a:extLst>
                  <a:ext uri="{0D108BD9-81ED-4DB2-BD59-A6C34878D82A}">
                    <a16:rowId xmlns:a16="http://schemas.microsoft.com/office/drawing/2014/main" val="1174197036"/>
                  </a:ext>
                </a:extLst>
              </a:tr>
            </a:tbl>
          </a:graphicData>
        </a:graphic>
      </p:graphicFrame>
      <p:sp>
        <p:nvSpPr>
          <p:cNvPr id="9" name="TextBox 8">
            <a:extLst>
              <a:ext uri="{FF2B5EF4-FFF2-40B4-BE49-F238E27FC236}">
                <a16:creationId xmlns:a16="http://schemas.microsoft.com/office/drawing/2014/main" id="{0BDF1851-DC21-069A-9E29-C825A5E1594C}"/>
              </a:ext>
            </a:extLst>
          </p:cNvPr>
          <p:cNvSpPr txBox="1"/>
          <p:nvPr/>
        </p:nvSpPr>
        <p:spPr>
          <a:xfrm>
            <a:off x="1666739" y="6075477"/>
            <a:ext cx="5884944" cy="276999"/>
          </a:xfrm>
          <a:prstGeom prst="rect">
            <a:avLst/>
          </a:prstGeom>
          <a:noFill/>
        </p:spPr>
        <p:txBody>
          <a:bodyPr wrap="none" lIns="91440" tIns="45720" rIns="91440" bIns="45720" rtlCol="0" anchor="t">
            <a:spAutoFit/>
          </a:bodyPr>
          <a:lstStyle/>
          <a:p>
            <a:r>
              <a:rPr lang="en-US" sz="1200"/>
              <a:t>Neither agree nor disagree and Not sure responses not included. 417 responses.</a:t>
            </a:r>
          </a:p>
        </p:txBody>
      </p:sp>
      <p:sp>
        <p:nvSpPr>
          <p:cNvPr id="3" name="Title 3">
            <a:extLst>
              <a:ext uri="{FF2B5EF4-FFF2-40B4-BE49-F238E27FC236}">
                <a16:creationId xmlns:a16="http://schemas.microsoft.com/office/drawing/2014/main" id="{6201DD99-555C-A690-CD18-7FB4BC7229D9}"/>
              </a:ext>
            </a:extLst>
          </p:cNvPr>
          <p:cNvSpPr>
            <a:spLocks noGrp="1"/>
          </p:cNvSpPr>
          <p:nvPr>
            <p:ph type="title"/>
          </p:nvPr>
        </p:nvSpPr>
        <p:spPr>
          <a:xfrm>
            <a:off x="8609166" y="6359482"/>
            <a:ext cx="3581401" cy="497346"/>
          </a:xfrm>
        </p:spPr>
        <p:txBody>
          <a:bodyPr>
            <a:normAutofit/>
          </a:bodyPr>
          <a:lstStyle/>
          <a:p>
            <a:r>
              <a:rPr lang="en-US" sz="1800" dirty="0"/>
              <a:t>Employee Pulse Survey, Spring 2026</a:t>
            </a:r>
          </a:p>
        </p:txBody>
      </p:sp>
    </p:spTree>
    <p:extLst>
      <p:ext uri="{BB962C8B-B14F-4D97-AF65-F5344CB8AC3E}">
        <p14:creationId xmlns:p14="http://schemas.microsoft.com/office/powerpoint/2010/main" val="42265279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C0D71-DBB2-0439-1493-D8E4196686B6}"/>
            </a:ext>
          </a:extLst>
        </p:cNvPr>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A1055C56-BB36-65DA-8C31-75B3B9B13FB3}"/>
              </a:ext>
            </a:extLst>
          </p:cNvPr>
          <p:cNvGraphicFramePr>
            <a:graphicFrameLocks noGrp="1"/>
          </p:cNvGraphicFramePr>
          <p:nvPr>
            <p:extLst>
              <p:ext uri="{D42A27DB-BD31-4B8C-83A1-F6EECF244321}">
                <p14:modId xmlns:p14="http://schemas.microsoft.com/office/powerpoint/2010/main" val="2831097658"/>
              </p:ext>
            </p:extLst>
          </p:nvPr>
        </p:nvGraphicFramePr>
        <p:xfrm>
          <a:off x="1654628" y="827314"/>
          <a:ext cx="9176771" cy="4774161"/>
        </p:xfrm>
        <a:graphic>
          <a:graphicData uri="http://schemas.openxmlformats.org/drawingml/2006/table">
            <a:tbl>
              <a:tblPr firstRow="1" bandRow="1">
                <a:tableStyleId>{5C22544A-7EE6-4342-B048-85BDC9FD1C3A}</a:tableStyleId>
              </a:tblPr>
              <a:tblGrid>
                <a:gridCol w="4849258">
                  <a:extLst>
                    <a:ext uri="{9D8B030D-6E8A-4147-A177-3AD203B41FA5}">
                      <a16:colId xmlns:a16="http://schemas.microsoft.com/office/drawing/2014/main" val="1306462019"/>
                    </a:ext>
                  </a:extLst>
                </a:gridCol>
                <a:gridCol w="2331196">
                  <a:extLst>
                    <a:ext uri="{9D8B030D-6E8A-4147-A177-3AD203B41FA5}">
                      <a16:colId xmlns:a16="http://schemas.microsoft.com/office/drawing/2014/main" val="2330195063"/>
                    </a:ext>
                  </a:extLst>
                </a:gridCol>
                <a:gridCol w="1996317">
                  <a:extLst>
                    <a:ext uri="{9D8B030D-6E8A-4147-A177-3AD203B41FA5}">
                      <a16:colId xmlns:a16="http://schemas.microsoft.com/office/drawing/2014/main" val="1381541084"/>
                    </a:ext>
                  </a:extLst>
                </a:gridCol>
              </a:tblGrid>
              <a:tr h="1162726">
                <a:tc>
                  <a:txBody>
                    <a:bodyPr/>
                    <a:lstStyle/>
                    <a:p>
                      <a:pPr lvl="0" algn="ctr">
                        <a:buNone/>
                      </a:pPr>
                      <a:r>
                        <a:rPr lang="en-US" sz="1800" b="1" i="0" u="none" strike="noStrike" noProof="0">
                          <a:solidFill>
                            <a:srgbClr val="FFFFFF"/>
                          </a:solidFill>
                          <a:latin typeface="Public Sans"/>
                        </a:rPr>
                        <a:t>Responses Above 70%</a:t>
                      </a:r>
                    </a:p>
                    <a:p>
                      <a:pPr lvl="0">
                        <a:buNone/>
                      </a:pPr>
                      <a:endParaRPr lang="en-US"/>
                    </a:p>
                  </a:txBody>
                  <a:tcPr/>
                </a:tc>
                <a:tc>
                  <a:txBody>
                    <a:bodyPr/>
                    <a:lstStyle/>
                    <a:p>
                      <a:pPr algn="ctr"/>
                      <a:r>
                        <a:rPr lang="en-US"/>
                        <a:t>Strongly Agree/Agree</a:t>
                      </a:r>
                    </a:p>
                  </a:txBody>
                  <a:tcPr/>
                </a:tc>
                <a:tc>
                  <a:txBody>
                    <a:bodyPr/>
                    <a:lstStyle/>
                    <a:p>
                      <a:pPr algn="ctr"/>
                      <a:r>
                        <a:rPr lang="en-US"/>
                        <a:t>Strongly Disagree/ Disagree</a:t>
                      </a:r>
                    </a:p>
                  </a:txBody>
                  <a:tcPr/>
                </a:tc>
                <a:extLst>
                  <a:ext uri="{0D108BD9-81ED-4DB2-BD59-A6C34878D82A}">
                    <a16:rowId xmlns:a16="http://schemas.microsoft.com/office/drawing/2014/main" val="1597332926"/>
                  </a:ext>
                </a:extLst>
              </a:tr>
              <a:tr h="911935">
                <a:tc>
                  <a:txBody>
                    <a:bodyPr/>
                    <a:lstStyle/>
                    <a:p>
                      <a:pPr lvl="0">
                        <a:buNone/>
                      </a:pPr>
                      <a:r>
                        <a:rPr lang="en-US" sz="1800" b="0" i="0" u="none" strike="noStrike" noProof="0">
                          <a:solidFill>
                            <a:srgbClr val="000000"/>
                          </a:solidFill>
                          <a:latin typeface="Public Sans"/>
                        </a:rPr>
                        <a:t>I have opportunities to learn new things at work. </a:t>
                      </a:r>
                      <a:endParaRPr lang="en-US"/>
                    </a:p>
                    <a:p>
                      <a:pPr lvl="0">
                        <a:buNone/>
                      </a:pPr>
                      <a:endParaRPr lang="en-US"/>
                    </a:p>
                  </a:txBody>
                  <a:tcPr/>
                </a:tc>
                <a:tc>
                  <a:txBody>
                    <a:bodyPr/>
                    <a:lstStyle/>
                    <a:p>
                      <a:pPr lvl="0" algn="ctr">
                        <a:buNone/>
                      </a:pPr>
                      <a:r>
                        <a:rPr lang="en-US" b="1"/>
                        <a:t>73%</a:t>
                      </a:r>
                    </a:p>
                  </a:txBody>
                  <a:tcPr/>
                </a:tc>
                <a:tc>
                  <a:txBody>
                    <a:bodyPr/>
                    <a:lstStyle/>
                    <a:p>
                      <a:pPr lvl="0" algn="ctr">
                        <a:buNone/>
                      </a:pPr>
                      <a:r>
                        <a:rPr lang="en-US"/>
                        <a:t>11%</a:t>
                      </a:r>
                    </a:p>
                  </a:txBody>
                  <a:tcPr/>
                </a:tc>
                <a:extLst>
                  <a:ext uri="{0D108BD9-81ED-4DB2-BD59-A6C34878D82A}">
                    <a16:rowId xmlns:a16="http://schemas.microsoft.com/office/drawing/2014/main" val="4220782958"/>
                  </a:ext>
                </a:extLst>
              </a:tr>
              <a:tr h="861581">
                <a:tc>
                  <a:txBody>
                    <a:bodyPr/>
                    <a:lstStyle/>
                    <a:p>
                      <a:r>
                        <a:rPr lang="en-US"/>
                        <a:t>I have professional goals and know how to achieve them. </a:t>
                      </a:r>
                    </a:p>
                  </a:txBody>
                  <a:tcPr/>
                </a:tc>
                <a:tc>
                  <a:txBody>
                    <a:bodyPr/>
                    <a:lstStyle/>
                    <a:p>
                      <a:pPr algn="ctr"/>
                      <a:r>
                        <a:rPr lang="en-US" b="1"/>
                        <a:t>75%</a:t>
                      </a:r>
                    </a:p>
                  </a:txBody>
                  <a:tcPr/>
                </a:tc>
                <a:tc>
                  <a:txBody>
                    <a:bodyPr/>
                    <a:lstStyle/>
                    <a:p>
                      <a:pPr algn="ctr"/>
                      <a:r>
                        <a:rPr lang="en-US"/>
                        <a:t>11% </a:t>
                      </a:r>
                    </a:p>
                  </a:txBody>
                  <a:tcPr/>
                </a:tc>
                <a:extLst>
                  <a:ext uri="{0D108BD9-81ED-4DB2-BD59-A6C34878D82A}">
                    <a16:rowId xmlns:a16="http://schemas.microsoft.com/office/drawing/2014/main" val="2563776683"/>
                  </a:ext>
                </a:extLst>
              </a:tr>
              <a:tr h="640819">
                <a:tc>
                  <a:txBody>
                    <a:bodyPr/>
                    <a:lstStyle/>
                    <a:p>
                      <a:pPr lvl="0">
                        <a:buNone/>
                      </a:pPr>
                      <a:r>
                        <a:rPr lang="en-US" sz="1800" b="0" i="0" u="none" strike="noStrike" noProof="0">
                          <a:solidFill>
                            <a:srgbClr val="000000"/>
                          </a:solidFill>
                          <a:latin typeface="Public Sans"/>
                        </a:rPr>
                        <a:t>I have great colleagues at work.</a:t>
                      </a:r>
                      <a:endParaRPr lang="en-US"/>
                    </a:p>
                    <a:p>
                      <a:pPr lvl="0">
                        <a:buNone/>
                      </a:pPr>
                      <a:endParaRPr lang="en-US"/>
                    </a:p>
                  </a:txBody>
                  <a:tcPr/>
                </a:tc>
                <a:tc>
                  <a:txBody>
                    <a:bodyPr/>
                    <a:lstStyle/>
                    <a:p>
                      <a:pPr lvl="0" algn="ctr">
                        <a:buNone/>
                      </a:pPr>
                      <a:r>
                        <a:rPr lang="en-US" b="1"/>
                        <a:t>76%</a:t>
                      </a:r>
                    </a:p>
                  </a:txBody>
                  <a:tcPr/>
                </a:tc>
                <a:tc>
                  <a:txBody>
                    <a:bodyPr/>
                    <a:lstStyle/>
                    <a:p>
                      <a:pPr lvl="0" algn="ctr">
                        <a:buNone/>
                      </a:pPr>
                      <a:r>
                        <a:rPr lang="en-US"/>
                        <a:t>8%</a:t>
                      </a:r>
                    </a:p>
                  </a:txBody>
                  <a:tcPr/>
                </a:tc>
                <a:extLst>
                  <a:ext uri="{0D108BD9-81ED-4DB2-BD59-A6C34878D82A}">
                    <a16:rowId xmlns:a16="http://schemas.microsoft.com/office/drawing/2014/main" val="1061011296"/>
                  </a:ext>
                </a:extLst>
              </a:tr>
              <a:tr h="542231">
                <a:tc>
                  <a:txBody>
                    <a:bodyPr/>
                    <a:lstStyle/>
                    <a:p>
                      <a:r>
                        <a:rPr lang="en-US"/>
                        <a:t>I </a:t>
                      </a:r>
                      <a:r>
                        <a:rPr lang="en-US" sz="1800" b="0" i="0" u="none" strike="noStrike" noProof="0">
                          <a:solidFill>
                            <a:srgbClr val="000000"/>
                          </a:solidFill>
                          <a:latin typeface="Public Sans"/>
                        </a:rPr>
                        <a:t>believe my work helps achieve our mission.</a:t>
                      </a:r>
                      <a:endParaRPr lang="en-US"/>
                    </a:p>
                  </a:txBody>
                  <a:tcPr/>
                </a:tc>
                <a:tc>
                  <a:txBody>
                    <a:bodyPr/>
                    <a:lstStyle/>
                    <a:p>
                      <a:pPr algn="ctr"/>
                      <a:r>
                        <a:rPr lang="en-US" b="1"/>
                        <a:t>86%</a:t>
                      </a:r>
                    </a:p>
                  </a:txBody>
                  <a:tcPr/>
                </a:tc>
                <a:tc>
                  <a:txBody>
                    <a:bodyPr/>
                    <a:lstStyle/>
                    <a:p>
                      <a:pPr algn="ctr"/>
                      <a:r>
                        <a:rPr lang="en-US"/>
                        <a:t>2%</a:t>
                      </a:r>
                    </a:p>
                  </a:txBody>
                  <a:tcPr/>
                </a:tc>
                <a:extLst>
                  <a:ext uri="{0D108BD9-81ED-4DB2-BD59-A6C34878D82A}">
                    <a16:rowId xmlns:a16="http://schemas.microsoft.com/office/drawing/2014/main" val="3272018728"/>
                  </a:ext>
                </a:extLst>
              </a:tr>
              <a:tr h="554555">
                <a:tc>
                  <a:txBody>
                    <a:bodyPr/>
                    <a:lstStyle/>
                    <a:p>
                      <a:r>
                        <a:rPr lang="en-US"/>
                        <a:t>I am actively engaged at work.</a:t>
                      </a:r>
                    </a:p>
                  </a:txBody>
                  <a:tcPr/>
                </a:tc>
                <a:tc>
                  <a:txBody>
                    <a:bodyPr/>
                    <a:lstStyle/>
                    <a:p>
                      <a:pPr algn="ctr"/>
                      <a:r>
                        <a:rPr lang="en-US" b="1"/>
                        <a:t>87%</a:t>
                      </a:r>
                    </a:p>
                  </a:txBody>
                  <a:tcPr/>
                </a:tc>
                <a:tc>
                  <a:txBody>
                    <a:bodyPr/>
                    <a:lstStyle/>
                    <a:p>
                      <a:pPr algn="ctr"/>
                      <a:r>
                        <a:rPr lang="en-US"/>
                        <a:t>5%</a:t>
                      </a:r>
                    </a:p>
                  </a:txBody>
                  <a:tcPr/>
                </a:tc>
                <a:extLst>
                  <a:ext uri="{0D108BD9-81ED-4DB2-BD59-A6C34878D82A}">
                    <a16:rowId xmlns:a16="http://schemas.microsoft.com/office/drawing/2014/main" val="489038672"/>
                  </a:ext>
                </a:extLst>
              </a:tr>
            </a:tbl>
          </a:graphicData>
        </a:graphic>
      </p:graphicFrame>
      <p:sp>
        <p:nvSpPr>
          <p:cNvPr id="9" name="TextBox 8">
            <a:extLst>
              <a:ext uri="{FF2B5EF4-FFF2-40B4-BE49-F238E27FC236}">
                <a16:creationId xmlns:a16="http://schemas.microsoft.com/office/drawing/2014/main" id="{AAB5389B-5045-FB67-7F17-AB2061F8D509}"/>
              </a:ext>
            </a:extLst>
          </p:cNvPr>
          <p:cNvSpPr txBox="1"/>
          <p:nvPr/>
        </p:nvSpPr>
        <p:spPr>
          <a:xfrm>
            <a:off x="1655853" y="5509420"/>
            <a:ext cx="5849678" cy="276999"/>
          </a:xfrm>
          <a:prstGeom prst="rect">
            <a:avLst/>
          </a:prstGeom>
          <a:noFill/>
        </p:spPr>
        <p:txBody>
          <a:bodyPr wrap="none" lIns="91440" tIns="45720" rIns="91440" bIns="45720" rtlCol="0" anchor="t">
            <a:spAutoFit/>
          </a:bodyPr>
          <a:lstStyle/>
          <a:p>
            <a:r>
              <a:rPr lang="en-US" sz="1200"/>
              <a:t>Neither agree nor disagree and Not sure responses not included. 417 responses.</a:t>
            </a:r>
          </a:p>
        </p:txBody>
      </p:sp>
      <p:sp>
        <p:nvSpPr>
          <p:cNvPr id="3" name="Title 3">
            <a:extLst>
              <a:ext uri="{FF2B5EF4-FFF2-40B4-BE49-F238E27FC236}">
                <a16:creationId xmlns:a16="http://schemas.microsoft.com/office/drawing/2014/main" id="{A3351D39-C2FD-F9AF-13AF-6893838E18D5}"/>
              </a:ext>
            </a:extLst>
          </p:cNvPr>
          <p:cNvSpPr>
            <a:spLocks noGrp="1"/>
          </p:cNvSpPr>
          <p:nvPr>
            <p:ph type="title"/>
          </p:nvPr>
        </p:nvSpPr>
        <p:spPr>
          <a:xfrm>
            <a:off x="8609166" y="6359482"/>
            <a:ext cx="3581401" cy="497346"/>
          </a:xfrm>
        </p:spPr>
        <p:txBody>
          <a:bodyPr>
            <a:normAutofit/>
          </a:bodyPr>
          <a:lstStyle/>
          <a:p>
            <a:r>
              <a:rPr lang="en-US" sz="1800" dirty="0"/>
              <a:t>Employee Pulse Survey, Spring 2026</a:t>
            </a:r>
          </a:p>
        </p:txBody>
      </p:sp>
    </p:spTree>
    <p:extLst>
      <p:ext uri="{BB962C8B-B14F-4D97-AF65-F5344CB8AC3E}">
        <p14:creationId xmlns:p14="http://schemas.microsoft.com/office/powerpoint/2010/main" val="23598613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C28B58-3E34-F968-F552-A001F2569B3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BB9F4FA-A1A4-E697-AD32-9226F964E7EB}"/>
              </a:ext>
            </a:extLst>
          </p:cNvPr>
          <p:cNvSpPr>
            <a:spLocks noGrp="1"/>
          </p:cNvSpPr>
          <p:nvPr>
            <p:ph type="title"/>
          </p:nvPr>
        </p:nvSpPr>
        <p:spPr>
          <a:xfrm>
            <a:off x="227166" y="2799854"/>
            <a:ext cx="7805058" cy="1553260"/>
          </a:xfrm>
        </p:spPr>
        <p:txBody>
          <a:bodyPr>
            <a:normAutofit/>
          </a:bodyPr>
          <a:lstStyle/>
          <a:p>
            <a:r>
              <a:rPr lang="en-US" sz="8000" dirty="0">
                <a:latin typeface="Mohave SemiBold"/>
              </a:rPr>
              <a:t>Questions?</a:t>
            </a:r>
            <a:endParaRPr lang="en-US" dirty="0"/>
          </a:p>
        </p:txBody>
      </p:sp>
    </p:spTree>
    <p:extLst>
      <p:ext uri="{BB962C8B-B14F-4D97-AF65-F5344CB8AC3E}">
        <p14:creationId xmlns:p14="http://schemas.microsoft.com/office/powerpoint/2010/main" val="3492521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632897B-529E-7D80-B81B-CEADF3DAF85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108F50F-7630-AC36-5CD5-09C33F9ACEC3}"/>
              </a:ext>
            </a:extLst>
          </p:cNvPr>
          <p:cNvSpPr>
            <a:spLocks noGrp="1"/>
          </p:cNvSpPr>
          <p:nvPr>
            <p:ph type="title"/>
          </p:nvPr>
        </p:nvSpPr>
        <p:spPr>
          <a:xfrm>
            <a:off x="838200" y="365125"/>
            <a:ext cx="10515600" cy="1325563"/>
          </a:xfrm>
        </p:spPr>
        <p:txBody>
          <a:bodyPr/>
          <a:lstStyle/>
          <a:p>
            <a:r>
              <a:rPr lang="en-US" dirty="0"/>
              <a:t>Employer of Choice Model</a:t>
            </a:r>
          </a:p>
        </p:txBody>
      </p:sp>
      <p:sp>
        <p:nvSpPr>
          <p:cNvPr id="5" name="Content Placeholder 4">
            <a:extLst>
              <a:ext uri="{FF2B5EF4-FFF2-40B4-BE49-F238E27FC236}">
                <a16:creationId xmlns:a16="http://schemas.microsoft.com/office/drawing/2014/main" id="{17F4782E-2C8F-CB26-3D93-0ED83400CC5D}"/>
              </a:ext>
            </a:extLst>
          </p:cNvPr>
          <p:cNvSpPr>
            <a:spLocks noGrp="1"/>
          </p:cNvSpPr>
          <p:nvPr>
            <p:ph idx="1"/>
          </p:nvPr>
        </p:nvSpPr>
        <p:spPr>
          <a:xfrm>
            <a:off x="838200" y="1825625"/>
            <a:ext cx="10515600" cy="4351338"/>
          </a:xfrm>
        </p:spPr>
        <p:txBody>
          <a:bodyPr>
            <a:normAutofit/>
          </a:bodyPr>
          <a:lstStyle/>
          <a:p>
            <a:pPr marL="0" indent="0">
              <a:buNone/>
            </a:pPr>
            <a:r>
              <a:rPr lang="en-US"/>
              <a:t>The Forbes employer of choice model is based on 6 themes:</a:t>
            </a:r>
          </a:p>
          <a:p>
            <a:pPr fontAlgn="base"/>
            <a:r>
              <a:rPr lang="en-US"/>
              <a:t>Holistic Well-Being and Support </a:t>
            </a:r>
          </a:p>
          <a:p>
            <a:pPr fontAlgn="base"/>
            <a:r>
              <a:rPr lang="en-US"/>
              <a:t>Purpose-Driven Culture </a:t>
            </a:r>
          </a:p>
          <a:p>
            <a:pPr fontAlgn="base"/>
            <a:r>
              <a:rPr lang="en-US"/>
              <a:t>Empowerment and Career Growth </a:t>
            </a:r>
          </a:p>
          <a:p>
            <a:pPr fontAlgn="base"/>
            <a:r>
              <a:rPr lang="en-US"/>
              <a:t>Transparent and Ethical Leadership </a:t>
            </a:r>
          </a:p>
          <a:p>
            <a:pPr fontAlgn="base"/>
            <a:r>
              <a:rPr lang="en-US"/>
              <a:t>Recognition and Belonging </a:t>
            </a:r>
          </a:p>
          <a:p>
            <a:pPr fontAlgn="base"/>
            <a:r>
              <a:rPr lang="en-US"/>
              <a:t>Intentional Employee Experience </a:t>
            </a:r>
            <a:endParaRPr lang="en-US" b="0" i="0">
              <a:effectLst/>
            </a:endParaRPr>
          </a:p>
        </p:txBody>
      </p:sp>
    </p:spTree>
    <p:extLst>
      <p:ext uri="{BB962C8B-B14F-4D97-AF65-F5344CB8AC3E}">
        <p14:creationId xmlns:p14="http://schemas.microsoft.com/office/powerpoint/2010/main" val="654481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9250FDD-711B-3A6A-845C-C6FB750037F6}"/>
              </a:ext>
              <a:ext uri="{C183D7F6-B498-43B3-948B-1728B52AA6E4}">
                <adec:decorative xmlns:adec="http://schemas.microsoft.com/office/drawing/2017/decorative" val="0"/>
              </a:ext>
            </a:extLst>
          </p:cNvPr>
          <p:cNvSpPr>
            <a:spLocks noGrp="1"/>
          </p:cNvSpPr>
          <p:nvPr>
            <p:ph sz="half" idx="2"/>
          </p:nvPr>
        </p:nvSpPr>
        <p:spPr>
          <a:xfrm>
            <a:off x="890665" y="1531079"/>
            <a:ext cx="10619164" cy="4676619"/>
          </a:xfrm>
        </p:spPr>
        <p:txBody>
          <a:bodyPr vert="horz" lIns="91440" tIns="45720" rIns="91440" bIns="45720" rtlCol="0" anchor="t">
            <a:noAutofit/>
          </a:bodyPr>
          <a:lstStyle/>
          <a:p>
            <a:pPr marL="0" indent="0">
              <a:buNone/>
            </a:pPr>
            <a:r>
              <a:rPr lang="en-US" sz="2000" b="1" dirty="0"/>
              <a:t>Climate Survey, Spring 2025: </a:t>
            </a:r>
          </a:p>
          <a:p>
            <a:r>
              <a:rPr lang="en-US" sz="1800" dirty="0"/>
              <a:t>About half of respondents feel FHDA prioritizes the well-being of employees.</a:t>
            </a:r>
          </a:p>
          <a:p>
            <a:pPr marL="0" indent="0">
              <a:buNone/>
            </a:pPr>
            <a:endParaRPr lang="en-US" sz="2600" dirty="0"/>
          </a:p>
          <a:p>
            <a:pPr marL="0" indent="0">
              <a:buNone/>
            </a:pPr>
            <a:r>
              <a:rPr lang="en-US" sz="2000" b="1" dirty="0"/>
              <a:t>Examples of Ongoing Improvements:</a:t>
            </a:r>
            <a:endParaRPr lang="en-US" sz="2000" dirty="0"/>
          </a:p>
          <a:p>
            <a:pPr>
              <a:buFont typeface="Arial"/>
              <a:buChar char="•"/>
            </a:pPr>
            <a:r>
              <a:rPr lang="en-US" sz="1800" dirty="0"/>
              <a:t>Walking competition</a:t>
            </a:r>
          </a:p>
          <a:p>
            <a:pPr>
              <a:buFont typeface="Arial"/>
              <a:buChar char="•"/>
            </a:pPr>
            <a:r>
              <a:rPr lang="en-US" sz="1800" dirty="0"/>
              <a:t>HR reminders of wellness benefits and access to resources</a:t>
            </a:r>
          </a:p>
          <a:p>
            <a:pPr>
              <a:buFont typeface="Arial"/>
              <a:buChar char="•"/>
            </a:pPr>
            <a:r>
              <a:rPr lang="en-US" sz="1800" dirty="0"/>
              <a:t>Hybrid work options available</a:t>
            </a:r>
          </a:p>
          <a:p>
            <a:pPr lvl="0">
              <a:buFont typeface="Arial"/>
              <a:buChar char="•"/>
            </a:pPr>
            <a:endParaRPr lang="en-US" sz="2600" dirty="0"/>
          </a:p>
          <a:p>
            <a:pPr marL="0" indent="0">
              <a:buNone/>
            </a:pPr>
            <a:r>
              <a:rPr lang="en-US" sz="2000" b="1" dirty="0"/>
              <a:t>Focus Groups, Spring 2026:</a:t>
            </a:r>
          </a:p>
          <a:p>
            <a:r>
              <a:rPr lang="en-US" sz="1800" dirty="0"/>
              <a:t>Collectively define what well-being means to us as a district.</a:t>
            </a:r>
          </a:p>
          <a:p>
            <a:r>
              <a:rPr lang="en-US" sz="1800" dirty="0"/>
              <a:t>Strong emphasis on workload balance and reducing chronic overextension</a:t>
            </a:r>
          </a:p>
          <a:p>
            <a:endParaRPr lang="en-US" b="1" dirty="0"/>
          </a:p>
          <a:p>
            <a:endParaRPr lang="en-US" dirty="0"/>
          </a:p>
          <a:p>
            <a:endParaRPr lang="en-US" sz="2600" dirty="0"/>
          </a:p>
        </p:txBody>
      </p:sp>
      <p:sp>
        <p:nvSpPr>
          <p:cNvPr id="2" name="Title 3">
            <a:extLst>
              <a:ext uri="{FF2B5EF4-FFF2-40B4-BE49-F238E27FC236}">
                <a16:creationId xmlns:a16="http://schemas.microsoft.com/office/drawing/2014/main" id="{FB25AC27-53A2-20D8-D5C8-03D07A1A7918}"/>
              </a:ext>
              <a:ext uri="{C183D7F6-B498-43B3-948B-1728B52AA6E4}">
                <adec:decorative xmlns:adec="http://schemas.microsoft.com/office/drawing/2017/decorative" val="0"/>
              </a:ext>
            </a:extLst>
          </p:cNvPr>
          <p:cNvSpPr txBox="1">
            <a:spLocks noGrp="1"/>
          </p:cNvSpPr>
          <p:nvPr>
            <p:ph type="title" idx="4294967295"/>
          </p:nvPr>
        </p:nvSpPr>
        <p:spPr>
          <a:xfrm>
            <a:off x="785735" y="205516"/>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accent1"/>
                </a:solidFill>
                <a:effectLst/>
                <a:uLnTx/>
                <a:uFillTx/>
                <a:latin typeface="Mohave SemiBold"/>
                <a:ea typeface="+mj-ea"/>
                <a:cs typeface="+mj-cs"/>
              </a:rPr>
              <a:t>1. Holistic Well-Being and Support</a:t>
            </a:r>
            <a:endParaRPr kumimoji="0" lang="en-US" sz="4400" b="1" i="0" u="none" strike="noStrike" kern="1200" cap="none" spc="0" normalizeH="0" baseline="0" noProof="0" dirty="0">
              <a:ln>
                <a:noFill/>
              </a:ln>
              <a:solidFill>
                <a:schemeClr val="accent1"/>
              </a:solidFill>
              <a:effectLst/>
              <a:uLnTx/>
              <a:uFillTx/>
              <a:latin typeface="Mohave SemiBold" pitchFamily="2" charset="77"/>
              <a:ea typeface="+mj-ea"/>
              <a:cs typeface="+mj-cs"/>
            </a:endParaRPr>
          </a:p>
        </p:txBody>
      </p:sp>
    </p:spTree>
    <p:extLst>
      <p:ext uri="{BB962C8B-B14F-4D97-AF65-F5344CB8AC3E}">
        <p14:creationId xmlns:p14="http://schemas.microsoft.com/office/powerpoint/2010/main" val="1993386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B9AF1D-3456-EDD9-C8D8-2F61E0E09B34}"/>
            </a:ext>
          </a:extLst>
        </p:cNvPr>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488DA9F-5CA7-6C89-D355-0DBF177ED1DC}"/>
              </a:ext>
              <a:ext uri="{C183D7F6-B498-43B3-948B-1728B52AA6E4}">
                <adec:decorative xmlns:adec="http://schemas.microsoft.com/office/drawing/2017/decorative" val="0"/>
              </a:ext>
            </a:extLst>
          </p:cNvPr>
          <p:cNvSpPr>
            <a:spLocks noGrp="1"/>
          </p:cNvSpPr>
          <p:nvPr>
            <p:ph sz="half" idx="2"/>
          </p:nvPr>
        </p:nvSpPr>
        <p:spPr>
          <a:xfrm>
            <a:off x="890664" y="1531079"/>
            <a:ext cx="11199735" cy="4676619"/>
          </a:xfrm>
        </p:spPr>
        <p:txBody>
          <a:bodyPr vert="horz" lIns="91440" tIns="45720" rIns="91440" bIns="45720" rtlCol="0" anchor="t">
            <a:noAutofit/>
          </a:bodyPr>
          <a:lstStyle/>
          <a:p>
            <a:r>
              <a:rPr lang="en-US" b="1" dirty="0"/>
              <a:t>Collectively define what well-being means to us as a district.</a:t>
            </a:r>
          </a:p>
          <a:p>
            <a:pPr lvl="0"/>
            <a:r>
              <a:rPr lang="en-US" b="1" dirty="0"/>
              <a:t>Strong emphasis on workload balance and reducing chronic overextension</a:t>
            </a:r>
            <a:endParaRPr lang="en-US" dirty="0"/>
          </a:p>
          <a:p>
            <a:pPr lvl="1"/>
            <a:r>
              <a:rPr lang="en-US" sz="2800" dirty="0"/>
              <a:t>Managers should model a positive work-life balance for employees so they feel they can take time off</a:t>
            </a:r>
          </a:p>
          <a:p>
            <a:pPr lvl="1"/>
            <a:r>
              <a:rPr lang="en-US" sz="2800" dirty="0"/>
              <a:t>Recognize the need for time off and picking up the workload to assist each other </a:t>
            </a:r>
          </a:p>
          <a:p>
            <a:pPr lvl="1"/>
            <a:r>
              <a:rPr lang="en-US" sz="2800" dirty="0"/>
              <a:t>Develop an ethic of care that is a daily practice and recognizes the whole person</a:t>
            </a:r>
            <a:endParaRPr lang="en-US" dirty="0"/>
          </a:p>
          <a:p>
            <a:pPr marL="0" indent="0">
              <a:buNone/>
            </a:pPr>
            <a:endParaRPr lang="en-US" b="1" dirty="0"/>
          </a:p>
          <a:p>
            <a:endParaRPr lang="en-US" sz="2600" dirty="0"/>
          </a:p>
        </p:txBody>
      </p:sp>
      <p:sp>
        <p:nvSpPr>
          <p:cNvPr id="2" name="Title 3">
            <a:extLst>
              <a:ext uri="{FF2B5EF4-FFF2-40B4-BE49-F238E27FC236}">
                <a16:creationId xmlns:a16="http://schemas.microsoft.com/office/drawing/2014/main" id="{C77E817D-2E26-3F7C-A5F4-5F784F37D73F}"/>
              </a:ext>
            </a:extLst>
          </p:cNvPr>
          <p:cNvSpPr txBox="1">
            <a:spLocks noGrp="1"/>
          </p:cNvSpPr>
          <p:nvPr>
            <p:ph type="title" idx="4294967295"/>
          </p:nvPr>
        </p:nvSpPr>
        <p:spPr>
          <a:xfrm>
            <a:off x="823387" y="205516"/>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accent1"/>
                </a:solidFill>
                <a:effectLst/>
                <a:uLnTx/>
                <a:uFillTx/>
                <a:latin typeface="Mohave SemiBold"/>
                <a:ea typeface="+mj-ea"/>
                <a:cs typeface="+mj-cs"/>
              </a:rPr>
              <a:t>Focus Group Feedback</a:t>
            </a:r>
          </a:p>
        </p:txBody>
      </p:sp>
      <p:sp>
        <p:nvSpPr>
          <p:cNvPr id="3" name="TextBox 2">
            <a:extLst>
              <a:ext uri="{FF2B5EF4-FFF2-40B4-BE49-F238E27FC236}">
                <a16:creationId xmlns:a16="http://schemas.microsoft.com/office/drawing/2014/main" id="{5EB076F6-B084-5339-00BC-D1C01DA670E9}"/>
              </a:ext>
              <a:ext uri="{C183D7F6-B498-43B3-948B-1728B52AA6E4}">
                <adec:decorative xmlns:adec="http://schemas.microsoft.com/office/drawing/2017/decorative" val="0"/>
              </a:ext>
            </a:extLst>
          </p:cNvPr>
          <p:cNvSpPr txBox="1"/>
          <p:nvPr/>
        </p:nvSpPr>
        <p:spPr>
          <a:xfrm>
            <a:off x="9001760" y="6344920"/>
            <a:ext cx="3190240" cy="6666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lgn="l" rtl="0"/>
            <a:r>
              <a:rPr lang="en-US" b="1" i="0" u="none" strike="noStrike" baseline="0">
                <a:solidFill>
                  <a:srgbClr val="A61E2F"/>
                </a:solidFill>
                <a:latin typeface="Mohave SemiBold"/>
                <a:ea typeface="Arial"/>
                <a:cs typeface="Arial"/>
              </a:rPr>
              <a:t>Holistic Well-Being and Support</a:t>
            </a:r>
            <a:r>
              <a:rPr lang="en-US" b="0" i="0">
                <a:latin typeface="Mohave SemiBold"/>
                <a:ea typeface="Arial"/>
                <a:cs typeface="Arial"/>
              </a:rPr>
              <a:t>​</a:t>
            </a:r>
            <a:endParaRPr lang="en-US"/>
          </a:p>
          <a:p>
            <a:pPr algn="ctr"/>
            <a:endParaRPr lang="en-US"/>
          </a:p>
        </p:txBody>
      </p:sp>
    </p:spTree>
    <p:extLst>
      <p:ext uri="{BB962C8B-B14F-4D97-AF65-F5344CB8AC3E}">
        <p14:creationId xmlns:p14="http://schemas.microsoft.com/office/powerpoint/2010/main" val="2920705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27CDB5-A088-3C39-9CB3-E1F01ABBB369}"/>
            </a:ext>
          </a:extLst>
        </p:cNvPr>
        <p:cNvGrpSpPr/>
        <p:nvPr/>
      </p:nvGrpSpPr>
      <p:grpSpPr>
        <a:xfrm>
          <a:off x="0" y="0"/>
          <a:ext cx="0" cy="0"/>
          <a:chOff x="0" y="0"/>
          <a:chExt cx="0" cy="0"/>
        </a:xfrm>
      </p:grpSpPr>
      <p:sp>
        <p:nvSpPr>
          <p:cNvPr id="4" name="Content Placeholder 3">
            <a:extLst>
              <a:ext uri="{FF2B5EF4-FFF2-40B4-BE49-F238E27FC236}">
                <a16:creationId xmlns:a16="http://schemas.microsoft.com/office/drawing/2014/main" id="{B58807CD-F914-9798-5F3D-99AE56DA84A7}"/>
              </a:ext>
              <a:ext uri="{C183D7F6-B498-43B3-948B-1728B52AA6E4}">
                <adec:decorative xmlns:adec="http://schemas.microsoft.com/office/drawing/2017/decorative" val="0"/>
              </a:ext>
            </a:extLst>
          </p:cNvPr>
          <p:cNvSpPr>
            <a:spLocks noGrp="1"/>
          </p:cNvSpPr>
          <p:nvPr>
            <p:ph sz="half" idx="2"/>
          </p:nvPr>
        </p:nvSpPr>
        <p:spPr>
          <a:xfrm>
            <a:off x="781893" y="1095650"/>
            <a:ext cx="11092244" cy="4676619"/>
          </a:xfrm>
        </p:spPr>
        <p:txBody>
          <a:bodyPr vert="horz" lIns="91440" tIns="45720" rIns="91440" bIns="45720" rtlCol="0" anchor="t">
            <a:noAutofit/>
          </a:bodyPr>
          <a:lstStyle/>
          <a:p>
            <a:pPr lvl="0"/>
            <a:r>
              <a:rPr lang="en-US" b="1"/>
              <a:t>Supportive supervisors seen as critical to well-being</a:t>
            </a:r>
          </a:p>
          <a:p>
            <a:pPr lvl="1"/>
            <a:r>
              <a:rPr lang="en-US"/>
              <a:t>Authentic care  </a:t>
            </a:r>
          </a:p>
          <a:p>
            <a:pPr lvl="1"/>
            <a:r>
              <a:rPr lang="en-US"/>
              <a:t>Support around expectations and demands, conflicting requests and deadlines, being a thought partner in outcomes </a:t>
            </a:r>
          </a:p>
          <a:p>
            <a:r>
              <a:rPr lang="en-US" b="1"/>
              <a:t>Need for flexible work arrangements and respect for boundaries </a:t>
            </a:r>
            <a:endParaRPr lang="en-US"/>
          </a:p>
          <a:p>
            <a:pPr lvl="1"/>
            <a:r>
              <a:rPr lang="en-US"/>
              <a:t>Employees reported finding coverage for bathroom or lunch breaks</a:t>
            </a:r>
          </a:p>
          <a:p>
            <a:pPr lvl="1"/>
            <a:r>
              <a:rPr lang="en-US"/>
              <a:t>Cross training is important so people can take breaks and vacation and not feel the work will not be done while away. </a:t>
            </a:r>
          </a:p>
          <a:p>
            <a:pPr lvl="1"/>
            <a:r>
              <a:rPr lang="en-US"/>
              <a:t>Working from home is important for the work life balance.  </a:t>
            </a:r>
          </a:p>
          <a:p>
            <a:pPr marL="0" indent="0">
              <a:buNone/>
            </a:pPr>
            <a:endParaRPr lang="en-US" b="1"/>
          </a:p>
          <a:p>
            <a:endParaRPr lang="en-US" sz="2600"/>
          </a:p>
        </p:txBody>
      </p:sp>
      <p:sp>
        <p:nvSpPr>
          <p:cNvPr id="3" name="Title 2">
            <a:extLst>
              <a:ext uri="{FF2B5EF4-FFF2-40B4-BE49-F238E27FC236}">
                <a16:creationId xmlns:a16="http://schemas.microsoft.com/office/drawing/2014/main" id="{8ECE5FCD-CA03-ECC8-8058-68300984B39C}"/>
              </a:ext>
            </a:extLst>
          </p:cNvPr>
          <p:cNvSpPr txBox="1">
            <a:spLocks noGrp="1"/>
          </p:cNvSpPr>
          <p:nvPr>
            <p:ph type="title" idx="4294967295"/>
          </p:nvPr>
        </p:nvSpPr>
        <p:spPr>
          <a:xfrm>
            <a:off x="9001760" y="6344920"/>
            <a:ext cx="3190240" cy="66665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A61E2F"/>
                </a:solidFill>
                <a:effectLst/>
                <a:uLnTx/>
                <a:uFillTx/>
                <a:latin typeface="Mohave SemiBold"/>
                <a:ea typeface="Arial"/>
                <a:cs typeface="Arial"/>
              </a:rPr>
              <a:t>Holistic Well-Being and Support</a:t>
            </a:r>
            <a:r>
              <a:rPr kumimoji="0" lang="en-US" sz="1800" b="0" i="0" u="none" strike="noStrike" kern="1200" cap="none" spc="0" normalizeH="0" baseline="0" noProof="0" dirty="0">
                <a:ln>
                  <a:noFill/>
                </a:ln>
                <a:solidFill>
                  <a:schemeClr val="tx1"/>
                </a:solidFill>
                <a:effectLst/>
                <a:uLnTx/>
                <a:uFillTx/>
                <a:latin typeface="Mohave SemiBold"/>
                <a:ea typeface="Arial"/>
                <a:cs typeface="Arial"/>
              </a:rPr>
              <a:t>​</a:t>
            </a:r>
            <a:endParaRPr kumimoji="0" lang="en-US" sz="1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550979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1DA30-B1A4-2BF9-C2F6-79646CA15002}"/>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A4DEA47-6116-6555-11C2-B392D1365AF6}"/>
              </a:ext>
              <a:ext uri="{C183D7F6-B498-43B3-948B-1728B52AA6E4}">
                <adec:decorative xmlns:adec="http://schemas.microsoft.com/office/drawing/2017/decorative" val="0"/>
              </a:ext>
            </a:extLst>
          </p:cNvPr>
          <p:cNvSpPr>
            <a:spLocks noGrp="1"/>
          </p:cNvSpPr>
          <p:nvPr>
            <p:ph sz="half" idx="1"/>
          </p:nvPr>
        </p:nvSpPr>
        <p:spPr>
          <a:xfrm>
            <a:off x="914399" y="1583954"/>
            <a:ext cx="11103429" cy="5020046"/>
          </a:xfrm>
        </p:spPr>
        <p:txBody>
          <a:bodyPr vert="horz" lIns="91440" tIns="45720" rIns="91440" bIns="45720" rtlCol="0" anchor="t">
            <a:normAutofit/>
          </a:bodyPr>
          <a:lstStyle/>
          <a:p>
            <a:pPr marL="0" indent="0">
              <a:buNone/>
            </a:pPr>
            <a:r>
              <a:rPr lang="en-US" sz="2000" b="1" dirty="0"/>
              <a:t>Climate Survey, Spring 2025:</a:t>
            </a:r>
            <a:endParaRPr lang="en-US" sz="2000" dirty="0"/>
          </a:p>
          <a:p>
            <a:r>
              <a:rPr lang="en-US" sz="1800" dirty="0"/>
              <a:t>Only one-fifth of FHDA employees were knowledgeable about the Chancellor’s Vision.</a:t>
            </a:r>
          </a:p>
          <a:p>
            <a:endParaRPr lang="en-US" b="1" dirty="0"/>
          </a:p>
          <a:p>
            <a:pPr marL="0" indent="0">
              <a:buNone/>
            </a:pPr>
            <a:r>
              <a:rPr lang="en-US" sz="2000" b="1" dirty="0"/>
              <a:t>Examples of Ongoing Improvements:</a:t>
            </a:r>
          </a:p>
          <a:p>
            <a:pPr>
              <a:buFont typeface="Arial"/>
            </a:pPr>
            <a:r>
              <a:rPr lang="en-US" sz="1800" dirty="0"/>
              <a:t>District strategic plan presentations and discussions at college councils, academic and classified senates, all admin mtg, board, website updates, connection with 2026 opening day</a:t>
            </a:r>
          </a:p>
          <a:p>
            <a:pPr>
              <a:buFont typeface="Arial"/>
              <a:buChar char="•"/>
            </a:pPr>
            <a:endParaRPr lang="en-US" sz="2600" dirty="0"/>
          </a:p>
          <a:p>
            <a:pPr marL="0" indent="0">
              <a:buNone/>
            </a:pPr>
            <a:r>
              <a:rPr lang="en-US" sz="2000" b="1" dirty="0"/>
              <a:t>Focus Groups, Spring 2026:</a:t>
            </a:r>
            <a:endParaRPr lang="en-US" dirty="0"/>
          </a:p>
          <a:p>
            <a:r>
              <a:rPr lang="en-US" sz="1800" dirty="0"/>
              <a:t>Desire for leadership to actively reinforce mission in planning and communication</a:t>
            </a:r>
          </a:p>
          <a:p>
            <a:r>
              <a:rPr lang="en-US" sz="1800" dirty="0"/>
              <a:t>Employees want a clear connection between their day-to-day work and the district mission</a:t>
            </a:r>
          </a:p>
          <a:p>
            <a:r>
              <a:rPr lang="en-US" sz="1800" dirty="0"/>
              <a:t>Inconsistency noted between stated values and actual practices/decisions</a:t>
            </a:r>
          </a:p>
          <a:p>
            <a:endParaRPr lang="en-US" b="1" dirty="0"/>
          </a:p>
          <a:p>
            <a:endParaRPr lang="en-US" b="1" dirty="0"/>
          </a:p>
          <a:p>
            <a:pPr marL="0" indent="0">
              <a:buNone/>
            </a:pPr>
            <a:endParaRPr lang="en-US" dirty="0"/>
          </a:p>
        </p:txBody>
      </p:sp>
      <p:sp>
        <p:nvSpPr>
          <p:cNvPr id="8" name="Title 3">
            <a:extLst>
              <a:ext uri="{FF2B5EF4-FFF2-40B4-BE49-F238E27FC236}">
                <a16:creationId xmlns:a16="http://schemas.microsoft.com/office/drawing/2014/main" id="{D90C58FE-B8A9-D99F-3EF7-491B8077A107}"/>
              </a:ext>
              <a:ext uri="{C183D7F6-B498-43B3-948B-1728B52AA6E4}">
                <adec:decorative xmlns:adec="http://schemas.microsoft.com/office/drawing/2017/decorative" val="0"/>
              </a:ext>
            </a:extLst>
          </p:cNvPr>
          <p:cNvSpPr txBox="1">
            <a:spLocks noGrp="1"/>
          </p:cNvSpPr>
          <p:nvPr>
            <p:ph type="title" idx="4294967295"/>
          </p:nvPr>
        </p:nvSpPr>
        <p:spPr>
          <a:xfrm>
            <a:off x="838200" y="387168"/>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accent1"/>
                </a:solidFill>
                <a:effectLst/>
                <a:uLnTx/>
                <a:uFillTx/>
                <a:latin typeface="Mohave SemiBold"/>
                <a:ea typeface="+mj-ea"/>
                <a:cs typeface="+mj-cs"/>
              </a:rPr>
              <a:t>2. Purpose-Driven Culture</a:t>
            </a:r>
          </a:p>
        </p:txBody>
      </p:sp>
    </p:spTree>
    <p:extLst>
      <p:ext uri="{BB962C8B-B14F-4D97-AF65-F5344CB8AC3E}">
        <p14:creationId xmlns:p14="http://schemas.microsoft.com/office/powerpoint/2010/main" val="3379736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E22E5A-F55D-CAD3-9F3E-ABC3E004312C}"/>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B44154E3-3B18-6A39-3E75-381D56F0BF95}"/>
              </a:ext>
              <a:ext uri="{C183D7F6-B498-43B3-948B-1728B52AA6E4}">
                <adec:decorative xmlns:adec="http://schemas.microsoft.com/office/drawing/2017/decorative" val="0"/>
              </a:ext>
            </a:extLst>
          </p:cNvPr>
          <p:cNvSpPr>
            <a:spLocks noGrp="1"/>
          </p:cNvSpPr>
          <p:nvPr>
            <p:ph sz="half" idx="1"/>
          </p:nvPr>
        </p:nvSpPr>
        <p:spPr>
          <a:xfrm>
            <a:off x="914399" y="1583954"/>
            <a:ext cx="11103429" cy="5020046"/>
          </a:xfrm>
        </p:spPr>
        <p:txBody>
          <a:bodyPr vert="horz" lIns="91440" tIns="45720" rIns="91440" bIns="45720" rtlCol="0" anchor="t">
            <a:normAutofit/>
          </a:bodyPr>
          <a:lstStyle/>
          <a:p>
            <a:r>
              <a:rPr lang="en-US" b="1" dirty="0"/>
              <a:t>Desire for leadership to actively reinforce mission in planning and communication</a:t>
            </a:r>
            <a:endParaRPr lang="en-US" dirty="0"/>
          </a:p>
          <a:p>
            <a:pPr lvl="1"/>
            <a:r>
              <a:rPr lang="en-US" dirty="0"/>
              <a:t>Departments and division missions should be clear and publicized</a:t>
            </a:r>
          </a:p>
          <a:p>
            <a:pPr lvl="1"/>
            <a:r>
              <a:rPr lang="en-US" dirty="0"/>
              <a:t>Lack of clear messaging around how basic aid will affect each area and how it changes our mission</a:t>
            </a:r>
          </a:p>
          <a:p>
            <a:pPr lvl="1"/>
            <a:r>
              <a:rPr lang="en-US" dirty="0"/>
              <a:t>Lack of discussion around innovation and equity</a:t>
            </a:r>
          </a:p>
          <a:p>
            <a:pPr lvl="1"/>
            <a:r>
              <a:rPr lang="en-US" dirty="0"/>
              <a:t>Lack of direction may result in us falling behind other districts</a:t>
            </a:r>
            <a:endParaRPr lang="en-US" sz="1800" dirty="0"/>
          </a:p>
          <a:p>
            <a:pPr marL="0" indent="0">
              <a:buNone/>
            </a:pPr>
            <a:endParaRPr lang="en-US" dirty="0"/>
          </a:p>
        </p:txBody>
      </p:sp>
      <p:sp>
        <p:nvSpPr>
          <p:cNvPr id="8" name="Title 3">
            <a:extLst>
              <a:ext uri="{FF2B5EF4-FFF2-40B4-BE49-F238E27FC236}">
                <a16:creationId xmlns:a16="http://schemas.microsoft.com/office/drawing/2014/main" id="{4152F92B-6686-5D19-D0C4-FEC26C73FB41}"/>
              </a:ext>
              <a:ext uri="{C183D7F6-B498-43B3-948B-1728B52AA6E4}">
                <adec:decorative xmlns:adec="http://schemas.microsoft.com/office/drawing/2017/decorative" val="0"/>
              </a:ext>
            </a:extLst>
          </p:cNvPr>
          <p:cNvSpPr txBox="1">
            <a:spLocks noGrp="1"/>
          </p:cNvSpPr>
          <p:nvPr>
            <p:ph type="title" idx="4294967295"/>
          </p:nvPr>
        </p:nvSpPr>
        <p:spPr>
          <a:xfrm>
            <a:off x="838200" y="387168"/>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accent1"/>
                </a:solidFill>
                <a:effectLst/>
                <a:uLnTx/>
                <a:uFillTx/>
                <a:latin typeface="Mohave SemiBold"/>
                <a:ea typeface="+mj-ea"/>
                <a:cs typeface="+mj-cs"/>
              </a:rPr>
              <a:t>Focus Group Feedback</a:t>
            </a:r>
            <a:endParaRPr kumimoji="0" lang="en-US" sz="4400" b="1" i="0" u="none" strike="noStrike" kern="1200" cap="none" spc="0" normalizeH="0" baseline="0" noProof="0" dirty="0">
              <a:ln>
                <a:noFill/>
              </a:ln>
              <a:solidFill>
                <a:schemeClr val="accent1"/>
              </a:solidFill>
              <a:effectLst/>
              <a:uLnTx/>
              <a:uFillTx/>
              <a:latin typeface="Mohave SemiBold" pitchFamily="2" charset="77"/>
              <a:ea typeface="+mj-ea"/>
              <a:cs typeface="+mj-cs"/>
            </a:endParaRPr>
          </a:p>
        </p:txBody>
      </p:sp>
      <p:sp>
        <p:nvSpPr>
          <p:cNvPr id="3" name="Title 3">
            <a:extLst>
              <a:ext uri="{FF2B5EF4-FFF2-40B4-BE49-F238E27FC236}">
                <a16:creationId xmlns:a16="http://schemas.microsoft.com/office/drawing/2014/main" id="{82970328-46AA-1015-2046-0BB2D4F411C9}"/>
              </a:ext>
              <a:ext uri="{C183D7F6-B498-43B3-948B-1728B52AA6E4}">
                <adec:decorative xmlns:adec="http://schemas.microsoft.com/office/drawing/2017/decorative" val="1"/>
              </a:ext>
            </a:extLst>
          </p:cNvPr>
          <p:cNvSpPr txBox="1">
            <a:spLocks/>
          </p:cNvSpPr>
          <p:nvPr/>
        </p:nvSpPr>
        <p:spPr>
          <a:xfrm>
            <a:off x="9657080" y="6056448"/>
            <a:ext cx="2529840" cy="65500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a:lstStyle>
          <a:p>
            <a:r>
              <a:rPr lang="en-US" sz="1800">
                <a:latin typeface="Mohave SemiBold"/>
              </a:rPr>
              <a:t>Purpose-Driven Culture</a:t>
            </a:r>
          </a:p>
        </p:txBody>
      </p:sp>
    </p:spTree>
    <p:extLst>
      <p:ext uri="{BB962C8B-B14F-4D97-AF65-F5344CB8AC3E}">
        <p14:creationId xmlns:p14="http://schemas.microsoft.com/office/powerpoint/2010/main" val="4176192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8159B-5A2F-B1AA-A4E9-614B834AFBE1}"/>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55516E2-4224-EF84-E121-76D79D1BC111}"/>
              </a:ext>
              <a:ext uri="{C183D7F6-B498-43B3-948B-1728B52AA6E4}">
                <adec:decorative xmlns:adec="http://schemas.microsoft.com/office/drawing/2017/decorative" val="0"/>
              </a:ext>
            </a:extLst>
          </p:cNvPr>
          <p:cNvSpPr>
            <a:spLocks noGrp="1"/>
          </p:cNvSpPr>
          <p:nvPr>
            <p:ph sz="half" idx="1"/>
          </p:nvPr>
        </p:nvSpPr>
        <p:spPr>
          <a:xfrm>
            <a:off x="782319" y="923554"/>
            <a:ext cx="11103429" cy="5355326"/>
          </a:xfrm>
        </p:spPr>
        <p:txBody>
          <a:bodyPr vert="horz" lIns="91440" tIns="45720" rIns="91440" bIns="45720" rtlCol="0" anchor="t">
            <a:normAutofit/>
          </a:bodyPr>
          <a:lstStyle/>
          <a:p>
            <a:r>
              <a:rPr lang="en-US" b="1" dirty="0"/>
              <a:t>Employees want a clear connection between their day-to-day work and the district mission</a:t>
            </a:r>
          </a:p>
          <a:p>
            <a:pPr lvl="1"/>
            <a:r>
              <a:rPr lang="en-US" dirty="0"/>
              <a:t>A district mission needs collaboration and unity so it can be interpreted similarly across the district</a:t>
            </a:r>
          </a:p>
          <a:p>
            <a:pPr lvl="1"/>
            <a:r>
              <a:rPr lang="en-US" dirty="0"/>
              <a:t>Mission loses its purpose if everyone is interpreting it differently</a:t>
            </a:r>
          </a:p>
          <a:p>
            <a:pPr lvl="1"/>
            <a:r>
              <a:rPr lang="en-US" dirty="0"/>
              <a:t>Requires cohesion and everyone coalescing around a mission that ties us together. </a:t>
            </a:r>
          </a:p>
          <a:p>
            <a:pPr lvl="1"/>
            <a:r>
              <a:rPr lang="en-US" dirty="0"/>
              <a:t>Student success is clearly the mission -- there is frustration when not all employees embrace this mission</a:t>
            </a:r>
          </a:p>
          <a:p>
            <a:pPr lvl="1"/>
            <a:r>
              <a:rPr lang="en-US" dirty="0"/>
              <a:t>Hard to get past the daily tasks to achieve a broader mission/vision --lack the opportunity to be proactive in achieving the mission </a:t>
            </a:r>
          </a:p>
          <a:p>
            <a:pPr lvl="1"/>
            <a:r>
              <a:rPr lang="en-US" dirty="0"/>
              <a:t>Pushback on initiatives results from a lack of understanding of the larger goals/mission</a:t>
            </a:r>
          </a:p>
          <a:p>
            <a:pPr lvl="1"/>
            <a:r>
              <a:rPr lang="en-US" dirty="0"/>
              <a:t>More resources are needed</a:t>
            </a:r>
          </a:p>
          <a:p>
            <a:pPr marL="0" indent="0">
              <a:buNone/>
            </a:pPr>
            <a:endParaRPr lang="en-US" dirty="0"/>
          </a:p>
        </p:txBody>
      </p:sp>
      <p:sp>
        <p:nvSpPr>
          <p:cNvPr id="3" name="Title 3">
            <a:extLst>
              <a:ext uri="{FF2B5EF4-FFF2-40B4-BE49-F238E27FC236}">
                <a16:creationId xmlns:a16="http://schemas.microsoft.com/office/drawing/2014/main" id="{953AA929-0B7A-8D27-061E-D88AF9CAB5D0}"/>
              </a:ext>
              <a:ext uri="{C183D7F6-B498-43B3-948B-1728B52AA6E4}">
                <adec:decorative xmlns:adec="http://schemas.microsoft.com/office/drawing/2017/decorative" val="0"/>
              </a:ext>
            </a:extLst>
          </p:cNvPr>
          <p:cNvSpPr txBox="1">
            <a:spLocks noGrp="1"/>
          </p:cNvSpPr>
          <p:nvPr>
            <p:ph type="title" idx="4294967295"/>
          </p:nvPr>
        </p:nvSpPr>
        <p:spPr>
          <a:xfrm>
            <a:off x="9657080" y="6056448"/>
            <a:ext cx="2529840" cy="65500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1800" b="1" i="0" u="none" strike="noStrike" kern="1200" cap="none" spc="0" normalizeH="0" baseline="0" noProof="0" dirty="0">
                <a:ln>
                  <a:noFill/>
                </a:ln>
                <a:solidFill>
                  <a:schemeClr val="accent1"/>
                </a:solidFill>
                <a:effectLst/>
                <a:uLnTx/>
                <a:uFillTx/>
                <a:latin typeface="Mohave SemiBold"/>
                <a:ea typeface="+mj-ea"/>
                <a:cs typeface="+mj-cs"/>
              </a:rPr>
              <a:t>Purpose-Driven Culture</a:t>
            </a:r>
          </a:p>
        </p:txBody>
      </p:sp>
    </p:spTree>
    <p:extLst>
      <p:ext uri="{BB962C8B-B14F-4D97-AF65-F5344CB8AC3E}">
        <p14:creationId xmlns:p14="http://schemas.microsoft.com/office/powerpoint/2010/main" val="367701026"/>
      </p:ext>
    </p:extLst>
  </p:cSld>
  <p:clrMapOvr>
    <a:masterClrMapping/>
  </p:clrMapOvr>
</p:sld>
</file>

<file path=ppt/theme/theme1.xml><?xml version="1.0" encoding="utf-8"?>
<a:theme xmlns:a="http://schemas.openxmlformats.org/drawingml/2006/main" name="Office Theme">
  <a:themeElements>
    <a:clrScheme name="Foothill-De Anza">
      <a:dk1>
        <a:srgbClr val="000000"/>
      </a:dk1>
      <a:lt1>
        <a:srgbClr val="FFFFFF"/>
      </a:lt1>
      <a:dk2>
        <a:srgbClr val="000000"/>
      </a:dk2>
      <a:lt2>
        <a:srgbClr val="E8E8E8"/>
      </a:lt2>
      <a:accent1>
        <a:srgbClr val="A61E2F"/>
      </a:accent1>
      <a:accent2>
        <a:srgbClr val="FFC50E"/>
      </a:accent2>
      <a:accent3>
        <a:srgbClr val="697B36"/>
      </a:accent3>
      <a:accent4>
        <a:srgbClr val="476870"/>
      </a:accent4>
      <a:accent5>
        <a:srgbClr val="B45C2F"/>
      </a:accent5>
      <a:accent6>
        <a:srgbClr val="583C55"/>
      </a:accent6>
      <a:hlink>
        <a:srgbClr val="A51E2E"/>
      </a:hlink>
      <a:folHlink>
        <a:srgbClr val="72151F"/>
      </a:folHlink>
    </a:clrScheme>
    <a:fontScheme name="Test">
      <a:majorFont>
        <a:latin typeface="Mohave"/>
        <a:ea typeface=""/>
        <a:cs typeface=""/>
      </a:majorFont>
      <a:minorFont>
        <a:latin typeface="Public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2266</Words>
  <Application>Microsoft Office PowerPoint</Application>
  <PresentationFormat>Widescreen</PresentationFormat>
  <Paragraphs>264</Paragraphs>
  <Slides>28</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Mohave SemiBold</vt:lpstr>
      <vt:lpstr>Public Sans</vt:lpstr>
      <vt:lpstr>Arial</vt:lpstr>
      <vt:lpstr>Aptos</vt:lpstr>
      <vt:lpstr>Office Theme</vt:lpstr>
      <vt:lpstr>Sustained Focus on Campus Climate, Spring 2026</vt:lpstr>
      <vt:lpstr>Campus Climate Initiatives</vt:lpstr>
      <vt:lpstr>Employer of Choice Model</vt:lpstr>
      <vt:lpstr>1. Holistic Well-Being and Support</vt:lpstr>
      <vt:lpstr>Focus Group Feedback</vt:lpstr>
      <vt:lpstr>Holistic Well-Being and Support​ </vt:lpstr>
      <vt:lpstr>2. Purpose-Driven Culture</vt:lpstr>
      <vt:lpstr>Focus Group Feedback</vt:lpstr>
      <vt:lpstr>Purpose-Driven Culture</vt:lpstr>
      <vt:lpstr>Purpose-Driven Culture</vt:lpstr>
      <vt:lpstr>Purpose-Driven Culture</vt:lpstr>
      <vt:lpstr>3. Empowerment and Career Growth</vt:lpstr>
      <vt:lpstr>Empowerment and Career Growth</vt:lpstr>
      <vt:lpstr>4. Transparent and Ethical Leadership</vt:lpstr>
      <vt:lpstr>Transparent and Ethical Leadership</vt:lpstr>
      <vt:lpstr>Transparent and Ethical Leadership</vt:lpstr>
      <vt:lpstr>5. Recognition and Belonging</vt:lpstr>
      <vt:lpstr>Recognition and Belonging</vt:lpstr>
      <vt:lpstr>Recognition and Belonging</vt:lpstr>
      <vt:lpstr>Recognition and Belonging</vt:lpstr>
      <vt:lpstr>6. Intentional Employee Experience</vt:lpstr>
      <vt:lpstr>Intentional Employee Experience</vt:lpstr>
      <vt:lpstr>Intentional Employee Experience</vt:lpstr>
      <vt:lpstr>Intentional Employee Experience</vt:lpstr>
      <vt:lpstr>Employee Pulse Survey, Spring 2026</vt:lpstr>
      <vt:lpstr>Employee Pulse Survey, Spring 2026</vt:lpstr>
      <vt:lpstr>Employee Pulse Survey, Spring 2026</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 Pastor</dc:creator>
  <cp:lastModifiedBy>Mallory Newell</cp:lastModifiedBy>
  <cp:revision>9</cp:revision>
  <dcterms:created xsi:type="dcterms:W3CDTF">2025-08-18T04:00:55Z</dcterms:created>
  <dcterms:modified xsi:type="dcterms:W3CDTF">2026-06-26T21:10:15Z</dcterms:modified>
</cp:coreProperties>
</file>