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3" r:id="rId7"/>
    <p:sldId id="261"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57" autoAdjust="0"/>
  </p:normalViewPr>
  <p:slideViewPr>
    <p:cSldViewPr>
      <p:cViewPr varScale="1">
        <p:scale>
          <a:sx n="90" d="100"/>
          <a:sy n="90" d="100"/>
        </p:scale>
        <p:origin x="-216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95EF1B-ED65-4572-87FD-D1E7F9F6636B}" type="doc">
      <dgm:prSet loTypeId="urn:microsoft.com/office/officeart/2005/8/layout/radial6" loCatId="relationship" qsTypeId="urn:microsoft.com/office/officeart/2005/8/quickstyle/3d5" qsCatId="3D" csTypeId="urn:microsoft.com/office/officeart/2005/8/colors/accent1_2" csCatId="accent1" phldr="1"/>
      <dgm:spPr/>
      <dgm:t>
        <a:bodyPr/>
        <a:lstStyle/>
        <a:p>
          <a:endParaRPr lang="en-US"/>
        </a:p>
      </dgm:t>
    </dgm:pt>
    <dgm:pt modelId="{A75AF4E4-11C1-4D4C-9516-73EE2571C79A}">
      <dgm:prSet custT="1"/>
      <dgm:spPr/>
      <dgm:t>
        <a:bodyPr/>
        <a:lstStyle/>
        <a:p>
          <a:pPr rtl="0"/>
          <a:r>
            <a:rPr lang="en-US" sz="2400" b="1" dirty="0" smtClean="0"/>
            <a:t>Data</a:t>
          </a:r>
          <a:r>
            <a:rPr lang="en-US" sz="2400" dirty="0" smtClean="0"/>
            <a:t> </a:t>
          </a:r>
          <a:r>
            <a:rPr lang="en-US" sz="2400" b="1" dirty="0" smtClean="0"/>
            <a:t>Validity</a:t>
          </a:r>
          <a:endParaRPr lang="en-US" sz="2400" b="1" dirty="0"/>
        </a:p>
      </dgm:t>
    </dgm:pt>
    <dgm:pt modelId="{8B0C447C-271C-453A-8D29-6AA6D6C8E14A}" type="parTrans" cxnId="{C9F3CE63-CD0D-4B5A-B1CA-D2BBFDF90809}">
      <dgm:prSet/>
      <dgm:spPr/>
      <dgm:t>
        <a:bodyPr/>
        <a:lstStyle/>
        <a:p>
          <a:endParaRPr lang="en-US"/>
        </a:p>
      </dgm:t>
    </dgm:pt>
    <dgm:pt modelId="{3E53529C-FC5A-4396-88F7-4674DCC604AF}" type="sibTrans" cxnId="{C9F3CE63-CD0D-4B5A-B1CA-D2BBFDF90809}">
      <dgm:prSet/>
      <dgm:spPr/>
      <dgm:t>
        <a:bodyPr/>
        <a:lstStyle/>
        <a:p>
          <a:endParaRPr lang="en-US"/>
        </a:p>
      </dgm:t>
    </dgm:pt>
    <dgm:pt modelId="{E50D2ADC-9BA7-4905-9A49-E4D2A15E7701}">
      <dgm:prSet custT="1"/>
      <dgm:spPr/>
      <dgm:t>
        <a:bodyPr/>
        <a:lstStyle/>
        <a:p>
          <a:pPr rtl="0"/>
          <a:r>
            <a:rPr lang="en-US" sz="2000" b="1" dirty="0" smtClean="0"/>
            <a:t>1.</a:t>
          </a:r>
        </a:p>
        <a:p>
          <a:pPr rtl="0"/>
          <a:r>
            <a:rPr lang="en-US" sz="2000" b="1" dirty="0" smtClean="0"/>
            <a:t>Users</a:t>
          </a:r>
          <a:endParaRPr lang="en-US" sz="2000" b="1" dirty="0"/>
        </a:p>
      </dgm:t>
    </dgm:pt>
    <dgm:pt modelId="{304210D3-1691-4C46-965F-920A55880208}" type="parTrans" cxnId="{44F6AD5F-0B55-4923-BA1E-F467EFE860CD}">
      <dgm:prSet/>
      <dgm:spPr/>
      <dgm:t>
        <a:bodyPr/>
        <a:lstStyle/>
        <a:p>
          <a:endParaRPr lang="en-US"/>
        </a:p>
      </dgm:t>
    </dgm:pt>
    <dgm:pt modelId="{1EF9F49E-7219-4C59-80E5-89A1FA8EC090}" type="sibTrans" cxnId="{44F6AD5F-0B55-4923-BA1E-F467EFE860CD}">
      <dgm:prSet/>
      <dgm:spPr/>
      <dgm:t>
        <a:bodyPr/>
        <a:lstStyle/>
        <a:p>
          <a:endParaRPr lang="en-US"/>
        </a:p>
      </dgm:t>
    </dgm:pt>
    <dgm:pt modelId="{9633D2A4-C478-4B34-942E-1339F823CF5D}">
      <dgm:prSet custT="1"/>
      <dgm:spPr/>
      <dgm:t>
        <a:bodyPr/>
        <a:lstStyle/>
        <a:p>
          <a:pPr rtl="0"/>
          <a:r>
            <a:rPr lang="en-US" sz="2000" b="1" dirty="0" smtClean="0"/>
            <a:t>2.</a:t>
          </a:r>
        </a:p>
        <a:p>
          <a:pPr rtl="0"/>
          <a:r>
            <a:rPr lang="en-US" sz="2000" b="1" dirty="0" smtClean="0"/>
            <a:t>Analysts</a:t>
          </a:r>
          <a:endParaRPr lang="en-US" sz="2000" b="1" dirty="0"/>
        </a:p>
      </dgm:t>
    </dgm:pt>
    <dgm:pt modelId="{8567B1DE-B27B-4BB8-849E-C20F8CB31059}" type="parTrans" cxnId="{7EA9883F-95A2-4E6E-9917-6C6E9DFFB09F}">
      <dgm:prSet/>
      <dgm:spPr/>
      <dgm:t>
        <a:bodyPr/>
        <a:lstStyle/>
        <a:p>
          <a:endParaRPr lang="en-US"/>
        </a:p>
      </dgm:t>
    </dgm:pt>
    <dgm:pt modelId="{471BC975-18A1-4E11-82DF-2556FEF40CCF}" type="sibTrans" cxnId="{7EA9883F-95A2-4E6E-9917-6C6E9DFFB09F}">
      <dgm:prSet/>
      <dgm:spPr/>
      <dgm:t>
        <a:bodyPr/>
        <a:lstStyle/>
        <a:p>
          <a:endParaRPr lang="en-US"/>
        </a:p>
      </dgm:t>
    </dgm:pt>
    <dgm:pt modelId="{960DA010-649B-4BFC-992E-E2C74ABD2458}">
      <dgm:prSet custT="1"/>
      <dgm:spPr/>
      <dgm:t>
        <a:bodyPr/>
        <a:lstStyle/>
        <a:p>
          <a:pPr rtl="0"/>
          <a:r>
            <a:rPr lang="en-US" sz="2000" b="1" dirty="0" smtClean="0"/>
            <a:t>3. Technology</a:t>
          </a:r>
          <a:endParaRPr lang="en-US" sz="2000" b="1" dirty="0"/>
        </a:p>
      </dgm:t>
    </dgm:pt>
    <dgm:pt modelId="{CBF54FAE-347E-42E2-97FE-783FB5210F73}" type="parTrans" cxnId="{42B45E1D-8AEA-4839-8698-13AEF3FE3448}">
      <dgm:prSet/>
      <dgm:spPr/>
      <dgm:t>
        <a:bodyPr/>
        <a:lstStyle/>
        <a:p>
          <a:endParaRPr lang="en-US"/>
        </a:p>
      </dgm:t>
    </dgm:pt>
    <dgm:pt modelId="{4879DBBA-B308-4B8A-A31D-A47A3F3A26E5}" type="sibTrans" cxnId="{42B45E1D-8AEA-4839-8698-13AEF3FE3448}">
      <dgm:prSet/>
      <dgm:spPr/>
      <dgm:t>
        <a:bodyPr/>
        <a:lstStyle/>
        <a:p>
          <a:endParaRPr lang="en-US"/>
        </a:p>
      </dgm:t>
    </dgm:pt>
    <dgm:pt modelId="{5E75E80A-A444-453F-8284-FDA692D30ECC}" type="pres">
      <dgm:prSet presAssocID="{E095EF1B-ED65-4572-87FD-D1E7F9F6636B}" presName="Name0" presStyleCnt="0">
        <dgm:presLayoutVars>
          <dgm:chMax val="1"/>
          <dgm:dir/>
          <dgm:animLvl val="ctr"/>
          <dgm:resizeHandles val="exact"/>
        </dgm:presLayoutVars>
      </dgm:prSet>
      <dgm:spPr/>
      <dgm:t>
        <a:bodyPr/>
        <a:lstStyle/>
        <a:p>
          <a:endParaRPr lang="en-US"/>
        </a:p>
      </dgm:t>
    </dgm:pt>
    <dgm:pt modelId="{53AAE223-6579-42CB-9143-8BFE6F59C02B}" type="pres">
      <dgm:prSet presAssocID="{A75AF4E4-11C1-4D4C-9516-73EE2571C79A}" presName="centerShape" presStyleLbl="node0" presStyleIdx="0" presStyleCnt="1"/>
      <dgm:spPr/>
      <dgm:t>
        <a:bodyPr/>
        <a:lstStyle/>
        <a:p>
          <a:endParaRPr lang="en-US"/>
        </a:p>
      </dgm:t>
    </dgm:pt>
    <dgm:pt modelId="{8E44DB9D-A3C4-48FA-B59B-8DD9785D33E5}" type="pres">
      <dgm:prSet presAssocID="{E50D2ADC-9BA7-4905-9A49-E4D2A15E7701}" presName="node" presStyleLbl="node1" presStyleIdx="0" presStyleCnt="3" custRadScaleRad="100097" custRadScaleInc="-1057">
        <dgm:presLayoutVars>
          <dgm:bulletEnabled val="1"/>
        </dgm:presLayoutVars>
      </dgm:prSet>
      <dgm:spPr/>
      <dgm:t>
        <a:bodyPr/>
        <a:lstStyle/>
        <a:p>
          <a:endParaRPr lang="en-US"/>
        </a:p>
      </dgm:t>
    </dgm:pt>
    <dgm:pt modelId="{A2F99BF0-44D7-47EC-B4E0-7D552B12343F}" type="pres">
      <dgm:prSet presAssocID="{E50D2ADC-9BA7-4905-9A49-E4D2A15E7701}" presName="dummy" presStyleCnt="0"/>
      <dgm:spPr/>
    </dgm:pt>
    <dgm:pt modelId="{6E08C27B-2795-4670-815B-599758E812CB}" type="pres">
      <dgm:prSet presAssocID="{1EF9F49E-7219-4C59-80E5-89A1FA8EC090}" presName="sibTrans" presStyleLbl="sibTrans2D1" presStyleIdx="0" presStyleCnt="3"/>
      <dgm:spPr/>
      <dgm:t>
        <a:bodyPr/>
        <a:lstStyle/>
        <a:p>
          <a:endParaRPr lang="en-US"/>
        </a:p>
      </dgm:t>
    </dgm:pt>
    <dgm:pt modelId="{AD2F548E-CBA1-4CD5-BE99-A6394E8349BA}" type="pres">
      <dgm:prSet presAssocID="{9633D2A4-C478-4B34-942E-1339F823CF5D}" presName="node" presStyleLbl="node1" presStyleIdx="1" presStyleCnt="3">
        <dgm:presLayoutVars>
          <dgm:bulletEnabled val="1"/>
        </dgm:presLayoutVars>
      </dgm:prSet>
      <dgm:spPr/>
      <dgm:t>
        <a:bodyPr/>
        <a:lstStyle/>
        <a:p>
          <a:endParaRPr lang="en-US"/>
        </a:p>
      </dgm:t>
    </dgm:pt>
    <dgm:pt modelId="{919744F4-01AD-4739-9A6E-F2DBA0BC0589}" type="pres">
      <dgm:prSet presAssocID="{9633D2A4-C478-4B34-942E-1339F823CF5D}" presName="dummy" presStyleCnt="0"/>
      <dgm:spPr/>
    </dgm:pt>
    <dgm:pt modelId="{D550CBC9-76D9-405E-A3B5-57C0741D33FB}" type="pres">
      <dgm:prSet presAssocID="{471BC975-18A1-4E11-82DF-2556FEF40CCF}" presName="sibTrans" presStyleLbl="sibTrans2D1" presStyleIdx="1" presStyleCnt="3" custLinFactNeighborX="3428" custLinFactNeighborY="4170"/>
      <dgm:spPr/>
      <dgm:t>
        <a:bodyPr/>
        <a:lstStyle/>
        <a:p>
          <a:endParaRPr lang="en-US"/>
        </a:p>
      </dgm:t>
    </dgm:pt>
    <dgm:pt modelId="{05D0E5A0-C020-4B4E-87A9-A89CD577E85A}" type="pres">
      <dgm:prSet presAssocID="{960DA010-649B-4BFC-992E-E2C74ABD2458}" presName="node" presStyleLbl="node1" presStyleIdx="2" presStyleCnt="3" custRadScaleRad="100015" custRadScaleInc="15254">
        <dgm:presLayoutVars>
          <dgm:bulletEnabled val="1"/>
        </dgm:presLayoutVars>
      </dgm:prSet>
      <dgm:spPr/>
      <dgm:t>
        <a:bodyPr/>
        <a:lstStyle/>
        <a:p>
          <a:endParaRPr lang="en-US"/>
        </a:p>
      </dgm:t>
    </dgm:pt>
    <dgm:pt modelId="{B54CC631-49AC-4D6D-A1D6-2CBAA07C005B}" type="pres">
      <dgm:prSet presAssocID="{960DA010-649B-4BFC-992E-E2C74ABD2458}" presName="dummy" presStyleCnt="0"/>
      <dgm:spPr/>
    </dgm:pt>
    <dgm:pt modelId="{0114481C-2B1C-4F0D-B1BD-7E2A205E2926}" type="pres">
      <dgm:prSet presAssocID="{4879DBBA-B308-4B8A-A31D-A47A3F3A26E5}" presName="sibTrans" presStyleLbl="sibTrans2D1" presStyleIdx="2" presStyleCnt="3"/>
      <dgm:spPr/>
      <dgm:t>
        <a:bodyPr/>
        <a:lstStyle/>
        <a:p>
          <a:endParaRPr lang="en-US"/>
        </a:p>
      </dgm:t>
    </dgm:pt>
  </dgm:ptLst>
  <dgm:cxnLst>
    <dgm:cxn modelId="{C5E32F00-4081-4894-9003-05407FECE140}" type="presOf" srcId="{E50D2ADC-9BA7-4905-9A49-E4D2A15E7701}" destId="{8E44DB9D-A3C4-48FA-B59B-8DD9785D33E5}" srcOrd="0" destOrd="0" presId="urn:microsoft.com/office/officeart/2005/8/layout/radial6"/>
    <dgm:cxn modelId="{A863D8E8-1D4D-409C-8C9A-2D86E59C9A93}" type="presOf" srcId="{4879DBBA-B308-4B8A-A31D-A47A3F3A26E5}" destId="{0114481C-2B1C-4F0D-B1BD-7E2A205E2926}" srcOrd="0" destOrd="0" presId="urn:microsoft.com/office/officeart/2005/8/layout/radial6"/>
    <dgm:cxn modelId="{E823535C-A94B-46C4-9AD3-63CEC19C7DDD}" type="presOf" srcId="{E095EF1B-ED65-4572-87FD-D1E7F9F6636B}" destId="{5E75E80A-A444-453F-8284-FDA692D30ECC}" srcOrd="0" destOrd="0" presId="urn:microsoft.com/office/officeart/2005/8/layout/radial6"/>
    <dgm:cxn modelId="{44F6AD5F-0B55-4923-BA1E-F467EFE860CD}" srcId="{A75AF4E4-11C1-4D4C-9516-73EE2571C79A}" destId="{E50D2ADC-9BA7-4905-9A49-E4D2A15E7701}" srcOrd="0" destOrd="0" parTransId="{304210D3-1691-4C46-965F-920A55880208}" sibTransId="{1EF9F49E-7219-4C59-80E5-89A1FA8EC090}"/>
    <dgm:cxn modelId="{7EA9883F-95A2-4E6E-9917-6C6E9DFFB09F}" srcId="{A75AF4E4-11C1-4D4C-9516-73EE2571C79A}" destId="{9633D2A4-C478-4B34-942E-1339F823CF5D}" srcOrd="1" destOrd="0" parTransId="{8567B1DE-B27B-4BB8-849E-C20F8CB31059}" sibTransId="{471BC975-18A1-4E11-82DF-2556FEF40CCF}"/>
    <dgm:cxn modelId="{68155EB7-50E2-413B-8F46-E0875B88AE08}" type="presOf" srcId="{471BC975-18A1-4E11-82DF-2556FEF40CCF}" destId="{D550CBC9-76D9-405E-A3B5-57C0741D33FB}" srcOrd="0" destOrd="0" presId="urn:microsoft.com/office/officeart/2005/8/layout/radial6"/>
    <dgm:cxn modelId="{6630B137-C43B-412A-8F9A-6E92E3148E95}" type="presOf" srcId="{1EF9F49E-7219-4C59-80E5-89A1FA8EC090}" destId="{6E08C27B-2795-4670-815B-599758E812CB}" srcOrd="0" destOrd="0" presId="urn:microsoft.com/office/officeart/2005/8/layout/radial6"/>
    <dgm:cxn modelId="{72DE3A7F-4DEB-4AB9-9FE7-6784F50261BB}" type="presOf" srcId="{960DA010-649B-4BFC-992E-E2C74ABD2458}" destId="{05D0E5A0-C020-4B4E-87A9-A89CD577E85A}" srcOrd="0" destOrd="0" presId="urn:microsoft.com/office/officeart/2005/8/layout/radial6"/>
    <dgm:cxn modelId="{8B2EE52A-FBCB-4375-AABB-BA290EF8E893}" type="presOf" srcId="{9633D2A4-C478-4B34-942E-1339F823CF5D}" destId="{AD2F548E-CBA1-4CD5-BE99-A6394E8349BA}" srcOrd="0" destOrd="0" presId="urn:microsoft.com/office/officeart/2005/8/layout/radial6"/>
    <dgm:cxn modelId="{A07D1E8D-2D14-4531-8308-14D904DF2E3A}" type="presOf" srcId="{A75AF4E4-11C1-4D4C-9516-73EE2571C79A}" destId="{53AAE223-6579-42CB-9143-8BFE6F59C02B}" srcOrd="0" destOrd="0" presId="urn:microsoft.com/office/officeart/2005/8/layout/radial6"/>
    <dgm:cxn modelId="{42B45E1D-8AEA-4839-8698-13AEF3FE3448}" srcId="{A75AF4E4-11C1-4D4C-9516-73EE2571C79A}" destId="{960DA010-649B-4BFC-992E-E2C74ABD2458}" srcOrd="2" destOrd="0" parTransId="{CBF54FAE-347E-42E2-97FE-783FB5210F73}" sibTransId="{4879DBBA-B308-4B8A-A31D-A47A3F3A26E5}"/>
    <dgm:cxn modelId="{C9F3CE63-CD0D-4B5A-B1CA-D2BBFDF90809}" srcId="{E095EF1B-ED65-4572-87FD-D1E7F9F6636B}" destId="{A75AF4E4-11C1-4D4C-9516-73EE2571C79A}" srcOrd="0" destOrd="0" parTransId="{8B0C447C-271C-453A-8D29-6AA6D6C8E14A}" sibTransId="{3E53529C-FC5A-4396-88F7-4674DCC604AF}"/>
    <dgm:cxn modelId="{4E6E773F-2B3D-45F5-ACFA-21385A100E93}" type="presParOf" srcId="{5E75E80A-A444-453F-8284-FDA692D30ECC}" destId="{53AAE223-6579-42CB-9143-8BFE6F59C02B}" srcOrd="0" destOrd="0" presId="urn:microsoft.com/office/officeart/2005/8/layout/radial6"/>
    <dgm:cxn modelId="{6D4C0C1F-D07D-404A-99D8-30FA859D1F2D}" type="presParOf" srcId="{5E75E80A-A444-453F-8284-FDA692D30ECC}" destId="{8E44DB9D-A3C4-48FA-B59B-8DD9785D33E5}" srcOrd="1" destOrd="0" presId="urn:microsoft.com/office/officeart/2005/8/layout/radial6"/>
    <dgm:cxn modelId="{12DEB27B-18D2-43A9-9BCC-249F60D23279}" type="presParOf" srcId="{5E75E80A-A444-453F-8284-FDA692D30ECC}" destId="{A2F99BF0-44D7-47EC-B4E0-7D552B12343F}" srcOrd="2" destOrd="0" presId="urn:microsoft.com/office/officeart/2005/8/layout/radial6"/>
    <dgm:cxn modelId="{7E57FA56-183D-456A-A2A1-7FFC8A94EF12}" type="presParOf" srcId="{5E75E80A-A444-453F-8284-FDA692D30ECC}" destId="{6E08C27B-2795-4670-815B-599758E812CB}" srcOrd="3" destOrd="0" presId="urn:microsoft.com/office/officeart/2005/8/layout/radial6"/>
    <dgm:cxn modelId="{523B68DD-96E2-4C4F-ACF9-181DF870E864}" type="presParOf" srcId="{5E75E80A-A444-453F-8284-FDA692D30ECC}" destId="{AD2F548E-CBA1-4CD5-BE99-A6394E8349BA}" srcOrd="4" destOrd="0" presId="urn:microsoft.com/office/officeart/2005/8/layout/radial6"/>
    <dgm:cxn modelId="{253E4A18-9969-48BF-B4EC-3FEE08766CAD}" type="presParOf" srcId="{5E75E80A-A444-453F-8284-FDA692D30ECC}" destId="{919744F4-01AD-4739-9A6E-F2DBA0BC0589}" srcOrd="5" destOrd="0" presId="urn:microsoft.com/office/officeart/2005/8/layout/radial6"/>
    <dgm:cxn modelId="{70FA257B-C34C-4390-A9BF-F1E80E354B80}" type="presParOf" srcId="{5E75E80A-A444-453F-8284-FDA692D30ECC}" destId="{D550CBC9-76D9-405E-A3B5-57C0741D33FB}" srcOrd="6" destOrd="0" presId="urn:microsoft.com/office/officeart/2005/8/layout/radial6"/>
    <dgm:cxn modelId="{95A15745-56A3-4397-8231-C17C4D17658B}" type="presParOf" srcId="{5E75E80A-A444-453F-8284-FDA692D30ECC}" destId="{05D0E5A0-C020-4B4E-87A9-A89CD577E85A}" srcOrd="7" destOrd="0" presId="urn:microsoft.com/office/officeart/2005/8/layout/radial6"/>
    <dgm:cxn modelId="{E17702D1-E993-4EDC-9715-50619AB09C4C}" type="presParOf" srcId="{5E75E80A-A444-453F-8284-FDA692D30ECC}" destId="{B54CC631-49AC-4D6D-A1D6-2CBAA07C005B}" srcOrd="8" destOrd="0" presId="urn:microsoft.com/office/officeart/2005/8/layout/radial6"/>
    <dgm:cxn modelId="{98DAD75C-CBDE-481D-820F-2C5F91C7F640}" type="presParOf" srcId="{5E75E80A-A444-453F-8284-FDA692D30ECC}" destId="{0114481C-2B1C-4F0D-B1BD-7E2A205E2926}"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E123A-184F-4292-9463-90D3E4B0F544}" type="datetimeFigureOut">
              <a:rPr lang="en-US" smtClean="0"/>
              <a:t>5/11/2016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B2419-FB41-48C3-A102-46A0FA1EF43C}" type="slidenum">
              <a:rPr lang="en-US" smtClean="0"/>
              <a:t>‹#›</a:t>
            </a:fld>
            <a:endParaRPr lang="en-US" dirty="0"/>
          </a:p>
        </p:txBody>
      </p:sp>
    </p:spTree>
    <p:extLst>
      <p:ext uri="{BB962C8B-B14F-4D97-AF65-F5344CB8AC3E}">
        <p14:creationId xmlns:p14="http://schemas.microsoft.com/office/powerpoint/2010/main" val="363310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validity is about</a:t>
            </a:r>
            <a:r>
              <a:rPr lang="en-US" baseline="0" dirty="0" smtClean="0"/>
              <a:t> confidence, which cannot be achieved without user involvement. Regarding application software,</a:t>
            </a:r>
            <a:r>
              <a:rPr lang="en-US" dirty="0" smtClean="0"/>
              <a:t> in</a:t>
            </a:r>
            <a:r>
              <a:rPr lang="en-US" baseline="0" dirty="0" smtClean="0"/>
              <a:t> the education arena technology has a supporting role—it is never the protagonist of the story. When deciding what technologies to use the key criterion that must be used to evaluate the application is the degree to which it allows data users and analysts to efficiently get the job done. It is not about getting the latest or coolest gadget; it is about getting the most cost-effective tool available.</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2</a:t>
            </a:fld>
            <a:endParaRPr lang="en-US" dirty="0"/>
          </a:p>
        </p:txBody>
      </p:sp>
    </p:spTree>
    <p:extLst>
      <p:ext uri="{BB962C8B-B14F-4D97-AF65-F5344CB8AC3E}">
        <p14:creationId xmlns:p14="http://schemas.microsoft.com/office/powerpoint/2010/main" val="2002449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submission of the reports will end once the MIS system shows “No Error Found.” This does not mean that all the data is correct and valid; it means that all relevant issues have been identified and documented (e.g., term edits in SAS templates).</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11</a:t>
            </a:fld>
            <a:endParaRPr lang="en-US" dirty="0"/>
          </a:p>
        </p:txBody>
      </p:sp>
    </p:spTree>
    <p:extLst>
      <p:ext uri="{BB962C8B-B14F-4D97-AF65-F5344CB8AC3E}">
        <p14:creationId xmlns:p14="http://schemas.microsoft.com/office/powerpoint/2010/main" val="303292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a:t>
            </a:r>
            <a:r>
              <a:rPr lang="en-US" baseline="0" dirty="0" smtClean="0"/>
              <a:t> involvement is the final stage of the process--at least until re-submission. A document summarizing data and related issues is sent or made available to users and their managers, so that they can review and take any necessary steps to improve the validity of the data submitted. </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12</a:t>
            </a:fld>
            <a:endParaRPr lang="en-US" dirty="0"/>
          </a:p>
        </p:txBody>
      </p:sp>
    </p:spTree>
    <p:extLst>
      <p:ext uri="{BB962C8B-B14F-4D97-AF65-F5344CB8AC3E}">
        <p14:creationId xmlns:p14="http://schemas.microsoft.com/office/powerpoint/2010/main" val="2825745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Informing users about issues with the data is extremely important for submitting accurate data is not the responsibility of a single person or department; it the responsibility of all relevant parties across the District.  </a:t>
            </a:r>
            <a:endParaRPr lang="en-US" dirty="0" smtClean="0"/>
          </a:p>
          <a:p>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13</a:t>
            </a:fld>
            <a:endParaRPr lang="en-US" dirty="0"/>
          </a:p>
        </p:txBody>
      </p:sp>
    </p:spTree>
    <p:extLst>
      <p:ext uri="{BB962C8B-B14F-4D97-AF65-F5344CB8AC3E}">
        <p14:creationId xmlns:p14="http://schemas.microsoft.com/office/powerpoint/2010/main" val="689130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Eliminating threats to the validity of the data submitted to MIS depends on the degree to which users, analysts, and those in charge of technology collaborate during every step of the process. Those involved in MIS reporting most also acknowledge that all factors (users, analysts, technology) are important; however, these should be no doubt </a:t>
            </a:r>
            <a:r>
              <a:rPr lang="en-US" baseline="0" smtClean="0"/>
              <a:t>that data users </a:t>
            </a:r>
            <a:r>
              <a:rPr lang="en-US" baseline="0" dirty="0" smtClean="0"/>
              <a:t>have the most influential role in the whole process, followed by analysts, and last…technology.</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14</a:t>
            </a:fld>
            <a:endParaRPr lang="en-US" dirty="0"/>
          </a:p>
        </p:txBody>
      </p:sp>
    </p:spTree>
    <p:extLst>
      <p:ext uri="{BB962C8B-B14F-4D97-AF65-F5344CB8AC3E}">
        <p14:creationId xmlns:p14="http://schemas.microsoft.com/office/powerpoint/2010/main" val="3243205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FHDA, t</a:t>
            </a:r>
            <a:r>
              <a:rPr lang="en-US" dirty="0" smtClean="0"/>
              <a:t>hese are the tools in the toolbox</a:t>
            </a:r>
            <a:r>
              <a:rPr lang="en-US" baseline="0" dirty="0" smtClean="0"/>
              <a:t> that seem to accomplish the job in the most efficient manner—at this time.</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3</a:t>
            </a:fld>
            <a:endParaRPr lang="en-US" dirty="0"/>
          </a:p>
        </p:txBody>
      </p:sp>
    </p:spTree>
    <p:extLst>
      <p:ext uri="{BB962C8B-B14F-4D97-AF65-F5344CB8AC3E}">
        <p14:creationId xmlns:p14="http://schemas.microsoft.com/office/powerpoint/2010/main" val="590312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MIS views are small scripts that are mainly used for MIS and other related reports. These views/scripts are often combined or modified to extract data for other, sometimes unrelated, local/institutional reports.</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4</a:t>
            </a:fld>
            <a:endParaRPr lang="en-US" dirty="0"/>
          </a:p>
        </p:txBody>
      </p:sp>
    </p:spTree>
    <p:extLst>
      <p:ext uri="{BB962C8B-B14F-4D97-AF65-F5344CB8AC3E}">
        <p14:creationId xmlns:p14="http://schemas.microsoft.com/office/powerpoint/2010/main" val="244760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 data clean-up</a:t>
            </a:r>
            <a:r>
              <a:rPr lang="en-US" baseline="0" dirty="0" smtClean="0"/>
              <a:t> processes are used to assess the accuracy of the data in the parent/production system, so that any report based on these data can benefit from data clean-up efforts. Argos reports are usually sent to users for a period of at least two weeks, and they provide updates on pending data issues. Argos reports are often modified to meet new specifications/data needs. A key component of the data clean-up is to make sure users see this process as one in which their efforts have a net gain (i.e., it helps them do their job more efficiently). </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5</a:t>
            </a:fld>
            <a:endParaRPr lang="en-US" dirty="0"/>
          </a:p>
        </p:txBody>
      </p:sp>
    </p:spTree>
    <p:extLst>
      <p:ext uri="{BB962C8B-B14F-4D97-AF65-F5344CB8AC3E}">
        <p14:creationId xmlns:p14="http://schemas.microsoft.com/office/powerpoint/2010/main" val="3642140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a:t>
            </a:r>
            <a:r>
              <a:rPr lang="en-US" baseline="0" dirty="0" smtClean="0"/>
              <a:t>key components within the Argos scheduled reports used for MIS reporting/data clean-up: the csv file, which contains the data, and the email, which describes the data included in the csv file. The reports are scheduled to run a few times a week, about six weeks prior submission; and, besides proving an update on edits/data issues, it also reminds users about the upcoming submission date.  </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6</a:t>
            </a:fld>
            <a:endParaRPr lang="en-US" dirty="0"/>
          </a:p>
        </p:txBody>
      </p:sp>
    </p:spTree>
    <p:extLst>
      <p:ext uri="{BB962C8B-B14F-4D97-AF65-F5344CB8AC3E}">
        <p14:creationId xmlns:p14="http://schemas.microsoft.com/office/powerpoint/2010/main" val="1059641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t>
            </a:r>
            <a:r>
              <a:rPr lang="en-US" baseline="0" dirty="0" smtClean="0"/>
              <a:t> to MIS reporting, TOAD allows easy import/export of data files across systems, including those with different platforms (MS SQL, Oracle SQL). The wizard functions are very easy to use to use or modify, even for users with limited computer programming experience. </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7</a:t>
            </a:fld>
            <a:endParaRPr lang="en-US" dirty="0"/>
          </a:p>
        </p:txBody>
      </p:sp>
    </p:spTree>
    <p:extLst>
      <p:ext uri="{BB962C8B-B14F-4D97-AF65-F5344CB8AC3E}">
        <p14:creationId xmlns:p14="http://schemas.microsoft.com/office/powerpoint/2010/main" val="247698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key feature of SAS is that allows easy manipulation and analysis of data prior, during, and after submission. Templates are used for each report and every term/submission to keep track of specific “last minute edits.” Data edits that are term specific, and documented in these templates, are reviewed during re-submission. SAS is the application that provides the most control to the analyst, which is crucial to the whole process.   </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8</a:t>
            </a:fld>
            <a:endParaRPr lang="en-US" dirty="0"/>
          </a:p>
        </p:txBody>
      </p:sp>
    </p:spTree>
    <p:extLst>
      <p:ext uri="{BB962C8B-B14F-4D97-AF65-F5344CB8AC3E}">
        <p14:creationId xmlns:p14="http://schemas.microsoft.com/office/powerpoint/2010/main" val="1316586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for the CB (course) report, SAS allows the analyst to compare data from the production system (Banner) and CCCCO Curriculum Inventory. SAS also allows to “cascade” edits to avoid rejections due to referential edits in the MIS system. These means that edits in one template for a “parent” report, will automatically impact the data used by templates for the “child” reports. </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9</a:t>
            </a:fld>
            <a:endParaRPr lang="en-US" dirty="0"/>
          </a:p>
        </p:txBody>
      </p:sp>
    </p:spTree>
    <p:extLst>
      <p:ext uri="{BB962C8B-B14F-4D97-AF65-F5344CB8AC3E}">
        <p14:creationId xmlns:p14="http://schemas.microsoft.com/office/powerpoint/2010/main" val="51658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SAS also allows the analyst to create all</a:t>
            </a:r>
            <a:r>
              <a:rPr lang="en-US" baseline="0" dirty="0" smtClean="0"/>
              <a:t> data files (including the TXT file) needed to test the data for specific reports or the final submission.</a:t>
            </a:r>
            <a:endParaRPr lang="en-US" dirty="0"/>
          </a:p>
        </p:txBody>
      </p:sp>
      <p:sp>
        <p:nvSpPr>
          <p:cNvPr id="4" name="Slide Number Placeholder 3"/>
          <p:cNvSpPr>
            <a:spLocks noGrp="1"/>
          </p:cNvSpPr>
          <p:nvPr>
            <p:ph type="sldNum" sz="quarter" idx="10"/>
          </p:nvPr>
        </p:nvSpPr>
        <p:spPr/>
        <p:txBody>
          <a:bodyPr/>
          <a:lstStyle/>
          <a:p>
            <a:fld id="{644B2419-FB41-48C3-A102-46A0FA1EF43C}" type="slidenum">
              <a:rPr lang="en-US" smtClean="0"/>
              <a:t>10</a:t>
            </a:fld>
            <a:endParaRPr lang="en-US" dirty="0"/>
          </a:p>
        </p:txBody>
      </p:sp>
    </p:spTree>
    <p:extLst>
      <p:ext uri="{BB962C8B-B14F-4D97-AF65-F5344CB8AC3E}">
        <p14:creationId xmlns:p14="http://schemas.microsoft.com/office/powerpoint/2010/main" val="406591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3069C7A0-D4AC-410A-8C9A-97100B6EA234}" type="slidenum">
              <a:rPr lang="en-US" smtClean="0"/>
              <a:t>‹#›</a:t>
            </a:fld>
            <a:endParaRPr lang="en-US"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69C7A0-D4AC-410A-8C9A-97100B6EA23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69C7A0-D4AC-410A-8C9A-97100B6EA23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10" name="Slide Number Placeholder 9"/>
          <p:cNvSpPr>
            <a:spLocks noGrp="1"/>
          </p:cNvSpPr>
          <p:nvPr>
            <p:ph type="sldNum" sz="quarter" idx="11"/>
          </p:nvPr>
        </p:nvSpPr>
        <p:spPr/>
        <p:txBody>
          <a:bodyPr/>
          <a:lstStyle/>
          <a:p>
            <a:fld id="{3069C7A0-D4AC-410A-8C9A-97100B6EA234}" type="slidenum">
              <a:rPr lang="en-US" smtClean="0"/>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20" name="Slide Number Placeholder 19"/>
          <p:cNvSpPr>
            <a:spLocks noGrp="1"/>
          </p:cNvSpPr>
          <p:nvPr>
            <p:ph type="sldNum" sz="quarter" idx="11"/>
          </p:nvPr>
        </p:nvSpPr>
        <p:spPr/>
        <p:txBody>
          <a:bodyPr/>
          <a:lstStyle/>
          <a:p>
            <a:fld id="{3069C7A0-D4AC-410A-8C9A-97100B6EA234}"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69C7A0-D4AC-410A-8C9A-97100B6EA234}" type="slidenum">
              <a:rPr lang="en-US" smtClean="0"/>
              <a:t>‹#›</a:t>
            </a:fld>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69C7A0-D4AC-410A-8C9A-97100B6EA234}" type="slidenum">
              <a:rPr lang="en-US" smtClean="0"/>
              <a:t>‹#›</a:t>
            </a:fld>
            <a:endParaRPr lang="en-US"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69C7A0-D4AC-410A-8C9A-97100B6EA23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6" name="Slide Number Placeholder 5"/>
          <p:cNvSpPr>
            <a:spLocks noGrp="1"/>
          </p:cNvSpPr>
          <p:nvPr>
            <p:ph type="sldNum" sz="quarter" idx="11"/>
          </p:nvPr>
        </p:nvSpPr>
        <p:spPr/>
        <p:txBody>
          <a:bodyPr/>
          <a:lstStyle/>
          <a:p>
            <a:fld id="{3069C7A0-D4AC-410A-8C9A-97100B6EA234}"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62D5783-BC4D-41F0-ACBA-11E6E478EF25}" type="datetimeFigureOut">
              <a:rPr lang="en-US" smtClean="0"/>
              <a:t>5/11/2016</a:t>
            </a:fld>
            <a:endParaRPr lang="en-US" dirty="0"/>
          </a:p>
        </p:txBody>
      </p:sp>
      <p:sp>
        <p:nvSpPr>
          <p:cNvPr id="10" name="Slide Number Placeholder 9"/>
          <p:cNvSpPr>
            <a:spLocks noGrp="1"/>
          </p:cNvSpPr>
          <p:nvPr>
            <p:ph type="sldNum" sz="quarter" idx="15"/>
          </p:nvPr>
        </p:nvSpPr>
        <p:spPr/>
        <p:txBody>
          <a:bodyPr/>
          <a:lstStyle/>
          <a:p>
            <a:fld id="{3069C7A0-D4AC-410A-8C9A-97100B6EA234}" type="slidenum">
              <a:rPr lang="en-US" smtClean="0"/>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D5783-BC4D-41F0-ACBA-11E6E478EF25}"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69C7A0-D4AC-410A-8C9A-97100B6EA234}" type="slidenum">
              <a:rPr lang="en-US" smtClean="0"/>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3069C7A0-D4AC-410A-8C9A-97100B6EA234}" type="slidenum">
              <a:rPr lang="en-US" smtClean="0"/>
              <a:t>‹#›</a:t>
            </a:fld>
            <a:endParaRPr lang="en-U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262D5783-BC4D-41F0-ACBA-11E6E478EF25}" type="datetimeFigureOut">
              <a:rPr lang="en-US" smtClean="0"/>
              <a:t>5/11/2016</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97000"/>
                <a:shade val="80000"/>
                <a:hueMod val="110000"/>
                <a:satMod val="120000"/>
              </a:schemeClr>
            </a:gs>
            <a:gs pos="100000">
              <a:schemeClr val="bg2">
                <a:shade val="60000"/>
                <a:hueMod val="40000"/>
                <a:satMod val="120000"/>
                <a:lumMod val="103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0"/>
            <a:ext cx="7235981" cy="2618715"/>
          </a:xfrm>
        </p:spPr>
        <p:txBody>
          <a:bodyPr/>
          <a:lstStyle/>
          <a:p>
            <a:pPr algn="r"/>
            <a:r>
              <a:rPr lang="en-US" sz="6600" dirty="0" smtClean="0"/>
              <a:t>MIS Reporting at Foothill-De Anza:</a:t>
            </a:r>
            <a:br>
              <a:rPr lang="en-US" sz="6600" dirty="0" smtClean="0"/>
            </a:br>
            <a:r>
              <a:rPr lang="en-US" sz="5400" dirty="0" smtClean="0"/>
              <a:t>Overview of Methods and Procedures</a:t>
            </a:r>
            <a:endParaRPr lang="en-US" sz="5400" dirty="0"/>
          </a:p>
        </p:txBody>
      </p:sp>
      <p:sp>
        <p:nvSpPr>
          <p:cNvPr id="3" name="Subtitle 2"/>
          <p:cNvSpPr>
            <a:spLocks noGrp="1"/>
          </p:cNvSpPr>
          <p:nvPr>
            <p:ph type="subTitle" idx="1"/>
          </p:nvPr>
        </p:nvSpPr>
        <p:spPr>
          <a:xfrm>
            <a:off x="1524000" y="5562600"/>
            <a:ext cx="6189583" cy="949569"/>
          </a:xfrm>
        </p:spPr>
        <p:txBody>
          <a:bodyPr>
            <a:normAutofit/>
          </a:bodyPr>
          <a:lstStyle/>
          <a:p>
            <a:pPr algn="l"/>
            <a:r>
              <a:rPr lang="en-US" sz="1600" b="1" dirty="0" smtClean="0">
                <a:solidFill>
                  <a:schemeClr val="bg1"/>
                </a:solidFill>
              </a:rPr>
              <a:t>Lourdes del Rio-Parent, PhD</a:t>
            </a:r>
          </a:p>
          <a:p>
            <a:pPr algn="l"/>
            <a:r>
              <a:rPr lang="en-US" sz="1600" b="1" dirty="0" smtClean="0">
                <a:solidFill>
                  <a:schemeClr val="bg1"/>
                </a:solidFill>
              </a:rPr>
              <a:t>Office of Institutional Research FHDA CCD</a:t>
            </a:r>
            <a:endParaRPr lang="en-US" sz="1600" b="1" dirty="0">
              <a:solidFill>
                <a:schemeClr val="bg1"/>
              </a:solidFill>
            </a:endParaRPr>
          </a:p>
        </p:txBody>
      </p:sp>
    </p:spTree>
    <p:extLst>
      <p:ext uri="{BB962C8B-B14F-4D97-AF65-F5344CB8AC3E}">
        <p14:creationId xmlns:p14="http://schemas.microsoft.com/office/powerpoint/2010/main" val="2777041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7467600" cy="4648200"/>
          </a:xfrm>
        </p:spPr>
        <p:txBody>
          <a:bodyPr/>
          <a:lstStyle/>
          <a:p>
            <a:r>
              <a:rPr lang="en-US" dirty="0" smtClean="0"/>
              <a:t>Procedures (cont.)</a:t>
            </a:r>
          </a:p>
          <a:p>
            <a:pPr marL="914400" lvl="2" indent="0">
              <a:buNone/>
            </a:pPr>
            <a:endParaRPr lang="en-US" dirty="0"/>
          </a:p>
        </p:txBody>
      </p:sp>
      <p:sp>
        <p:nvSpPr>
          <p:cNvPr id="12" name="Title 1"/>
          <p:cNvSpPr>
            <a:spLocks noGrp="1"/>
          </p:cNvSpPr>
          <p:nvPr>
            <p:ph type="title"/>
          </p:nvPr>
        </p:nvSpPr>
        <p:spPr>
          <a:xfrm>
            <a:off x="762000" y="5257800"/>
            <a:ext cx="7239000" cy="1143000"/>
          </a:xfrm>
        </p:spPr>
        <p:txBody>
          <a:bodyPr/>
          <a:lstStyle/>
          <a:p>
            <a:r>
              <a:rPr lang="en-US" sz="4000" dirty="0" smtClean="0"/>
              <a:t>SAS</a:t>
            </a:r>
            <a:endParaRPr lang="en-US" sz="4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990600"/>
            <a:ext cx="5895238" cy="4666667"/>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712150"/>
            <a:ext cx="4291674" cy="587615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0459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7467600" cy="4648200"/>
          </a:xfrm>
        </p:spPr>
        <p:txBody>
          <a:bodyPr/>
          <a:lstStyle/>
          <a:p>
            <a:r>
              <a:rPr lang="en-US" dirty="0"/>
              <a:t>Procedures (cont.)</a:t>
            </a:r>
          </a:p>
          <a:p>
            <a:pPr lvl="1"/>
            <a:r>
              <a:rPr lang="en-US" dirty="0" smtClean="0"/>
              <a:t>5. Submit to MIS</a:t>
            </a:r>
          </a:p>
          <a:p>
            <a:pPr marL="914400" lvl="2" indent="0">
              <a:buNone/>
            </a:pPr>
            <a:endParaRPr lang="en-US" dirty="0"/>
          </a:p>
        </p:txBody>
      </p:sp>
      <p:sp>
        <p:nvSpPr>
          <p:cNvPr id="12" name="Title 1"/>
          <p:cNvSpPr>
            <a:spLocks noGrp="1"/>
          </p:cNvSpPr>
          <p:nvPr>
            <p:ph type="title"/>
          </p:nvPr>
        </p:nvSpPr>
        <p:spPr>
          <a:xfrm>
            <a:off x="762000" y="5257800"/>
            <a:ext cx="7239000" cy="1143000"/>
          </a:xfrm>
        </p:spPr>
        <p:txBody>
          <a:bodyPr/>
          <a:lstStyle/>
          <a:p>
            <a:r>
              <a:rPr lang="en-US" sz="4000" dirty="0" smtClean="0"/>
              <a:t>Submission</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3593" y="1447800"/>
            <a:ext cx="7466667" cy="4267200"/>
          </a:xfrm>
          <a:prstGeom prst="rect">
            <a:avLst/>
          </a:prstGeom>
        </p:spPr>
      </p:pic>
    </p:spTree>
    <p:extLst>
      <p:ext uri="{BB962C8B-B14F-4D97-AF65-F5344CB8AC3E}">
        <p14:creationId xmlns:p14="http://schemas.microsoft.com/office/powerpoint/2010/main" val="358531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033" y="2318637"/>
            <a:ext cx="5562600" cy="3322726"/>
          </a:xfrm>
          <a:prstGeom prst="rect">
            <a:avLst/>
          </a:prstGeom>
          <a:ln>
            <a:noFill/>
          </a:ln>
          <a:effectLst>
            <a:outerShdw blurRad="190500" algn="tl" rotWithShape="0">
              <a:srgbClr val="000000">
                <a:alpha val="70000"/>
              </a:srgbClr>
            </a:outerShdw>
          </a:effectLst>
        </p:spPr>
      </p:pic>
      <p:sp>
        <p:nvSpPr>
          <p:cNvPr id="3" name="Content Placeholder 2"/>
          <p:cNvSpPr>
            <a:spLocks noGrp="1"/>
          </p:cNvSpPr>
          <p:nvPr>
            <p:ph idx="1"/>
          </p:nvPr>
        </p:nvSpPr>
        <p:spPr>
          <a:xfrm>
            <a:off x="1066800" y="419100"/>
            <a:ext cx="7467600" cy="4648200"/>
          </a:xfrm>
        </p:spPr>
        <p:txBody>
          <a:bodyPr/>
          <a:lstStyle/>
          <a:p>
            <a:r>
              <a:rPr lang="en-US" dirty="0"/>
              <a:t>Procedures (cont.)</a:t>
            </a:r>
          </a:p>
          <a:p>
            <a:pPr lvl="1"/>
            <a:r>
              <a:rPr lang="en-US" dirty="0" smtClean="0"/>
              <a:t>5. Inform users about submission, including data issues</a:t>
            </a:r>
          </a:p>
          <a:p>
            <a:pPr marL="914400" lvl="2" indent="0">
              <a:buNone/>
            </a:pP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0" y="1676400"/>
            <a:ext cx="4724400" cy="2303600"/>
          </a:xfrm>
          <a:prstGeom prst="rect">
            <a:avLst/>
          </a:prstGeom>
          <a:ln>
            <a:noFill/>
          </a:ln>
          <a:effectLst>
            <a:outerShdw blurRad="190500" algn="tl" rotWithShape="0">
              <a:srgbClr val="000000">
                <a:alpha val="70000"/>
              </a:srgbClr>
            </a:outerShdw>
          </a:effectLst>
        </p:spPr>
      </p:pic>
      <p:sp>
        <p:nvSpPr>
          <p:cNvPr id="10" name="Title 1"/>
          <p:cNvSpPr>
            <a:spLocks noGrp="1"/>
          </p:cNvSpPr>
          <p:nvPr>
            <p:ph type="title"/>
          </p:nvPr>
        </p:nvSpPr>
        <p:spPr>
          <a:xfrm>
            <a:off x="762000" y="5257800"/>
            <a:ext cx="7239000" cy="1143000"/>
          </a:xfrm>
        </p:spPr>
        <p:txBody>
          <a:bodyPr/>
          <a:lstStyle/>
          <a:p>
            <a:r>
              <a:rPr lang="en-US" sz="4000" dirty="0" smtClean="0"/>
              <a:t>User Involvement</a:t>
            </a:r>
            <a:endParaRPr lang="en-US" sz="4000" dirty="0"/>
          </a:p>
        </p:txBody>
      </p:sp>
    </p:spTree>
    <p:extLst>
      <p:ext uri="{BB962C8B-B14F-4D97-AF65-F5344CB8AC3E}">
        <p14:creationId xmlns:p14="http://schemas.microsoft.com/office/powerpoint/2010/main" val="13516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7467600" cy="4648200"/>
          </a:xfrm>
        </p:spPr>
        <p:txBody>
          <a:bodyPr/>
          <a:lstStyle/>
          <a:p>
            <a:r>
              <a:rPr lang="en-US" dirty="0" smtClean="0"/>
              <a:t>Procedures (cont.)</a:t>
            </a:r>
          </a:p>
          <a:p>
            <a:pPr marL="914400" lvl="2" indent="0">
              <a:buNone/>
            </a:pP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3060107"/>
            <a:ext cx="4038600" cy="272389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002707"/>
            <a:ext cx="3763774" cy="20574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762000" y="5257800"/>
            <a:ext cx="7239000" cy="1143000"/>
          </a:xfrm>
        </p:spPr>
        <p:txBody>
          <a:bodyPr/>
          <a:lstStyle/>
          <a:p>
            <a:r>
              <a:rPr lang="en-US" sz="4000" dirty="0"/>
              <a:t>User Involvement</a:t>
            </a:r>
          </a:p>
        </p:txBody>
      </p:sp>
    </p:spTree>
    <p:extLst>
      <p:ext uri="{BB962C8B-B14F-4D97-AF65-F5344CB8AC3E}">
        <p14:creationId xmlns:p14="http://schemas.microsoft.com/office/powerpoint/2010/main" val="390724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ppt_x</p:attrName>
                                        </p:attrNameLst>
                                      </p:cBhvr>
                                      <p:tavLst>
                                        <p:tav tm="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371760723"/>
              </p:ext>
            </p:extLst>
          </p:nvPr>
        </p:nvGraphicFramePr>
        <p:xfrm>
          <a:off x="0" y="0"/>
          <a:ext cx="90678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799744" y="5181600"/>
            <a:ext cx="7239000" cy="1143000"/>
          </a:xfrm>
          <a:prstGeom prst="rect">
            <a:avLst/>
          </a:prstGeom>
        </p:spPr>
        <p:txBody>
          <a:bodyPr/>
          <a:lst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4000" dirty="0" smtClean="0"/>
              <a:t>MIS Reporting</a:t>
            </a:r>
            <a:endParaRPr lang="en-US" sz="4000" dirty="0"/>
          </a:p>
        </p:txBody>
      </p:sp>
    </p:spTree>
    <p:extLst>
      <p:ext uri="{BB962C8B-B14F-4D97-AF65-F5344CB8AC3E}">
        <p14:creationId xmlns:p14="http://schemas.microsoft.com/office/powerpoint/2010/main" val="2321072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Preface</a:t>
            </a:r>
            <a:endParaRPr lang="en-US" sz="4400" dirty="0"/>
          </a:p>
        </p:txBody>
      </p:sp>
      <p:sp>
        <p:nvSpPr>
          <p:cNvPr id="3" name="Content Placeholder 2"/>
          <p:cNvSpPr>
            <a:spLocks noGrp="1"/>
          </p:cNvSpPr>
          <p:nvPr>
            <p:ph idx="1"/>
          </p:nvPr>
        </p:nvSpPr>
        <p:spPr/>
        <p:txBody>
          <a:bodyPr>
            <a:normAutofit/>
          </a:bodyPr>
          <a:lstStyle/>
          <a:p>
            <a:r>
              <a:rPr lang="en-US" dirty="0" smtClean="0"/>
              <a:t>MIS Reporting and </a:t>
            </a:r>
            <a:r>
              <a:rPr lang="en-US" dirty="0"/>
              <a:t>D</a:t>
            </a:r>
            <a:r>
              <a:rPr lang="en-US" dirty="0" smtClean="0"/>
              <a:t>ata Validity</a:t>
            </a:r>
          </a:p>
          <a:p>
            <a:pPr lvl="1"/>
            <a:r>
              <a:rPr lang="en-US" b="1" dirty="0" smtClean="0">
                <a:solidFill>
                  <a:srgbClr val="FF0000"/>
                </a:solidFill>
              </a:rPr>
              <a:t>Data validity </a:t>
            </a:r>
            <a:r>
              <a:rPr lang="en-US" dirty="0" smtClean="0"/>
              <a:t>is a function of the degree to which the data can be used to support meaningful decisions—</a:t>
            </a:r>
            <a:r>
              <a:rPr lang="en-US" dirty="0" smtClean="0">
                <a:solidFill>
                  <a:srgbClr val="FF0000"/>
                </a:solidFill>
              </a:rPr>
              <a:t>degree of confidence</a:t>
            </a:r>
            <a:r>
              <a:rPr lang="en-US" dirty="0" smtClean="0"/>
              <a:t>.</a:t>
            </a:r>
          </a:p>
          <a:p>
            <a:pPr lvl="1"/>
            <a:r>
              <a:rPr lang="en-US" dirty="0" smtClean="0"/>
              <a:t>Data analysis drives selection and use of technology; tools used for reporting must allow data analysts to efficiently assess and monitor changes in data quality. </a:t>
            </a:r>
          </a:p>
          <a:p>
            <a:pPr lvl="1"/>
            <a:r>
              <a:rPr lang="en-US" dirty="0"/>
              <a:t>Technology: set of tools or means to an end (e.g., reporting valid and meaningful data</a:t>
            </a:r>
            <a:r>
              <a:rPr lang="en-US" dirty="0" smtClean="0"/>
              <a:t>).</a:t>
            </a:r>
          </a:p>
          <a:p>
            <a:pPr lvl="1"/>
            <a:r>
              <a:rPr lang="en-US" dirty="0" smtClean="0"/>
              <a:t>Data validation processes (e.g., clean-up) triggered by MIS reporting must benefit the parent system (production).</a:t>
            </a:r>
          </a:p>
          <a:p>
            <a:pPr lvl="1"/>
            <a:r>
              <a:rPr lang="en-US" dirty="0" smtClean="0"/>
              <a:t>Data custodians/users need to be involved throughout the whole process.</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1816563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Methods</a:t>
            </a:r>
            <a:endParaRPr lang="en-US" sz="4400" dirty="0"/>
          </a:p>
        </p:txBody>
      </p:sp>
      <p:sp>
        <p:nvSpPr>
          <p:cNvPr id="3" name="Content Placeholder 2"/>
          <p:cNvSpPr>
            <a:spLocks noGrp="1"/>
          </p:cNvSpPr>
          <p:nvPr>
            <p:ph idx="1"/>
          </p:nvPr>
        </p:nvSpPr>
        <p:spPr/>
        <p:txBody>
          <a:bodyPr>
            <a:normAutofit/>
          </a:bodyPr>
          <a:lstStyle/>
          <a:p>
            <a:r>
              <a:rPr lang="en-US" dirty="0" smtClean="0"/>
              <a:t>Tools, Applications and Related Functions</a:t>
            </a:r>
          </a:p>
          <a:p>
            <a:pPr lvl="1"/>
            <a:r>
              <a:rPr lang="en-US" dirty="0" smtClean="0"/>
              <a:t>SQL Developer: Creates, modifies, or updates scripts for quarterly and annual views</a:t>
            </a:r>
          </a:p>
          <a:p>
            <a:pPr lvl="1"/>
            <a:r>
              <a:rPr lang="en-US" dirty="0" smtClean="0"/>
              <a:t>TOAD: Allows easy data import/export across systems or platforms</a:t>
            </a:r>
          </a:p>
          <a:p>
            <a:pPr lvl="1"/>
            <a:r>
              <a:rPr lang="en-US" dirty="0" smtClean="0"/>
              <a:t>Argos: Produces CSV reports that are sent through email for a scheduled period of time to users across the District to clean-up data or confirm headcounts for categorical programs (DSPS, EOPS, </a:t>
            </a:r>
            <a:r>
              <a:rPr lang="en-US" dirty="0" err="1" smtClean="0"/>
              <a:t>CalWorks</a:t>
            </a:r>
            <a:r>
              <a:rPr lang="en-US" dirty="0" smtClean="0"/>
              <a:t>) or special groups (Puente, Middle College, College Now, Sankofa)</a:t>
            </a:r>
          </a:p>
          <a:p>
            <a:pPr lvl="1"/>
            <a:r>
              <a:rPr lang="en-US" dirty="0" smtClean="0"/>
              <a:t>SAS: Processes data downloaded from parent system to create data files that meet MIS specifications and adds last minute edits to avoid rejects. It is also used to clean-up/process data stored in ODS custom tables for further data clean-up or follow-up reports.  </a:t>
            </a:r>
          </a:p>
          <a:p>
            <a:endParaRPr lang="en-US" dirty="0"/>
          </a:p>
        </p:txBody>
      </p:sp>
    </p:spTree>
    <p:extLst>
      <p:ext uri="{BB962C8B-B14F-4D97-AF65-F5344CB8AC3E}">
        <p14:creationId xmlns:p14="http://schemas.microsoft.com/office/powerpoint/2010/main" val="2802121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67600" cy="4648200"/>
          </a:xfrm>
        </p:spPr>
        <p:txBody>
          <a:bodyPr/>
          <a:lstStyle/>
          <a:p>
            <a:r>
              <a:rPr lang="en-US" dirty="0" smtClean="0"/>
              <a:t>Procedures</a:t>
            </a:r>
          </a:p>
          <a:p>
            <a:pPr lvl="1"/>
            <a:r>
              <a:rPr lang="en-US" dirty="0" smtClean="0"/>
              <a:t>1. Run sql scripts to create views for data clean-up (used by Argos reports) or MIS submission.</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962684"/>
            <a:ext cx="5607170" cy="3810000"/>
          </a:xfrm>
          <a:prstGeom prst="rect">
            <a:avLst/>
          </a:prstGeom>
          <a:ln>
            <a:noFill/>
          </a:ln>
          <a:effectLst>
            <a:outerShdw blurRad="190500" algn="tl" rotWithShape="0">
              <a:srgbClr val="000000">
                <a:alpha val="70000"/>
              </a:srgbClr>
            </a:outerShdw>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2895600"/>
            <a:ext cx="3095238" cy="2019048"/>
          </a:xfrm>
          <a:prstGeom prst="rect">
            <a:avLst/>
          </a:prstGeom>
          <a:ln>
            <a:noFill/>
          </a:ln>
          <a:effectLst>
            <a:outerShdw blurRad="190500" algn="tl" rotWithShape="0">
              <a:srgbClr val="000000">
                <a:alpha val="70000"/>
              </a:srgbClr>
            </a:outerShdw>
          </a:effectLst>
        </p:spPr>
      </p:pic>
      <p:sp>
        <p:nvSpPr>
          <p:cNvPr id="9" name="Title 1"/>
          <p:cNvSpPr>
            <a:spLocks noGrp="1"/>
          </p:cNvSpPr>
          <p:nvPr>
            <p:ph type="title"/>
          </p:nvPr>
        </p:nvSpPr>
        <p:spPr>
          <a:xfrm>
            <a:off x="914400" y="5408128"/>
            <a:ext cx="7239000" cy="1143000"/>
          </a:xfrm>
        </p:spPr>
        <p:txBody>
          <a:bodyPr/>
          <a:lstStyle/>
          <a:p>
            <a:r>
              <a:rPr lang="en-US" sz="4000" dirty="0" smtClean="0"/>
              <a:t>SQL Developer</a:t>
            </a:r>
            <a:endParaRPr lang="en-US" sz="4000" dirty="0"/>
          </a:p>
        </p:txBody>
      </p:sp>
    </p:spTree>
    <p:extLst>
      <p:ext uri="{BB962C8B-B14F-4D97-AF65-F5344CB8AC3E}">
        <p14:creationId xmlns:p14="http://schemas.microsoft.com/office/powerpoint/2010/main" val="128453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67600" cy="4648200"/>
          </a:xfrm>
        </p:spPr>
        <p:txBody>
          <a:bodyPr/>
          <a:lstStyle/>
          <a:p>
            <a:r>
              <a:rPr lang="en-US" dirty="0" smtClean="0"/>
              <a:t>Procedures (cont.)</a:t>
            </a:r>
          </a:p>
          <a:p>
            <a:pPr lvl="1"/>
            <a:r>
              <a:rPr lang="en-US" dirty="0"/>
              <a:t>2</a:t>
            </a:r>
            <a:r>
              <a:rPr lang="en-US" dirty="0" smtClean="0"/>
              <a:t>. Schedule Argos reports. These are sent through email to MIS users to facilitate data clean-up in the production/parent system.  </a:t>
            </a:r>
            <a:endParaRPr lang="en-US" dirty="0"/>
          </a:p>
        </p:txBody>
      </p:sp>
      <p:grpSp>
        <p:nvGrpSpPr>
          <p:cNvPr id="11" name="Group 10"/>
          <p:cNvGrpSpPr/>
          <p:nvPr/>
        </p:nvGrpSpPr>
        <p:grpSpPr>
          <a:xfrm>
            <a:off x="2286000" y="2481485"/>
            <a:ext cx="1600200" cy="1447800"/>
            <a:chOff x="2286000" y="2481485"/>
            <a:chExt cx="1600200" cy="1447800"/>
          </a:xfrm>
        </p:grpSpPr>
        <p:sp>
          <p:nvSpPr>
            <p:cNvPr id="2" name="Flowchart: Magnetic Disk 1"/>
            <p:cNvSpPr/>
            <p:nvPr/>
          </p:nvSpPr>
          <p:spPr>
            <a:xfrm>
              <a:off x="2286000" y="2481485"/>
              <a:ext cx="1600200" cy="14478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590800" y="2971800"/>
              <a:ext cx="990600" cy="646331"/>
            </a:xfrm>
            <a:prstGeom prst="rect">
              <a:avLst/>
            </a:prstGeom>
            <a:solidFill>
              <a:schemeClr val="bg1"/>
            </a:solidFill>
          </p:spPr>
          <p:txBody>
            <a:bodyPr wrap="square" rtlCol="0">
              <a:spAutoFit/>
            </a:bodyPr>
            <a:lstStyle/>
            <a:p>
              <a:r>
                <a:rPr lang="en-US" dirty="0" smtClean="0"/>
                <a:t>Parent System</a:t>
              </a:r>
              <a:endParaRPr lang="en-US" dirty="0"/>
            </a:p>
          </p:txBody>
        </p:sp>
      </p:grpSp>
      <p:sp>
        <p:nvSpPr>
          <p:cNvPr id="5" name="Curved Up Arrow 4"/>
          <p:cNvSpPr/>
          <p:nvPr/>
        </p:nvSpPr>
        <p:spPr>
          <a:xfrm flipH="1">
            <a:off x="3704599" y="3971658"/>
            <a:ext cx="2002923" cy="609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Curved Up Arrow 8"/>
          <p:cNvSpPr/>
          <p:nvPr/>
        </p:nvSpPr>
        <p:spPr>
          <a:xfrm rot="10800000" flipH="1">
            <a:off x="3840620" y="1828795"/>
            <a:ext cx="1866902" cy="60960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3505201" y="4953000"/>
            <a:ext cx="4191000" cy="738664"/>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400" dirty="0" smtClean="0"/>
              <a:t>MIS feedback/clean-up loop improves data quality in the parent system, which benefits other reports (e.g., 320, internal research reports).</a:t>
            </a:r>
            <a:endParaRPr lang="en-US" sz="1400" dirty="0"/>
          </a:p>
        </p:txBody>
      </p:sp>
      <p:grpSp>
        <p:nvGrpSpPr>
          <p:cNvPr id="14" name="Group 13"/>
          <p:cNvGrpSpPr/>
          <p:nvPr/>
        </p:nvGrpSpPr>
        <p:grpSpPr>
          <a:xfrm>
            <a:off x="4648200" y="2667000"/>
            <a:ext cx="3548482" cy="1833372"/>
            <a:chOff x="4648200" y="2667000"/>
            <a:chExt cx="3548482" cy="1833372"/>
          </a:xfrm>
        </p:grpSpPr>
        <p:grpSp>
          <p:nvGrpSpPr>
            <p:cNvPr id="12" name="Group 11"/>
            <p:cNvGrpSpPr/>
            <p:nvPr/>
          </p:nvGrpSpPr>
          <p:grpSpPr>
            <a:xfrm>
              <a:off x="4648200" y="2667000"/>
              <a:ext cx="3548482" cy="1833372"/>
              <a:chOff x="4648200" y="2667000"/>
              <a:chExt cx="3548482" cy="1833372"/>
            </a:xfrm>
          </p:grpSpPr>
          <p:sp>
            <p:nvSpPr>
              <p:cNvPr id="7" name="TextBox 6"/>
              <p:cNvSpPr txBox="1"/>
              <p:nvPr/>
            </p:nvSpPr>
            <p:spPr>
              <a:xfrm>
                <a:off x="4648200" y="2881699"/>
                <a:ext cx="17526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Argos Reports</a:t>
                </a:r>
                <a:endParaRPr lang="en-US" dirty="0"/>
              </a:p>
            </p:txBody>
          </p:sp>
          <p:pic>
            <p:nvPicPr>
              <p:cNvPr id="3074" name="Picture 2"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2667000"/>
                <a:ext cx="1795882" cy="1833372"/>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extBox 12"/>
            <p:cNvSpPr txBox="1"/>
            <p:nvPr/>
          </p:nvSpPr>
          <p:spPr>
            <a:xfrm>
              <a:off x="6765341" y="2862787"/>
              <a:ext cx="473659"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endParaRPr lang="en-US" sz="1200" dirty="0" smtClean="0"/>
            </a:p>
            <a:p>
              <a:pPr algn="ctr"/>
              <a:r>
                <a:rPr lang="en-US" sz="1200" dirty="0" smtClean="0"/>
                <a:t>MIS</a:t>
              </a:r>
            </a:p>
            <a:p>
              <a:endParaRPr lang="en-US" sz="1200" dirty="0"/>
            </a:p>
          </p:txBody>
        </p:sp>
      </p:grpSp>
    </p:spTree>
    <p:extLst>
      <p:ext uri="{BB962C8B-B14F-4D97-AF65-F5344CB8AC3E}">
        <p14:creationId xmlns:p14="http://schemas.microsoft.com/office/powerpoint/2010/main" val="156100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 calcmode="lin" valueType="num">
                                      <p:cBhvr>
                                        <p:cTn id="14" dur="1000" fill="hold"/>
                                        <p:tgtEl>
                                          <p:spTgt spid="9"/>
                                        </p:tgtEl>
                                        <p:attrNameLst>
                                          <p:attrName>style.rotation</p:attrName>
                                        </p:attrNameLst>
                                      </p:cBhvr>
                                      <p:tavLst>
                                        <p:tav tm="0">
                                          <p:val>
                                            <p:fltVal val="90"/>
                                          </p:val>
                                        </p:tav>
                                        <p:tav tm="100000">
                                          <p:val>
                                            <p:fltVal val="0"/>
                                          </p:val>
                                        </p:tav>
                                      </p:tavLst>
                                    </p:anim>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1000" fill="hold"/>
                                        <p:tgtEl>
                                          <p:spTgt spid="14"/>
                                        </p:tgtEl>
                                        <p:attrNameLst>
                                          <p:attrName>ppt_w</p:attrName>
                                        </p:attrNameLst>
                                      </p:cBhvr>
                                      <p:tavLst>
                                        <p:tav tm="0">
                                          <p:val>
                                            <p:fltVal val="0"/>
                                          </p:val>
                                        </p:tav>
                                        <p:tav tm="100000">
                                          <p:val>
                                            <p:strVal val="#ppt_w"/>
                                          </p:val>
                                        </p:tav>
                                      </p:tavLst>
                                    </p:anim>
                                    <p:anim calcmode="lin" valueType="num">
                                      <p:cBhvr>
                                        <p:cTn id="21" dur="1000" fill="hold"/>
                                        <p:tgtEl>
                                          <p:spTgt spid="14"/>
                                        </p:tgtEl>
                                        <p:attrNameLst>
                                          <p:attrName>ppt_h</p:attrName>
                                        </p:attrNameLst>
                                      </p:cBhvr>
                                      <p:tavLst>
                                        <p:tav tm="0">
                                          <p:val>
                                            <p:fltVal val="0"/>
                                          </p:val>
                                        </p:tav>
                                        <p:tav tm="100000">
                                          <p:val>
                                            <p:strVal val="#ppt_h"/>
                                          </p:val>
                                        </p:tav>
                                      </p:tavLst>
                                    </p:anim>
                                    <p:anim calcmode="lin" valueType="num">
                                      <p:cBhvr>
                                        <p:cTn id="22" dur="1000" fill="hold"/>
                                        <p:tgtEl>
                                          <p:spTgt spid="14"/>
                                        </p:tgtEl>
                                        <p:attrNameLst>
                                          <p:attrName>style.rotation</p:attrName>
                                        </p:attrNameLst>
                                      </p:cBhvr>
                                      <p:tavLst>
                                        <p:tav tm="0">
                                          <p:val>
                                            <p:fltVal val="90"/>
                                          </p:val>
                                        </p:tav>
                                        <p:tav tm="100000">
                                          <p:val>
                                            <p:fltVal val="0"/>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circle(in)">
                                      <p:cBhvr>
                                        <p:cTn id="3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Argos</a:t>
            </a:r>
            <a:endParaRPr 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533400"/>
            <a:ext cx="8352382" cy="49333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2750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7467600" cy="4648200"/>
          </a:xfrm>
        </p:spPr>
        <p:txBody>
          <a:bodyPr/>
          <a:lstStyle/>
          <a:p>
            <a:r>
              <a:rPr lang="en-US" dirty="0" smtClean="0"/>
              <a:t>Procedures (cont.)</a:t>
            </a:r>
          </a:p>
          <a:p>
            <a:pPr lvl="1"/>
            <a:r>
              <a:rPr lang="en-US" dirty="0" smtClean="0"/>
              <a:t>3. TOAD is used to export/import data across systems (servers, personal computer). Data is “filtered” through views, which are also used for related reports. </a:t>
            </a:r>
          </a:p>
          <a:p>
            <a:pPr lvl="2"/>
            <a:r>
              <a:rPr lang="en-US" dirty="0" smtClean="0"/>
              <a:t>The use of views speeds processes for it “frees” the system from having to process complex queries</a:t>
            </a:r>
          </a:p>
          <a:p>
            <a:pPr lvl="2"/>
            <a:r>
              <a:rPr lang="en-US" dirty="0" smtClean="0"/>
              <a:t>The raw data files are “frozen” until re-submission. </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399" y="2895600"/>
            <a:ext cx="5454215" cy="3695039"/>
          </a:xfrm>
          <a:prstGeom prst="rect">
            <a:avLst/>
          </a:prstGeom>
        </p:spPr>
      </p:pic>
      <p:sp>
        <p:nvSpPr>
          <p:cNvPr id="11" name="Title 1"/>
          <p:cNvSpPr>
            <a:spLocks noGrp="1"/>
          </p:cNvSpPr>
          <p:nvPr>
            <p:ph type="title"/>
          </p:nvPr>
        </p:nvSpPr>
        <p:spPr>
          <a:xfrm>
            <a:off x="1066800" y="5323013"/>
            <a:ext cx="7239000" cy="1143000"/>
          </a:xfrm>
        </p:spPr>
        <p:txBody>
          <a:bodyPr/>
          <a:lstStyle/>
          <a:p>
            <a:r>
              <a:rPr lang="en-US" sz="4000" dirty="0" smtClean="0"/>
              <a:t>TOAD</a:t>
            </a:r>
            <a:endParaRPr lang="en-US" sz="4000" dirty="0"/>
          </a:p>
        </p:txBody>
      </p:sp>
    </p:spTree>
    <p:extLst>
      <p:ext uri="{BB962C8B-B14F-4D97-AF65-F5344CB8AC3E}">
        <p14:creationId xmlns:p14="http://schemas.microsoft.com/office/powerpoint/2010/main" val="340496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7467600" cy="4648200"/>
          </a:xfrm>
        </p:spPr>
        <p:txBody>
          <a:bodyPr/>
          <a:lstStyle/>
          <a:p>
            <a:r>
              <a:rPr lang="en-US" dirty="0" smtClean="0"/>
              <a:t>Procedures (cont.)</a:t>
            </a:r>
          </a:p>
          <a:p>
            <a:pPr lvl="1"/>
            <a:r>
              <a:rPr lang="en-US" dirty="0" smtClean="0"/>
              <a:t>4. SAS programs/templates are used to read and process data for ‘last minute’ edits and MIS submission</a:t>
            </a:r>
          </a:p>
          <a:p>
            <a:pPr lvl="2"/>
            <a:r>
              <a:rPr lang="en-US" dirty="0" smtClean="0"/>
              <a:t>Read files, including those used for final check </a:t>
            </a:r>
            <a:endParaRPr lang="en-US" dirty="0"/>
          </a:p>
        </p:txBody>
      </p:sp>
      <p:grpSp>
        <p:nvGrpSpPr>
          <p:cNvPr id="15" name="Group 14"/>
          <p:cNvGrpSpPr/>
          <p:nvPr/>
        </p:nvGrpSpPr>
        <p:grpSpPr>
          <a:xfrm>
            <a:off x="1524000" y="2057400"/>
            <a:ext cx="5867400" cy="2352381"/>
            <a:chOff x="1524000" y="2057400"/>
            <a:chExt cx="5867400" cy="2352381"/>
          </a:xfrm>
        </p:grpSpPr>
        <p:grpSp>
          <p:nvGrpSpPr>
            <p:cNvPr id="13" name="Group 12"/>
            <p:cNvGrpSpPr/>
            <p:nvPr/>
          </p:nvGrpSpPr>
          <p:grpSpPr>
            <a:xfrm>
              <a:off x="1524000" y="2057400"/>
              <a:ext cx="5867400" cy="2352381"/>
              <a:chOff x="1524000" y="2057400"/>
              <a:chExt cx="5867400" cy="2352381"/>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57400"/>
                <a:ext cx="4695238" cy="2352381"/>
              </a:xfrm>
              <a:prstGeom prst="rect">
                <a:avLst/>
              </a:prstGeom>
              <a:ln>
                <a:noFill/>
              </a:ln>
              <a:effectLst>
                <a:outerShdw blurRad="190500" algn="tl" rotWithShape="0">
                  <a:srgbClr val="000000">
                    <a:alpha val="70000"/>
                  </a:srgbClr>
                </a:outerShdw>
              </a:effectLst>
            </p:spPr>
          </p:pic>
          <p:sp>
            <p:nvSpPr>
              <p:cNvPr id="5" name="TextBox 4"/>
              <p:cNvSpPr txBox="1"/>
              <p:nvPr/>
            </p:nvSpPr>
            <p:spPr>
              <a:xfrm>
                <a:off x="5410200" y="2253734"/>
                <a:ext cx="19812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Term p</a:t>
                </a:r>
                <a:r>
                  <a:rPr lang="en-US" dirty="0" smtClean="0"/>
                  <a:t>arameters</a:t>
                </a:r>
                <a:endParaRPr lang="en-US" dirty="0"/>
              </a:p>
            </p:txBody>
          </p:sp>
        </p:grpSp>
        <p:cxnSp>
          <p:nvCxnSpPr>
            <p:cNvPr id="9" name="Straight Arrow Connector 8"/>
            <p:cNvCxnSpPr/>
            <p:nvPr/>
          </p:nvCxnSpPr>
          <p:spPr>
            <a:xfrm flipH="1">
              <a:off x="4343400" y="24384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219733" y="2971800"/>
            <a:ext cx="6533334" cy="3390476"/>
            <a:chOff x="2219733" y="2971800"/>
            <a:chExt cx="6533334" cy="3390476"/>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9733" y="2971800"/>
              <a:ext cx="6533334" cy="3390476"/>
            </a:xfrm>
            <a:prstGeom prst="rect">
              <a:avLst/>
            </a:prstGeom>
            <a:ln>
              <a:noFill/>
            </a:ln>
            <a:effectLst>
              <a:outerShdw blurRad="190500" algn="tl" rotWithShape="0">
                <a:srgbClr val="000000">
                  <a:alpha val="70000"/>
                </a:srgbClr>
              </a:outerShdw>
            </a:effectLst>
          </p:spPr>
        </p:pic>
        <p:sp>
          <p:nvSpPr>
            <p:cNvPr id="7" name="TextBox 6"/>
            <p:cNvSpPr txBox="1"/>
            <p:nvPr/>
          </p:nvSpPr>
          <p:spPr>
            <a:xfrm>
              <a:off x="5029200" y="4040449"/>
              <a:ext cx="36576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CCCCO Curriculum Inventory file</a:t>
              </a:r>
              <a:endParaRPr lang="en-US" dirty="0"/>
            </a:p>
          </p:txBody>
        </p:sp>
        <p:cxnSp>
          <p:nvCxnSpPr>
            <p:cNvPr id="10" name="Straight Arrow Connector 9"/>
            <p:cNvCxnSpPr/>
            <p:nvPr/>
          </p:nvCxnSpPr>
          <p:spPr>
            <a:xfrm flipH="1" flipV="1">
              <a:off x="5486400" y="3733800"/>
              <a:ext cx="914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2" name="Title 1"/>
          <p:cNvSpPr>
            <a:spLocks noGrp="1"/>
          </p:cNvSpPr>
          <p:nvPr>
            <p:ph type="title"/>
          </p:nvPr>
        </p:nvSpPr>
        <p:spPr>
          <a:xfrm>
            <a:off x="723900" y="5334000"/>
            <a:ext cx="7239000" cy="1143000"/>
          </a:xfrm>
        </p:spPr>
        <p:txBody>
          <a:bodyPr/>
          <a:lstStyle/>
          <a:p>
            <a:r>
              <a:rPr lang="en-US" sz="4000" dirty="0" smtClean="0"/>
              <a:t>SAS</a:t>
            </a:r>
            <a:endParaRPr lang="en-US" sz="4000" dirty="0"/>
          </a:p>
        </p:txBody>
      </p:sp>
    </p:spTree>
    <p:extLst>
      <p:ext uri="{BB962C8B-B14F-4D97-AF65-F5344CB8AC3E}">
        <p14:creationId xmlns:p14="http://schemas.microsoft.com/office/powerpoint/2010/main" val="11679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19100"/>
            <a:ext cx="7467600" cy="4648200"/>
          </a:xfrm>
        </p:spPr>
        <p:txBody>
          <a:bodyPr/>
          <a:lstStyle/>
          <a:p>
            <a:r>
              <a:rPr lang="en-US" dirty="0" smtClean="0"/>
              <a:t>Procedures (cont.)</a:t>
            </a:r>
          </a:p>
          <a:p>
            <a:pPr marL="914400" lvl="2" indent="0">
              <a:buNone/>
            </a:pPr>
            <a:endParaRPr lang="en-US" dirty="0"/>
          </a:p>
        </p:txBody>
      </p:sp>
      <p:sp>
        <p:nvSpPr>
          <p:cNvPr id="12" name="Title 1"/>
          <p:cNvSpPr>
            <a:spLocks noGrp="1"/>
          </p:cNvSpPr>
          <p:nvPr>
            <p:ph type="title"/>
          </p:nvPr>
        </p:nvSpPr>
        <p:spPr>
          <a:xfrm>
            <a:off x="762000" y="5257800"/>
            <a:ext cx="7239000" cy="1143000"/>
          </a:xfrm>
        </p:spPr>
        <p:txBody>
          <a:bodyPr/>
          <a:lstStyle/>
          <a:p>
            <a:r>
              <a:rPr lang="en-US" sz="4000" dirty="0" smtClean="0"/>
              <a:t>SAS</a:t>
            </a:r>
            <a:endParaRPr lang="en-US" sz="4000" dirty="0"/>
          </a:p>
        </p:txBody>
      </p:sp>
      <p:grpSp>
        <p:nvGrpSpPr>
          <p:cNvPr id="15" name="Group 14"/>
          <p:cNvGrpSpPr/>
          <p:nvPr/>
        </p:nvGrpSpPr>
        <p:grpSpPr>
          <a:xfrm>
            <a:off x="1205669" y="1157243"/>
            <a:ext cx="6215735" cy="2600000"/>
            <a:chOff x="1205669" y="1157243"/>
            <a:chExt cx="6215735" cy="260000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669" y="1157243"/>
              <a:ext cx="5009524" cy="2600000"/>
            </a:xfrm>
            <a:prstGeom prst="rect">
              <a:avLst/>
            </a:prstGeom>
            <a:ln>
              <a:noFill/>
            </a:ln>
            <a:effectLst>
              <a:outerShdw blurRad="190500" algn="tl" rotWithShape="0">
                <a:srgbClr val="000000">
                  <a:alpha val="70000"/>
                </a:srgbClr>
              </a:outerShdw>
            </a:effectLst>
          </p:spPr>
        </p:pic>
        <p:sp>
          <p:nvSpPr>
            <p:cNvPr id="13" name="TextBox 12"/>
            <p:cNvSpPr txBox="1"/>
            <p:nvPr/>
          </p:nvSpPr>
          <p:spPr>
            <a:xfrm>
              <a:off x="4729479" y="2623066"/>
              <a:ext cx="269192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Read CB Banner data</a:t>
              </a:r>
              <a:endParaRPr lang="en-US" dirty="0"/>
            </a:p>
          </p:txBody>
        </p:sp>
      </p:grpSp>
      <p:grpSp>
        <p:nvGrpSpPr>
          <p:cNvPr id="16" name="Group 15"/>
          <p:cNvGrpSpPr/>
          <p:nvPr/>
        </p:nvGrpSpPr>
        <p:grpSpPr>
          <a:xfrm>
            <a:off x="1205669" y="3581400"/>
            <a:ext cx="7047620" cy="2237451"/>
            <a:chOff x="1205669" y="3581400"/>
            <a:chExt cx="7047620" cy="2237451"/>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5669" y="3581400"/>
              <a:ext cx="7047620" cy="1914286"/>
            </a:xfrm>
            <a:prstGeom prst="rect">
              <a:avLst/>
            </a:prstGeom>
            <a:ln>
              <a:noFill/>
            </a:ln>
            <a:effectLst>
              <a:outerShdw blurRad="190500" algn="tl" rotWithShape="0">
                <a:srgbClr val="000000">
                  <a:alpha val="70000"/>
                </a:srgbClr>
              </a:outerShdw>
            </a:effectLst>
          </p:spPr>
        </p:pic>
        <p:sp>
          <p:nvSpPr>
            <p:cNvPr id="14" name="TextBox 13"/>
            <p:cNvSpPr txBox="1"/>
            <p:nvPr/>
          </p:nvSpPr>
          <p:spPr>
            <a:xfrm>
              <a:off x="4310193" y="5172520"/>
              <a:ext cx="3810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Compare CB Banner data and CCCCO Curriculum  Inventory</a:t>
              </a:r>
              <a:endParaRPr lang="en-US" dirty="0"/>
            </a:p>
          </p:txBody>
        </p:sp>
      </p:grpSp>
    </p:spTree>
    <p:extLst>
      <p:ext uri="{BB962C8B-B14F-4D97-AF65-F5344CB8AC3E}">
        <p14:creationId xmlns:p14="http://schemas.microsoft.com/office/powerpoint/2010/main" val="108383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638</TotalTime>
  <Words>1309</Words>
  <Application>Microsoft Office PowerPoint</Application>
  <PresentationFormat>On-screen Show (4:3)</PresentationFormat>
  <Paragraphs>85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Thermal</vt:lpstr>
      <vt:lpstr>MIS Reporting at Foothill-De Anza: Overview of Methods and Procedures</vt:lpstr>
      <vt:lpstr>Preface</vt:lpstr>
      <vt:lpstr>Methods</vt:lpstr>
      <vt:lpstr>SQL Developer</vt:lpstr>
      <vt:lpstr>PowerPoint Presentation</vt:lpstr>
      <vt:lpstr>Argos</vt:lpstr>
      <vt:lpstr>TOAD</vt:lpstr>
      <vt:lpstr>SAS</vt:lpstr>
      <vt:lpstr>SAS</vt:lpstr>
      <vt:lpstr>SAS</vt:lpstr>
      <vt:lpstr>Submission</vt:lpstr>
      <vt:lpstr>User Involvement</vt:lpstr>
      <vt:lpstr>User Involvement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 Reporting@FHDA</dc:title>
  <dc:creator>Test</dc:creator>
  <cp:lastModifiedBy>Administrator</cp:lastModifiedBy>
  <cp:revision>133</cp:revision>
  <dcterms:created xsi:type="dcterms:W3CDTF">2014-11-14T15:52:05Z</dcterms:created>
  <dcterms:modified xsi:type="dcterms:W3CDTF">2016-05-11T18:32:57Z</dcterms:modified>
</cp:coreProperties>
</file>