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2" r:id="rId4"/>
  </p:sldMasterIdLst>
  <p:sldIdLst>
    <p:sldId id="257" r:id="rId5"/>
    <p:sldId id="258" r:id="rId6"/>
    <p:sldId id="259" r:id="rId7"/>
    <p:sldId id="261" r:id="rId8"/>
    <p:sldId id="262" r:id="rId9"/>
    <p:sldId id="264" r:id="rId10"/>
    <p:sldId id="263" r:id="rId11"/>
    <p:sldId id="266" r:id="rId12"/>
    <p:sldId id="265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AC54F-1E02-4D28-8F72-B9743F1E36C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F96CE03-D947-49A7-8F13-7E2BEA0D822F}">
      <dgm:prSet phldrT="[Text]"/>
      <dgm:spPr/>
      <dgm:t>
        <a:bodyPr/>
        <a:lstStyle/>
        <a:p>
          <a:r>
            <a:rPr lang="en-US" dirty="0"/>
            <a:t>Upload Disability Codes from Clockwork to SGADISA</a:t>
          </a:r>
        </a:p>
      </dgm:t>
    </dgm:pt>
    <dgm:pt modelId="{A0B1246A-D6B4-40F0-83F7-DA3B39C28337}" type="parTrans" cxnId="{52F4EE11-5400-4CCB-A128-85D08534D321}">
      <dgm:prSet/>
      <dgm:spPr/>
      <dgm:t>
        <a:bodyPr/>
        <a:lstStyle/>
        <a:p>
          <a:endParaRPr lang="en-US"/>
        </a:p>
      </dgm:t>
    </dgm:pt>
    <dgm:pt modelId="{BCC706E0-30ED-4303-9B6A-5325E66BB2FC}" type="sibTrans" cxnId="{52F4EE11-5400-4CCB-A128-85D08534D321}">
      <dgm:prSet/>
      <dgm:spPr/>
      <dgm:t>
        <a:bodyPr/>
        <a:lstStyle/>
        <a:p>
          <a:endParaRPr lang="en-US"/>
        </a:p>
      </dgm:t>
    </dgm:pt>
    <dgm:pt modelId="{097D4C89-7A06-4D0A-ACD8-42254263152A}">
      <dgm:prSet phldrT="[Text]"/>
      <dgm:spPr/>
      <dgm:t>
        <a:bodyPr/>
        <a:lstStyle/>
        <a:p>
          <a:r>
            <a:rPr lang="en-US" dirty="0"/>
            <a:t>Run Argos Prelim Reports (SARS, Courses, positive attendance)</a:t>
          </a:r>
        </a:p>
      </dgm:t>
    </dgm:pt>
    <dgm:pt modelId="{9FA25951-7FDA-4943-84C3-59D61666AF74}" type="parTrans" cxnId="{93C532AF-085A-43C6-B573-BD4649B1B2CB}">
      <dgm:prSet/>
      <dgm:spPr/>
      <dgm:t>
        <a:bodyPr/>
        <a:lstStyle/>
        <a:p>
          <a:endParaRPr lang="en-US"/>
        </a:p>
      </dgm:t>
    </dgm:pt>
    <dgm:pt modelId="{BE8B800E-38C8-43DE-A46C-4E94EFBF7111}" type="sibTrans" cxnId="{93C532AF-085A-43C6-B573-BD4649B1B2CB}">
      <dgm:prSet/>
      <dgm:spPr/>
      <dgm:t>
        <a:bodyPr/>
        <a:lstStyle/>
        <a:p>
          <a:endParaRPr lang="en-US"/>
        </a:p>
      </dgm:t>
    </dgm:pt>
    <dgm:pt modelId="{9CEC8969-F02C-42D6-AFBB-2E936A3D92D0}">
      <dgm:prSet phldrT="[Text]"/>
      <dgm:spPr/>
      <dgm:t>
        <a:bodyPr/>
        <a:lstStyle/>
        <a:p>
          <a:r>
            <a:rPr lang="en-US" dirty="0"/>
            <a:t>Upload Service Hours to SGADISA</a:t>
          </a:r>
        </a:p>
      </dgm:t>
    </dgm:pt>
    <dgm:pt modelId="{9FE2E238-4FDD-48D1-B3ED-636F21C5A93F}" type="parTrans" cxnId="{A1F98F2D-9AF3-464A-902D-27B588CA19B2}">
      <dgm:prSet/>
      <dgm:spPr/>
      <dgm:t>
        <a:bodyPr/>
        <a:lstStyle/>
        <a:p>
          <a:endParaRPr lang="en-US"/>
        </a:p>
      </dgm:t>
    </dgm:pt>
    <dgm:pt modelId="{57A261A5-9354-4A1E-9683-D577355246DC}" type="sibTrans" cxnId="{A1F98F2D-9AF3-464A-902D-27B588CA19B2}">
      <dgm:prSet/>
      <dgm:spPr/>
      <dgm:t>
        <a:bodyPr/>
        <a:lstStyle/>
        <a:p>
          <a:endParaRPr lang="en-US"/>
        </a:p>
      </dgm:t>
    </dgm:pt>
    <dgm:pt modelId="{2E5EC4E0-82CB-4778-82E8-5A8A6617C245}" type="pres">
      <dgm:prSet presAssocID="{F74AC54F-1E02-4D28-8F72-B9743F1E36CE}" presName="CompostProcess" presStyleCnt="0">
        <dgm:presLayoutVars>
          <dgm:dir/>
          <dgm:resizeHandles val="exact"/>
        </dgm:presLayoutVars>
      </dgm:prSet>
      <dgm:spPr/>
    </dgm:pt>
    <dgm:pt modelId="{58F7CEAB-BE14-470B-9BC4-25CEFADDF640}" type="pres">
      <dgm:prSet presAssocID="{F74AC54F-1E02-4D28-8F72-B9743F1E36CE}" presName="arrow" presStyleLbl="bgShp" presStyleIdx="0" presStyleCnt="1"/>
      <dgm:spPr/>
    </dgm:pt>
    <dgm:pt modelId="{5E2B0101-8194-4D53-9729-7269C3A6CBBE}" type="pres">
      <dgm:prSet presAssocID="{F74AC54F-1E02-4D28-8F72-B9743F1E36CE}" presName="linearProcess" presStyleCnt="0"/>
      <dgm:spPr/>
    </dgm:pt>
    <dgm:pt modelId="{2832E269-3A43-4F87-ADF4-1E546684FDC4}" type="pres">
      <dgm:prSet presAssocID="{2F96CE03-D947-49A7-8F13-7E2BEA0D822F}" presName="textNode" presStyleLbl="node1" presStyleIdx="0" presStyleCnt="3">
        <dgm:presLayoutVars>
          <dgm:bulletEnabled val="1"/>
        </dgm:presLayoutVars>
      </dgm:prSet>
      <dgm:spPr/>
    </dgm:pt>
    <dgm:pt modelId="{DEC72D5F-DD1B-4177-8130-63D164456EEA}" type="pres">
      <dgm:prSet presAssocID="{BCC706E0-30ED-4303-9B6A-5325E66BB2FC}" presName="sibTrans" presStyleCnt="0"/>
      <dgm:spPr/>
    </dgm:pt>
    <dgm:pt modelId="{63FAFB96-132E-41CA-AFEA-CB2AA3B1A929}" type="pres">
      <dgm:prSet presAssocID="{097D4C89-7A06-4D0A-ACD8-42254263152A}" presName="textNode" presStyleLbl="node1" presStyleIdx="1" presStyleCnt="3">
        <dgm:presLayoutVars>
          <dgm:bulletEnabled val="1"/>
        </dgm:presLayoutVars>
      </dgm:prSet>
      <dgm:spPr/>
    </dgm:pt>
    <dgm:pt modelId="{B894A73F-491C-4EEE-B326-ECBC02E81639}" type="pres">
      <dgm:prSet presAssocID="{BE8B800E-38C8-43DE-A46C-4E94EFBF7111}" presName="sibTrans" presStyleCnt="0"/>
      <dgm:spPr/>
    </dgm:pt>
    <dgm:pt modelId="{F203DF8B-3F99-4689-BDA1-4F643659F3E5}" type="pres">
      <dgm:prSet presAssocID="{9CEC8969-F02C-42D6-AFBB-2E936A3D92D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2F4EE11-5400-4CCB-A128-85D08534D321}" srcId="{F74AC54F-1E02-4D28-8F72-B9743F1E36CE}" destId="{2F96CE03-D947-49A7-8F13-7E2BEA0D822F}" srcOrd="0" destOrd="0" parTransId="{A0B1246A-D6B4-40F0-83F7-DA3B39C28337}" sibTransId="{BCC706E0-30ED-4303-9B6A-5325E66BB2FC}"/>
    <dgm:cxn modelId="{A1F98F2D-9AF3-464A-902D-27B588CA19B2}" srcId="{F74AC54F-1E02-4D28-8F72-B9743F1E36CE}" destId="{9CEC8969-F02C-42D6-AFBB-2E936A3D92D0}" srcOrd="2" destOrd="0" parTransId="{9FE2E238-4FDD-48D1-B3ED-636F21C5A93F}" sibTransId="{57A261A5-9354-4A1E-9683-D577355246DC}"/>
    <dgm:cxn modelId="{C44FBD45-DFAF-4C02-B8C3-C485607C0D4E}" type="presOf" srcId="{F74AC54F-1E02-4D28-8F72-B9743F1E36CE}" destId="{2E5EC4E0-82CB-4778-82E8-5A8A6617C245}" srcOrd="0" destOrd="0" presId="urn:microsoft.com/office/officeart/2005/8/layout/hProcess9"/>
    <dgm:cxn modelId="{CD0FF295-B29B-45AC-96B4-3A070406759C}" type="presOf" srcId="{097D4C89-7A06-4D0A-ACD8-42254263152A}" destId="{63FAFB96-132E-41CA-AFEA-CB2AA3B1A929}" srcOrd="0" destOrd="0" presId="urn:microsoft.com/office/officeart/2005/8/layout/hProcess9"/>
    <dgm:cxn modelId="{93C532AF-085A-43C6-B573-BD4649B1B2CB}" srcId="{F74AC54F-1E02-4D28-8F72-B9743F1E36CE}" destId="{097D4C89-7A06-4D0A-ACD8-42254263152A}" srcOrd="1" destOrd="0" parTransId="{9FA25951-7FDA-4943-84C3-59D61666AF74}" sibTransId="{BE8B800E-38C8-43DE-A46C-4E94EFBF7111}"/>
    <dgm:cxn modelId="{987618B4-B7AE-4521-BBAC-009B80CFB51C}" type="presOf" srcId="{2F96CE03-D947-49A7-8F13-7E2BEA0D822F}" destId="{2832E269-3A43-4F87-ADF4-1E546684FDC4}" srcOrd="0" destOrd="0" presId="urn:microsoft.com/office/officeart/2005/8/layout/hProcess9"/>
    <dgm:cxn modelId="{C0EF16EF-B028-4CBF-97CA-E5A592E8BFF6}" type="presOf" srcId="{9CEC8969-F02C-42D6-AFBB-2E936A3D92D0}" destId="{F203DF8B-3F99-4689-BDA1-4F643659F3E5}" srcOrd="0" destOrd="0" presId="urn:microsoft.com/office/officeart/2005/8/layout/hProcess9"/>
    <dgm:cxn modelId="{CAEA58BB-224D-4B51-9E3D-E2186D8B3B57}" type="presParOf" srcId="{2E5EC4E0-82CB-4778-82E8-5A8A6617C245}" destId="{58F7CEAB-BE14-470B-9BC4-25CEFADDF640}" srcOrd="0" destOrd="0" presId="urn:microsoft.com/office/officeart/2005/8/layout/hProcess9"/>
    <dgm:cxn modelId="{6B3253FC-A7C8-40CE-92CE-17531BE8BECD}" type="presParOf" srcId="{2E5EC4E0-82CB-4778-82E8-5A8A6617C245}" destId="{5E2B0101-8194-4D53-9729-7269C3A6CBBE}" srcOrd="1" destOrd="0" presId="urn:microsoft.com/office/officeart/2005/8/layout/hProcess9"/>
    <dgm:cxn modelId="{A160BB1B-2685-4D59-A37F-7E6651BBA477}" type="presParOf" srcId="{5E2B0101-8194-4D53-9729-7269C3A6CBBE}" destId="{2832E269-3A43-4F87-ADF4-1E546684FDC4}" srcOrd="0" destOrd="0" presId="urn:microsoft.com/office/officeart/2005/8/layout/hProcess9"/>
    <dgm:cxn modelId="{8B7CB2A9-D65B-488B-B9DE-D80B086E4970}" type="presParOf" srcId="{5E2B0101-8194-4D53-9729-7269C3A6CBBE}" destId="{DEC72D5F-DD1B-4177-8130-63D164456EEA}" srcOrd="1" destOrd="0" presId="urn:microsoft.com/office/officeart/2005/8/layout/hProcess9"/>
    <dgm:cxn modelId="{C8C92702-C65B-4F7B-B48E-36D076995DCE}" type="presParOf" srcId="{5E2B0101-8194-4D53-9729-7269C3A6CBBE}" destId="{63FAFB96-132E-41CA-AFEA-CB2AA3B1A929}" srcOrd="2" destOrd="0" presId="urn:microsoft.com/office/officeart/2005/8/layout/hProcess9"/>
    <dgm:cxn modelId="{C9A70699-2626-4CA3-BA99-C6141ACF9922}" type="presParOf" srcId="{5E2B0101-8194-4D53-9729-7269C3A6CBBE}" destId="{B894A73F-491C-4EEE-B326-ECBC02E81639}" srcOrd="3" destOrd="0" presId="urn:microsoft.com/office/officeart/2005/8/layout/hProcess9"/>
    <dgm:cxn modelId="{EE43C6C1-564E-4C68-AEBC-6E0AFAA57643}" type="presParOf" srcId="{5E2B0101-8194-4D53-9729-7269C3A6CBBE}" destId="{F203DF8B-3F99-4689-BDA1-4F643659F3E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1706E-0B1C-4947-8712-AD3362B565A0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1964DD-ACA9-4855-A463-BBC00F8E86EF}">
      <dgm:prSet phldrT="[Text]"/>
      <dgm:spPr/>
      <dgm:t>
        <a:bodyPr/>
        <a:lstStyle/>
        <a:p>
          <a:r>
            <a:rPr lang="en-US" dirty="0"/>
            <a:t>Account for every student in Clockwork, SARS, DSPS Courses</a:t>
          </a:r>
        </a:p>
      </dgm:t>
    </dgm:pt>
    <dgm:pt modelId="{940BF132-60F9-4442-B366-4AC01F0CDB6F}" type="parTrans" cxnId="{1F42D363-AF60-473C-B706-68750E883300}">
      <dgm:prSet/>
      <dgm:spPr/>
      <dgm:t>
        <a:bodyPr/>
        <a:lstStyle/>
        <a:p>
          <a:endParaRPr lang="en-US"/>
        </a:p>
      </dgm:t>
    </dgm:pt>
    <dgm:pt modelId="{0B705678-DE1F-44F1-8E66-88225B4F2BAF}" type="sibTrans" cxnId="{1F42D363-AF60-473C-B706-68750E883300}">
      <dgm:prSet/>
      <dgm:spPr/>
      <dgm:t>
        <a:bodyPr/>
        <a:lstStyle/>
        <a:p>
          <a:endParaRPr lang="en-US"/>
        </a:p>
      </dgm:t>
    </dgm:pt>
    <dgm:pt modelId="{53108B9D-E50B-497E-BAA4-A38A95F063E3}">
      <dgm:prSet phldrT="[Text]"/>
      <dgm:spPr/>
      <dgm:t>
        <a:bodyPr/>
        <a:lstStyle/>
        <a:p>
          <a:r>
            <a:rPr lang="en-US" dirty="0"/>
            <a:t>Send email to give “go ahead” to upload contact hours to SGADISA</a:t>
          </a:r>
        </a:p>
      </dgm:t>
    </dgm:pt>
    <dgm:pt modelId="{8A75C1B9-EBC7-4BD8-AEBA-1A45571133BC}" type="parTrans" cxnId="{80702718-4A7F-4A9C-9355-A3044BD9C2FA}">
      <dgm:prSet/>
      <dgm:spPr/>
      <dgm:t>
        <a:bodyPr/>
        <a:lstStyle/>
        <a:p>
          <a:endParaRPr lang="en-US"/>
        </a:p>
      </dgm:t>
    </dgm:pt>
    <dgm:pt modelId="{043FE847-58C8-466E-8062-EB5C07F1904E}" type="sibTrans" cxnId="{80702718-4A7F-4A9C-9355-A3044BD9C2FA}">
      <dgm:prSet/>
      <dgm:spPr/>
      <dgm:t>
        <a:bodyPr/>
        <a:lstStyle/>
        <a:p>
          <a:endParaRPr lang="en-US"/>
        </a:p>
      </dgm:t>
    </dgm:pt>
    <dgm:pt modelId="{BF62B2E7-81C3-4FB5-A0F1-9135D52EC203}">
      <dgm:prSet phldrT="[Text]"/>
      <dgm:spPr/>
      <dgm:t>
        <a:bodyPr/>
        <a:lstStyle/>
        <a:p>
          <a:r>
            <a:rPr lang="en-US" dirty="0"/>
            <a:t>Review “Master List” and send email with final headcount</a:t>
          </a:r>
        </a:p>
      </dgm:t>
    </dgm:pt>
    <dgm:pt modelId="{A1A69D3B-927F-4D7A-900F-E91E7A5C61B0}" type="parTrans" cxnId="{4EFBCD15-388D-44D9-AF41-6B5B8D9774B0}">
      <dgm:prSet/>
      <dgm:spPr/>
      <dgm:t>
        <a:bodyPr/>
        <a:lstStyle/>
        <a:p>
          <a:endParaRPr lang="en-US"/>
        </a:p>
      </dgm:t>
    </dgm:pt>
    <dgm:pt modelId="{4C318CAF-8203-48DE-9772-81D21BA1E191}" type="sibTrans" cxnId="{4EFBCD15-388D-44D9-AF41-6B5B8D9774B0}">
      <dgm:prSet/>
      <dgm:spPr/>
      <dgm:t>
        <a:bodyPr/>
        <a:lstStyle/>
        <a:p>
          <a:endParaRPr lang="en-US"/>
        </a:p>
      </dgm:t>
    </dgm:pt>
    <dgm:pt modelId="{ABCB57CE-642D-4713-8F92-83B292C5D0D5}" type="pres">
      <dgm:prSet presAssocID="{EB11706E-0B1C-4947-8712-AD3362B565A0}" presName="Name0" presStyleCnt="0">
        <dgm:presLayoutVars>
          <dgm:dir/>
          <dgm:resizeHandles val="exact"/>
        </dgm:presLayoutVars>
      </dgm:prSet>
      <dgm:spPr/>
    </dgm:pt>
    <dgm:pt modelId="{65AB9262-2516-4706-B206-864736A221DA}" type="pres">
      <dgm:prSet presAssocID="{861964DD-ACA9-4855-A463-BBC00F8E86EF}" presName="node" presStyleLbl="node1" presStyleIdx="0" presStyleCnt="3">
        <dgm:presLayoutVars>
          <dgm:bulletEnabled val="1"/>
        </dgm:presLayoutVars>
      </dgm:prSet>
      <dgm:spPr/>
    </dgm:pt>
    <dgm:pt modelId="{D9F43B90-F9FA-4F6F-8109-B61BE3B573C4}" type="pres">
      <dgm:prSet presAssocID="{0B705678-DE1F-44F1-8E66-88225B4F2BAF}" presName="sibTrans" presStyleLbl="sibTrans1D1" presStyleIdx="0" presStyleCnt="2"/>
      <dgm:spPr/>
    </dgm:pt>
    <dgm:pt modelId="{52C4F3E6-4256-4E0B-BA6D-3A16E19E0694}" type="pres">
      <dgm:prSet presAssocID="{0B705678-DE1F-44F1-8E66-88225B4F2BAF}" presName="connectorText" presStyleLbl="sibTrans1D1" presStyleIdx="0" presStyleCnt="2"/>
      <dgm:spPr/>
    </dgm:pt>
    <dgm:pt modelId="{EA5C6232-C327-44C0-957B-E246A18C1544}" type="pres">
      <dgm:prSet presAssocID="{53108B9D-E50B-497E-BAA4-A38A95F063E3}" presName="node" presStyleLbl="node1" presStyleIdx="1" presStyleCnt="3">
        <dgm:presLayoutVars>
          <dgm:bulletEnabled val="1"/>
        </dgm:presLayoutVars>
      </dgm:prSet>
      <dgm:spPr/>
    </dgm:pt>
    <dgm:pt modelId="{8387E50E-3691-48CF-899B-929466134C81}" type="pres">
      <dgm:prSet presAssocID="{043FE847-58C8-466E-8062-EB5C07F1904E}" presName="sibTrans" presStyleLbl="sibTrans1D1" presStyleIdx="1" presStyleCnt="2"/>
      <dgm:spPr/>
    </dgm:pt>
    <dgm:pt modelId="{F097E514-24C0-48D7-AC5B-D9E768FC6D50}" type="pres">
      <dgm:prSet presAssocID="{043FE847-58C8-466E-8062-EB5C07F1904E}" presName="connectorText" presStyleLbl="sibTrans1D1" presStyleIdx="1" presStyleCnt="2"/>
      <dgm:spPr/>
    </dgm:pt>
    <dgm:pt modelId="{CA1750DC-6033-4A13-9256-9D1AF4B9861E}" type="pres">
      <dgm:prSet presAssocID="{BF62B2E7-81C3-4FB5-A0F1-9135D52EC203}" presName="node" presStyleLbl="node1" presStyleIdx="2" presStyleCnt="3">
        <dgm:presLayoutVars>
          <dgm:bulletEnabled val="1"/>
        </dgm:presLayoutVars>
      </dgm:prSet>
      <dgm:spPr/>
    </dgm:pt>
  </dgm:ptLst>
  <dgm:cxnLst>
    <dgm:cxn modelId="{4EFBCD15-388D-44D9-AF41-6B5B8D9774B0}" srcId="{EB11706E-0B1C-4947-8712-AD3362B565A0}" destId="{BF62B2E7-81C3-4FB5-A0F1-9135D52EC203}" srcOrd="2" destOrd="0" parTransId="{A1A69D3B-927F-4D7A-900F-E91E7A5C61B0}" sibTransId="{4C318CAF-8203-48DE-9772-81D21BA1E191}"/>
    <dgm:cxn modelId="{80702718-4A7F-4A9C-9355-A3044BD9C2FA}" srcId="{EB11706E-0B1C-4947-8712-AD3362B565A0}" destId="{53108B9D-E50B-497E-BAA4-A38A95F063E3}" srcOrd="1" destOrd="0" parTransId="{8A75C1B9-EBC7-4BD8-AEBA-1A45571133BC}" sibTransId="{043FE847-58C8-466E-8062-EB5C07F1904E}"/>
    <dgm:cxn modelId="{33B9B92E-DA28-41AF-8C02-A783352DC4CC}" type="presOf" srcId="{0B705678-DE1F-44F1-8E66-88225B4F2BAF}" destId="{52C4F3E6-4256-4E0B-BA6D-3A16E19E0694}" srcOrd="1" destOrd="0" presId="urn:microsoft.com/office/officeart/2005/8/layout/bProcess3"/>
    <dgm:cxn modelId="{1F42D363-AF60-473C-B706-68750E883300}" srcId="{EB11706E-0B1C-4947-8712-AD3362B565A0}" destId="{861964DD-ACA9-4855-A463-BBC00F8E86EF}" srcOrd="0" destOrd="0" parTransId="{940BF132-60F9-4442-B366-4AC01F0CDB6F}" sibTransId="{0B705678-DE1F-44F1-8E66-88225B4F2BAF}"/>
    <dgm:cxn modelId="{53AB096E-90EE-45BA-8230-7DDAE21B21FF}" type="presOf" srcId="{043FE847-58C8-466E-8062-EB5C07F1904E}" destId="{8387E50E-3691-48CF-899B-929466134C81}" srcOrd="0" destOrd="0" presId="urn:microsoft.com/office/officeart/2005/8/layout/bProcess3"/>
    <dgm:cxn modelId="{38E69057-30C1-4F42-839D-6705A6BB2B6B}" type="presOf" srcId="{EB11706E-0B1C-4947-8712-AD3362B565A0}" destId="{ABCB57CE-642D-4713-8F92-83B292C5D0D5}" srcOrd="0" destOrd="0" presId="urn:microsoft.com/office/officeart/2005/8/layout/bProcess3"/>
    <dgm:cxn modelId="{5ADE659B-8016-474B-BACA-E26DB64B740E}" type="presOf" srcId="{53108B9D-E50B-497E-BAA4-A38A95F063E3}" destId="{EA5C6232-C327-44C0-957B-E246A18C1544}" srcOrd="0" destOrd="0" presId="urn:microsoft.com/office/officeart/2005/8/layout/bProcess3"/>
    <dgm:cxn modelId="{BB469FA6-76BC-4D65-AF53-AC9321AA12BE}" type="presOf" srcId="{BF62B2E7-81C3-4FB5-A0F1-9135D52EC203}" destId="{CA1750DC-6033-4A13-9256-9D1AF4B9861E}" srcOrd="0" destOrd="0" presId="urn:microsoft.com/office/officeart/2005/8/layout/bProcess3"/>
    <dgm:cxn modelId="{515EAED8-55EA-40B4-A2A2-5AA586A455F2}" type="presOf" srcId="{861964DD-ACA9-4855-A463-BBC00F8E86EF}" destId="{65AB9262-2516-4706-B206-864736A221DA}" srcOrd="0" destOrd="0" presId="urn:microsoft.com/office/officeart/2005/8/layout/bProcess3"/>
    <dgm:cxn modelId="{AC0E9DE3-9EE2-4175-B0AF-7B72F89268CE}" type="presOf" srcId="{043FE847-58C8-466E-8062-EB5C07F1904E}" destId="{F097E514-24C0-48D7-AC5B-D9E768FC6D50}" srcOrd="1" destOrd="0" presId="urn:microsoft.com/office/officeart/2005/8/layout/bProcess3"/>
    <dgm:cxn modelId="{5A9050F6-8A4C-405E-8233-0B46881C1135}" type="presOf" srcId="{0B705678-DE1F-44F1-8E66-88225B4F2BAF}" destId="{D9F43B90-F9FA-4F6F-8109-B61BE3B573C4}" srcOrd="0" destOrd="0" presId="urn:microsoft.com/office/officeart/2005/8/layout/bProcess3"/>
    <dgm:cxn modelId="{0296C90C-0695-4F5C-A160-78EBA1FBD172}" type="presParOf" srcId="{ABCB57CE-642D-4713-8F92-83B292C5D0D5}" destId="{65AB9262-2516-4706-B206-864736A221DA}" srcOrd="0" destOrd="0" presId="urn:microsoft.com/office/officeart/2005/8/layout/bProcess3"/>
    <dgm:cxn modelId="{9B767F88-C887-4C8D-935B-11FD778BD1DC}" type="presParOf" srcId="{ABCB57CE-642D-4713-8F92-83B292C5D0D5}" destId="{D9F43B90-F9FA-4F6F-8109-B61BE3B573C4}" srcOrd="1" destOrd="0" presId="urn:microsoft.com/office/officeart/2005/8/layout/bProcess3"/>
    <dgm:cxn modelId="{8C8DBD0E-80F8-4FC5-B4BD-A5DC6EBD40B8}" type="presParOf" srcId="{D9F43B90-F9FA-4F6F-8109-B61BE3B573C4}" destId="{52C4F3E6-4256-4E0B-BA6D-3A16E19E0694}" srcOrd="0" destOrd="0" presId="urn:microsoft.com/office/officeart/2005/8/layout/bProcess3"/>
    <dgm:cxn modelId="{8CD5DF1D-A5ED-4C5D-81B4-EDF8C86A09CE}" type="presParOf" srcId="{ABCB57CE-642D-4713-8F92-83B292C5D0D5}" destId="{EA5C6232-C327-44C0-957B-E246A18C1544}" srcOrd="2" destOrd="0" presId="urn:microsoft.com/office/officeart/2005/8/layout/bProcess3"/>
    <dgm:cxn modelId="{68A8B4E3-A18B-4500-8C09-8126D33852BB}" type="presParOf" srcId="{ABCB57CE-642D-4713-8F92-83B292C5D0D5}" destId="{8387E50E-3691-48CF-899B-929466134C81}" srcOrd="3" destOrd="0" presId="urn:microsoft.com/office/officeart/2005/8/layout/bProcess3"/>
    <dgm:cxn modelId="{8DABB2D0-7CF3-4264-A1AA-02FB09CE30F3}" type="presParOf" srcId="{8387E50E-3691-48CF-899B-929466134C81}" destId="{F097E514-24C0-48D7-AC5B-D9E768FC6D50}" srcOrd="0" destOrd="0" presId="urn:microsoft.com/office/officeart/2005/8/layout/bProcess3"/>
    <dgm:cxn modelId="{8A5AC97A-4145-4393-AC49-3A2DAF50DBA0}" type="presParOf" srcId="{ABCB57CE-642D-4713-8F92-83B292C5D0D5}" destId="{CA1750DC-6033-4A13-9256-9D1AF4B9861E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7CEAB-BE14-470B-9BC4-25CEFADDF640}">
      <dsp:nvSpPr>
        <dsp:cNvPr id="0" name=""/>
        <dsp:cNvSpPr/>
      </dsp:nvSpPr>
      <dsp:spPr>
        <a:xfrm>
          <a:off x="827246" y="0"/>
          <a:ext cx="9375457" cy="36337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2E269-3A43-4F87-ADF4-1E546684FDC4}">
      <dsp:nvSpPr>
        <dsp:cNvPr id="0" name=""/>
        <dsp:cNvSpPr/>
      </dsp:nvSpPr>
      <dsp:spPr>
        <a:xfrm>
          <a:off x="11848" y="1090136"/>
          <a:ext cx="3550265" cy="1453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Upload Disability Codes from Clockwork to SGADISA</a:t>
          </a:r>
        </a:p>
      </dsp:txBody>
      <dsp:txXfrm>
        <a:off x="82803" y="1161091"/>
        <a:ext cx="3408355" cy="1311604"/>
      </dsp:txXfrm>
    </dsp:sp>
    <dsp:sp modelId="{63FAFB96-132E-41CA-AFEA-CB2AA3B1A929}">
      <dsp:nvSpPr>
        <dsp:cNvPr id="0" name=""/>
        <dsp:cNvSpPr/>
      </dsp:nvSpPr>
      <dsp:spPr>
        <a:xfrm>
          <a:off x="3739842" y="1090136"/>
          <a:ext cx="3550265" cy="1453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Run Argos Prelim Reports (SARS, Courses, positive attendance)</a:t>
          </a:r>
        </a:p>
      </dsp:txBody>
      <dsp:txXfrm>
        <a:off x="3810797" y="1161091"/>
        <a:ext cx="3408355" cy="1311604"/>
      </dsp:txXfrm>
    </dsp:sp>
    <dsp:sp modelId="{F203DF8B-3F99-4689-BDA1-4F643659F3E5}">
      <dsp:nvSpPr>
        <dsp:cNvPr id="0" name=""/>
        <dsp:cNvSpPr/>
      </dsp:nvSpPr>
      <dsp:spPr>
        <a:xfrm>
          <a:off x="7467836" y="1090136"/>
          <a:ext cx="3550265" cy="14535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Upload Service Hours to SGADISA</a:t>
          </a:r>
        </a:p>
      </dsp:txBody>
      <dsp:txXfrm>
        <a:off x="7538791" y="1161091"/>
        <a:ext cx="3408355" cy="1311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43B90-F9FA-4F6F-8109-B61BE3B573C4}">
      <dsp:nvSpPr>
        <dsp:cNvPr id="0" name=""/>
        <dsp:cNvSpPr/>
      </dsp:nvSpPr>
      <dsp:spPr>
        <a:xfrm>
          <a:off x="3189614" y="1771173"/>
          <a:ext cx="7014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1480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22053" y="1813233"/>
        <a:ext cx="36604" cy="7320"/>
      </dsp:txXfrm>
    </dsp:sp>
    <dsp:sp modelId="{65AB9262-2516-4706-B206-864736A221DA}">
      <dsp:nvSpPr>
        <dsp:cNvPr id="0" name=""/>
        <dsp:cNvSpPr/>
      </dsp:nvSpPr>
      <dsp:spPr>
        <a:xfrm>
          <a:off x="8455" y="862005"/>
          <a:ext cx="3182959" cy="190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Account for every student in Clockwork, SARS, DSPS Courses</a:t>
          </a:r>
        </a:p>
      </dsp:txBody>
      <dsp:txXfrm>
        <a:off x="8455" y="862005"/>
        <a:ext cx="3182959" cy="1909775"/>
      </dsp:txXfrm>
    </dsp:sp>
    <dsp:sp modelId="{8387E50E-3691-48CF-899B-929466134C81}">
      <dsp:nvSpPr>
        <dsp:cNvPr id="0" name=""/>
        <dsp:cNvSpPr/>
      </dsp:nvSpPr>
      <dsp:spPr>
        <a:xfrm>
          <a:off x="7104654" y="1771173"/>
          <a:ext cx="7014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1480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437092" y="1813233"/>
        <a:ext cx="36604" cy="7320"/>
      </dsp:txXfrm>
    </dsp:sp>
    <dsp:sp modelId="{EA5C6232-C327-44C0-957B-E246A18C1544}">
      <dsp:nvSpPr>
        <dsp:cNvPr id="0" name=""/>
        <dsp:cNvSpPr/>
      </dsp:nvSpPr>
      <dsp:spPr>
        <a:xfrm>
          <a:off x="3923495" y="862005"/>
          <a:ext cx="3182959" cy="190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Send email to give “go ahead” to upload contact hours to SGADISA</a:t>
          </a:r>
        </a:p>
      </dsp:txBody>
      <dsp:txXfrm>
        <a:off x="3923495" y="862005"/>
        <a:ext cx="3182959" cy="1909775"/>
      </dsp:txXfrm>
    </dsp:sp>
    <dsp:sp modelId="{CA1750DC-6033-4A13-9256-9D1AF4B9861E}">
      <dsp:nvSpPr>
        <dsp:cNvPr id="0" name=""/>
        <dsp:cNvSpPr/>
      </dsp:nvSpPr>
      <dsp:spPr>
        <a:xfrm>
          <a:off x="7838535" y="862005"/>
          <a:ext cx="3182959" cy="1909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Review “Master List” and send email with final headcount</a:t>
          </a:r>
        </a:p>
      </dsp:txBody>
      <dsp:txXfrm>
        <a:off x="7838535" y="862005"/>
        <a:ext cx="3182959" cy="1909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86191B5-2583-4B3E-B008-3E5A37614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95C4DB5-1B45-490F-A51B-23C9B9A43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3C20DDE-67DF-47CA-B658-875EA5D81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2B4ED93-D6A4-4A1D-9CA7-A0549AB6D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Inclusive Education vs. Separate Education: What's the Difference? | by Mik  | Medium">
            <a:extLst>
              <a:ext uri="{FF2B5EF4-FFF2-40B4-BE49-F238E27FC236}">
                <a16:creationId xmlns:a16="http://schemas.microsoft.com/office/drawing/2014/main" id="{1C14ACAE-F33C-46DC-96D1-42EAE5EB48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5" b="2"/>
          <a:stretch/>
        </p:blipFill>
        <p:spPr bwMode="auto">
          <a:xfrm>
            <a:off x="446534" y="604757"/>
            <a:ext cx="7498616" cy="5796043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A9C7CFDB-8577-4539-8795-F8B34A30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5"/>
            <a:ext cx="3081576" cy="208586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700" dirty="0">
                <a:solidFill>
                  <a:srgbClr val="FFFFFF"/>
                </a:solidFill>
              </a:rPr>
              <a:t>MIS STUDENT DISABILITIES (SD)</a:t>
            </a:r>
            <a:br>
              <a:rPr lang="en-US" sz="2700" dirty="0">
                <a:solidFill>
                  <a:srgbClr val="FFFFFF"/>
                </a:solidFill>
              </a:rPr>
            </a:br>
            <a:r>
              <a:rPr lang="en-US" sz="2700" dirty="0">
                <a:solidFill>
                  <a:srgbClr val="FFFFFF"/>
                </a:solidFill>
              </a:rPr>
              <a:t>Report at </a:t>
            </a:r>
            <a:r>
              <a:rPr lang="en-US" sz="2700" dirty="0" err="1">
                <a:solidFill>
                  <a:srgbClr val="FFFFFF"/>
                </a:solidFill>
              </a:rPr>
              <a:t>fhda</a:t>
            </a:r>
            <a:r>
              <a:rPr lang="en-US" sz="2700" dirty="0">
                <a:solidFill>
                  <a:srgbClr val="FFFFFF"/>
                </a:solidFill>
              </a:rPr>
              <a:t>: Introduction to methods &amp; 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2486025" cy="173365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Foothill-de </a:t>
            </a:r>
            <a:r>
              <a:rPr lang="en-US" dirty="0" err="1">
                <a:solidFill>
                  <a:srgbClr val="FFFFFF">
                    <a:alpha val="75000"/>
                  </a:srgbClr>
                </a:solidFill>
              </a:rPr>
              <a:t>anza</a:t>
            </a:r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 community college district</a:t>
            </a:r>
          </a:p>
          <a:p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 institutional research &amp; planning</a:t>
            </a:r>
          </a:p>
          <a:p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October 15, 2020</a:t>
            </a: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97E3-6604-47EB-9898-8711A22C8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10084"/>
          </a:xfrm>
        </p:spPr>
        <p:txBody>
          <a:bodyPr/>
          <a:lstStyle/>
          <a:p>
            <a:r>
              <a:rPr lang="en-US" dirty="0"/>
              <a:t>FHDA MIS Quarterly Submission Reports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D0FB23-21F3-4DD9-82CE-9D40F74294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5280" y="1757247"/>
            <a:ext cx="5972015" cy="39437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F3B068-884D-41B1-A972-293FB1DF5E38}"/>
              </a:ext>
            </a:extLst>
          </p:cNvPr>
          <p:cNvSpPr txBox="1"/>
          <p:nvPr/>
        </p:nvSpPr>
        <p:spPr>
          <a:xfrm>
            <a:off x="2042160" y="6155844"/>
            <a:ext cx="737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http://research.fhda.edu/mis_reports/mis_quarterly_submssion_report/</a:t>
            </a:r>
          </a:p>
        </p:txBody>
      </p:sp>
    </p:spTree>
    <p:extLst>
      <p:ext uri="{BB962C8B-B14F-4D97-AF65-F5344CB8AC3E}">
        <p14:creationId xmlns:p14="http://schemas.microsoft.com/office/powerpoint/2010/main" val="81200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56B7-81B4-45DB-9132-C27F1B37F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18644"/>
          </a:xfrm>
        </p:spPr>
        <p:txBody>
          <a:bodyPr/>
          <a:lstStyle/>
          <a:p>
            <a:r>
              <a:rPr lang="en-US" dirty="0"/>
              <a:t>MIS Data MART, CCCCO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C0F2A37-E651-4ED2-B3C9-6EB9E443D8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1776" y="1611313"/>
            <a:ext cx="9708447" cy="36353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5E82A0-A5CF-40F5-A788-3A146799DD3E}"/>
              </a:ext>
            </a:extLst>
          </p:cNvPr>
          <p:cNvSpPr txBox="1"/>
          <p:nvPr/>
        </p:nvSpPr>
        <p:spPr>
          <a:xfrm>
            <a:off x="934720" y="5720080"/>
            <a:ext cx="911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Notes: Review several reports available at the data mart, https://datamart.cccco.edu/Services/DSPS_Status.aspx</a:t>
            </a:r>
          </a:p>
        </p:txBody>
      </p:sp>
    </p:spTree>
    <p:extLst>
      <p:ext uri="{BB962C8B-B14F-4D97-AF65-F5344CB8AC3E}">
        <p14:creationId xmlns:p14="http://schemas.microsoft.com/office/powerpoint/2010/main" val="344508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A787-AD57-4DCA-80A5-447C7E53C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89764"/>
          </a:xfrm>
        </p:spPr>
        <p:txBody>
          <a:bodyPr/>
          <a:lstStyle/>
          <a:p>
            <a:r>
              <a:rPr lang="en-US" dirty="0"/>
              <a:t>Final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83F32-015C-4C11-ACC1-11CA501C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Data in Clockwork should be up-to-date; otherwise, your department will need to manually insert data in Banner-SGADISA and Clockwork.</a:t>
            </a:r>
          </a:p>
          <a:p>
            <a:r>
              <a:rPr lang="en-US" sz="2400" dirty="0"/>
              <a:t> Do not ignore emails; these are meant to help your department submit accurate data on time.</a:t>
            </a:r>
          </a:p>
          <a:p>
            <a:r>
              <a:rPr lang="en-US" sz="2400" dirty="0"/>
              <a:t>The master list must be confirmed through email prior submission date.</a:t>
            </a:r>
          </a:p>
          <a:p>
            <a:r>
              <a:rPr lang="en-US" sz="2400" dirty="0"/>
              <a:t>MIS data cleanup begins a month after end of reporting term. Cleanup reports run from three to four weeks prior submission.</a:t>
            </a:r>
          </a:p>
          <a:p>
            <a:r>
              <a:rPr lang="en-US" sz="2400" dirty="0"/>
              <a:t>MIS data resubmissions for summer, fall, and winter are in June/July (purpose: to fix any errors in the original submission).</a:t>
            </a:r>
          </a:p>
          <a:p>
            <a:r>
              <a:rPr lang="en-US" sz="2400" dirty="0"/>
              <a:t> Become very familiar with MIS Data Mart. This is a great resource for data checks and program review.</a:t>
            </a:r>
          </a:p>
        </p:txBody>
      </p:sp>
    </p:spTree>
    <p:extLst>
      <p:ext uri="{BB962C8B-B14F-4D97-AF65-F5344CB8AC3E}">
        <p14:creationId xmlns:p14="http://schemas.microsoft.com/office/powerpoint/2010/main" val="274476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CB364-C602-4553-9059-C2BC4A48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0848808" cy="745644"/>
          </a:xfrm>
        </p:spPr>
        <p:txBody>
          <a:bodyPr/>
          <a:lstStyle/>
          <a:p>
            <a:r>
              <a:rPr lang="en-US" dirty="0"/>
              <a:t>MIS SD Report, MIS DED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1B902A-8949-4154-AD31-F0FDED23F6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3055" y="1680966"/>
            <a:ext cx="6836618" cy="447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6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6DAD66-D0E1-46BC-92CF-6B7D83259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920" y="1903564"/>
            <a:ext cx="8209280" cy="44554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85C54F-F2A9-4FC6-9581-E5106543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2004"/>
          </a:xfrm>
        </p:spPr>
        <p:txBody>
          <a:bodyPr/>
          <a:lstStyle/>
          <a:p>
            <a:r>
              <a:rPr lang="en-US" dirty="0"/>
              <a:t>SGADISA, Banner</a:t>
            </a:r>
          </a:p>
        </p:txBody>
      </p:sp>
    </p:spTree>
    <p:extLst>
      <p:ext uri="{BB962C8B-B14F-4D97-AF65-F5344CB8AC3E}">
        <p14:creationId xmlns:p14="http://schemas.microsoft.com/office/powerpoint/2010/main" val="339457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2329-2D5B-4C2A-8A21-2063B660C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949806"/>
            <a:ext cx="11029616" cy="649124"/>
          </a:xfrm>
        </p:spPr>
        <p:txBody>
          <a:bodyPr/>
          <a:lstStyle/>
          <a:p>
            <a:r>
              <a:rPr lang="en-US" dirty="0"/>
              <a:t>SGADISA Data Sources at FHDA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DB5B-2738-46B0-B545-E3CC2338C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Clockwork</a:t>
            </a:r>
          </a:p>
          <a:p>
            <a:pPr lvl="1"/>
            <a:r>
              <a:rPr lang="en-US" sz="2400" dirty="0"/>
              <a:t>Disability Codes</a:t>
            </a:r>
          </a:p>
          <a:p>
            <a:pPr lvl="1"/>
            <a:r>
              <a:rPr lang="en-US" sz="2400" dirty="0"/>
              <a:t>Contacts/Services</a:t>
            </a:r>
          </a:p>
          <a:p>
            <a:r>
              <a:rPr lang="en-US" sz="2400" dirty="0"/>
              <a:t>SARS</a:t>
            </a:r>
          </a:p>
          <a:p>
            <a:pPr lvl="1"/>
            <a:r>
              <a:rPr lang="en-US" sz="2400" dirty="0"/>
              <a:t>Scheduled appointments/Services</a:t>
            </a:r>
          </a:p>
          <a:p>
            <a:r>
              <a:rPr lang="en-US" sz="2400" dirty="0"/>
              <a:t>Courses</a:t>
            </a:r>
          </a:p>
          <a:p>
            <a:pPr marL="324000" lvl="1" indent="0">
              <a:buNone/>
            </a:pPr>
            <a:r>
              <a:rPr lang="en-US" sz="2400" dirty="0"/>
              <a:t>Note: Data for services/contact hours can only be uploaded/inserted for students with at least one disability code in SGADISA for the term.</a:t>
            </a:r>
          </a:p>
        </p:txBody>
      </p:sp>
    </p:spTree>
    <p:extLst>
      <p:ext uri="{BB962C8B-B14F-4D97-AF65-F5344CB8AC3E}">
        <p14:creationId xmlns:p14="http://schemas.microsoft.com/office/powerpoint/2010/main" val="415293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887A8-B8D3-41A3-9032-24D2D56D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74244"/>
          </a:xfrm>
        </p:spPr>
        <p:txBody>
          <a:bodyPr/>
          <a:lstStyle/>
          <a:p>
            <a:r>
              <a:rPr lang="en-US" dirty="0"/>
              <a:t>MIS SD Data Clean-up: preliminary steps &amp; </a:t>
            </a:r>
            <a:r>
              <a:rPr lang="en-US" dirty="0" err="1"/>
              <a:t>argos</a:t>
            </a:r>
            <a:r>
              <a:rPr lang="en-US" dirty="0"/>
              <a:t> reports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34451D-ADEF-4BD7-A58C-5B464351AE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743045"/>
              </p:ext>
            </p:extLst>
          </p:nvPr>
        </p:nvGraphicFramePr>
        <p:xfrm>
          <a:off x="581192" y="1846263"/>
          <a:ext cx="1102995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E2BAEAD-0B6A-461F-BF4E-94A3F82CFAEA}"/>
              </a:ext>
            </a:extLst>
          </p:cNvPr>
          <p:cNvSpPr txBox="1"/>
          <p:nvPr/>
        </p:nvSpPr>
        <p:spPr>
          <a:xfrm>
            <a:off x="771524" y="5638800"/>
            <a:ext cx="9458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Preliminary Argos reports identify students who for the reporting term: (a) enrolled in at least one DSPS course or have a scheduled appointment in SARS (b) and do not have a disability code in SGADISA or is classified as NC (not claimable) for the academic year.</a:t>
            </a:r>
          </a:p>
        </p:txBody>
      </p:sp>
    </p:spTree>
    <p:extLst>
      <p:ext uri="{BB962C8B-B14F-4D97-AF65-F5344CB8AC3E}">
        <p14:creationId xmlns:p14="http://schemas.microsoft.com/office/powerpoint/2010/main" val="371227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7350D-5A18-4060-8679-14F008E20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4219"/>
          </a:xfrm>
        </p:spPr>
        <p:txBody>
          <a:bodyPr/>
          <a:lstStyle/>
          <a:p>
            <a:r>
              <a:rPr lang="en-US" dirty="0"/>
              <a:t>Argos Reports for DSPS Foothill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81EAA-8D3F-41BF-88B2-BF746ABF5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71948"/>
            <a:ext cx="11029615" cy="3634486"/>
          </a:xfrm>
        </p:spPr>
        <p:txBody>
          <a:bodyPr>
            <a:noAutofit/>
          </a:bodyPr>
          <a:lstStyle/>
          <a:p>
            <a:r>
              <a:rPr lang="en-US" sz="2400" dirty="0"/>
              <a:t>Courses: Students enrolled in at least one DSPS courses missing the data for disability code in SGADISA</a:t>
            </a:r>
          </a:p>
          <a:p>
            <a:r>
              <a:rPr lang="en-US" sz="2400" dirty="0"/>
              <a:t>SARS: Students enrolled in at least one DSPS courses missing the data for disability code in SGADISA</a:t>
            </a:r>
          </a:p>
          <a:p>
            <a:r>
              <a:rPr lang="en-US" sz="2400" dirty="0"/>
              <a:t>Sections for DSPS courses missing positive attendance hours</a:t>
            </a:r>
          </a:p>
          <a:p>
            <a:r>
              <a:rPr lang="en-US" sz="2400" dirty="0"/>
              <a:t>Students in SGADISA with services for the term, but not enrolled by census (not enrolled, but claimable)</a:t>
            </a:r>
          </a:p>
          <a:p>
            <a:r>
              <a:rPr lang="en-US" sz="2400" dirty="0"/>
              <a:t>Master List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3D5B82-C188-4AA4-BF46-4B0E8A11062B}"/>
              </a:ext>
            </a:extLst>
          </p:cNvPr>
          <p:cNvSpPr txBox="1"/>
          <p:nvPr/>
        </p:nvSpPr>
        <p:spPr>
          <a:xfrm>
            <a:off x="5324476" y="5502008"/>
            <a:ext cx="6048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Argos reports are sent by email, at least one a week during data cleanup period (three to four weeks prior submission).</a:t>
            </a:r>
          </a:p>
        </p:txBody>
      </p:sp>
    </p:spTree>
    <p:extLst>
      <p:ext uri="{BB962C8B-B14F-4D97-AF65-F5344CB8AC3E}">
        <p14:creationId xmlns:p14="http://schemas.microsoft.com/office/powerpoint/2010/main" val="315316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95D82-3E8F-4C58-A915-06C554DE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1684"/>
          </a:xfrm>
        </p:spPr>
        <p:txBody>
          <a:bodyPr/>
          <a:lstStyle/>
          <a:p>
            <a:r>
              <a:rPr lang="en-US" dirty="0"/>
              <a:t>Argos Reports, Courses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C7138F-A8BC-4FB5-86FE-C3BB5801A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330" y="1647826"/>
            <a:ext cx="10174209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8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27627-E297-4E9F-BFCB-B93297EB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Steps Prior Submission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1A0493-A0CE-4136-9F60-0D0F8B500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124127"/>
              </p:ext>
            </p:extLst>
          </p:nvPr>
        </p:nvGraphicFramePr>
        <p:xfrm>
          <a:off x="581025" y="2341563"/>
          <a:ext cx="1102995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FDF4238-C3F9-48AB-B0D4-42D3F0417FE0}"/>
              </a:ext>
            </a:extLst>
          </p:cNvPr>
          <p:cNvSpPr txBox="1"/>
          <p:nvPr/>
        </p:nvSpPr>
        <p:spPr>
          <a:xfrm>
            <a:off x="985520" y="5975350"/>
            <a:ext cx="911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Data in the master list need to be confirmed prior submission. </a:t>
            </a:r>
          </a:p>
        </p:txBody>
      </p:sp>
    </p:spTree>
    <p:extLst>
      <p:ext uri="{BB962C8B-B14F-4D97-AF65-F5344CB8AC3E}">
        <p14:creationId xmlns:p14="http://schemas.microsoft.com/office/powerpoint/2010/main" val="339968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95D82-3E8F-4C58-A915-06C554DE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1684"/>
          </a:xfrm>
        </p:spPr>
        <p:txBody>
          <a:bodyPr/>
          <a:lstStyle/>
          <a:p>
            <a:r>
              <a:rPr lang="en-US" dirty="0"/>
              <a:t>Argos Reports, Master List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D619FA-DA51-4F0D-93BD-8BC76C23D4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2473" y="1900430"/>
            <a:ext cx="9623782" cy="425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4440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518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Franklin Gothic Demi</vt:lpstr>
      <vt:lpstr>Wingdings 2</vt:lpstr>
      <vt:lpstr>DividendVTI</vt:lpstr>
      <vt:lpstr>MIS STUDENT DISABILITIES (SD) Report at fhda: Introduction to methods &amp; Procedures</vt:lpstr>
      <vt:lpstr>MIS SD Report, MIS DED</vt:lpstr>
      <vt:lpstr>SGADISA, Banner</vt:lpstr>
      <vt:lpstr>SGADISA Data Sources at FHDA</vt:lpstr>
      <vt:lpstr>MIS SD Data Clean-up: preliminary steps &amp; argos reports</vt:lpstr>
      <vt:lpstr>Argos Reports for DSPS Foothill College</vt:lpstr>
      <vt:lpstr>Argos Reports, Courses</vt:lpstr>
      <vt:lpstr>Final Steps Prior Submission</vt:lpstr>
      <vt:lpstr>Argos Reports, Master List</vt:lpstr>
      <vt:lpstr>FHDA MIS Quarterly Submission Reports</vt:lpstr>
      <vt:lpstr>MIS Data MART, CCCCO</vt:lpstr>
      <vt:lpstr>Final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2020-10-15T19:26:00Z</dcterms:created>
  <dcterms:modified xsi:type="dcterms:W3CDTF">2021-02-05T20:25:15Z</dcterms:modified>
</cp:coreProperties>
</file>