
<file path=[Content_Types].xml><?xml version="1.0" encoding="utf-8"?>
<Types xmlns="http://schemas.openxmlformats.org/package/2006/content-types">
  <Default Extension="jfif" ContentType="image/jpeg"/>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77" r:id="rId2"/>
    <p:sldId id="256" r:id="rId3"/>
    <p:sldId id="266" r:id="rId4"/>
    <p:sldId id="267" r:id="rId5"/>
    <p:sldId id="268" r:id="rId6"/>
    <p:sldId id="269" r:id="rId7"/>
    <p:sldId id="270" r:id="rId8"/>
    <p:sldId id="272" r:id="rId9"/>
    <p:sldId id="273" r:id="rId10"/>
    <p:sldId id="274" r:id="rId11"/>
    <p:sldId id="275" r:id="rId12"/>
    <p:sldId id="276" r:id="rId13"/>
    <p:sldId id="261" r:id="rId14"/>
    <p:sldId id="265"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rdes Parent" initials="LP" lastIdx="1" clrIdx="0">
    <p:extLst>
      <p:ext uri="{19B8F6BF-5375-455C-9EA6-DF929625EA0E}">
        <p15:presenceInfo xmlns:p15="http://schemas.microsoft.com/office/powerpoint/2012/main" userId="Lourdes Par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1" d="100"/>
          <a:sy n="61" d="100"/>
        </p:scale>
        <p:origin x="84" y="128"/>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A41C7-9F58-45C6-892A-B2F931468098}" type="doc">
      <dgm:prSet loTypeId="urn:microsoft.com/office/officeart/2005/8/layout/cycle7" loCatId="cycle" qsTypeId="urn:microsoft.com/office/officeart/2005/8/quickstyle/simple1" qsCatId="simple" csTypeId="urn:microsoft.com/office/officeart/2005/8/colors/colorful3" csCatId="colorful" phldr="1"/>
      <dgm:spPr/>
      <dgm:t>
        <a:bodyPr/>
        <a:lstStyle/>
        <a:p>
          <a:endParaRPr lang="en-US"/>
        </a:p>
      </dgm:t>
    </dgm:pt>
    <dgm:pt modelId="{D565DE6C-6C6F-4A15-836F-E84854083CCA}">
      <dgm:prSet phldrT="[Text]"/>
      <dgm:spPr/>
      <dgm:t>
        <a:bodyPr/>
        <a:lstStyle/>
        <a:p>
          <a:r>
            <a:rPr lang="en-US" dirty="0"/>
            <a:t>Banner-SGASADD</a:t>
          </a:r>
        </a:p>
      </dgm:t>
    </dgm:pt>
    <dgm:pt modelId="{37A8A5B9-1D0E-4F24-BFFA-2DC43828A8E5}" type="parTrans" cxnId="{C696BB9B-1D30-4996-AFE0-78591170080E}">
      <dgm:prSet/>
      <dgm:spPr/>
      <dgm:t>
        <a:bodyPr/>
        <a:lstStyle/>
        <a:p>
          <a:endParaRPr lang="en-US"/>
        </a:p>
      </dgm:t>
    </dgm:pt>
    <dgm:pt modelId="{EF2B8912-3F3F-4DBC-B502-074EA30A5853}" type="sibTrans" cxnId="{C696BB9B-1D30-4996-AFE0-78591170080E}">
      <dgm:prSet/>
      <dgm:spPr/>
      <dgm:t>
        <a:bodyPr/>
        <a:lstStyle/>
        <a:p>
          <a:endParaRPr lang="en-US"/>
        </a:p>
      </dgm:t>
    </dgm:pt>
    <dgm:pt modelId="{9B2B437E-6576-4370-8C29-439498E72090}">
      <dgm:prSet phldrT="[Text]"/>
      <dgm:spPr>
        <a:solidFill>
          <a:schemeClr val="accent2"/>
        </a:solidFill>
        <a:ln>
          <a:solidFill>
            <a:schemeClr val="accent2"/>
          </a:solidFill>
        </a:ln>
      </dgm:spPr>
      <dgm:t>
        <a:bodyPr/>
        <a:lstStyle/>
        <a:p>
          <a:r>
            <a:rPr lang="en-US" dirty="0"/>
            <a:t>MIS SG Rep (Confirmed Data)</a:t>
          </a:r>
        </a:p>
      </dgm:t>
    </dgm:pt>
    <dgm:pt modelId="{AD0DAC25-D80F-4706-89D5-DBD2359297A8}" type="parTrans" cxnId="{FCFB603F-9C2E-4DB9-B5CF-87CBFB824901}">
      <dgm:prSet/>
      <dgm:spPr/>
      <dgm:t>
        <a:bodyPr/>
        <a:lstStyle/>
        <a:p>
          <a:endParaRPr lang="en-US"/>
        </a:p>
      </dgm:t>
    </dgm:pt>
    <dgm:pt modelId="{8F3EA03A-CE5E-44D5-9EA8-861F02C78CE9}" type="sibTrans" cxnId="{FCFB603F-9C2E-4DB9-B5CF-87CBFB824901}">
      <dgm:prSet/>
      <dgm:spPr>
        <a:solidFill>
          <a:schemeClr val="accent1"/>
        </a:solidFill>
        <a:ln>
          <a:solidFill>
            <a:schemeClr val="accent1"/>
          </a:solidFill>
        </a:ln>
      </dgm:spPr>
      <dgm:t>
        <a:bodyPr/>
        <a:lstStyle/>
        <a:p>
          <a:endParaRPr lang="en-US"/>
        </a:p>
      </dgm:t>
    </dgm:pt>
    <dgm:pt modelId="{2B4C5E51-47FD-44B1-B289-EF5F4C817988}" type="pres">
      <dgm:prSet presAssocID="{6FDA41C7-9F58-45C6-892A-B2F931468098}" presName="Name0" presStyleCnt="0">
        <dgm:presLayoutVars>
          <dgm:dir/>
          <dgm:resizeHandles val="exact"/>
        </dgm:presLayoutVars>
      </dgm:prSet>
      <dgm:spPr/>
    </dgm:pt>
    <dgm:pt modelId="{8EDF607E-0EE9-486D-967F-68780E89F365}" type="pres">
      <dgm:prSet presAssocID="{D565DE6C-6C6F-4A15-836F-E84854083CCA}" presName="node" presStyleLbl="node1" presStyleIdx="0" presStyleCnt="2">
        <dgm:presLayoutVars>
          <dgm:bulletEnabled val="1"/>
        </dgm:presLayoutVars>
      </dgm:prSet>
      <dgm:spPr/>
    </dgm:pt>
    <dgm:pt modelId="{02A863B3-3523-414C-9F87-996796192BE6}" type="pres">
      <dgm:prSet presAssocID="{EF2B8912-3F3F-4DBC-B502-074EA30A5853}" presName="sibTrans" presStyleLbl="sibTrans2D1" presStyleIdx="0" presStyleCnt="2"/>
      <dgm:spPr/>
    </dgm:pt>
    <dgm:pt modelId="{7ECEA539-8C96-4810-95B0-1F3094F8D834}" type="pres">
      <dgm:prSet presAssocID="{EF2B8912-3F3F-4DBC-B502-074EA30A5853}" presName="connectorText" presStyleLbl="sibTrans2D1" presStyleIdx="0" presStyleCnt="2"/>
      <dgm:spPr/>
    </dgm:pt>
    <dgm:pt modelId="{67A4B0D2-5E83-4E8E-B67A-5D991ECC70D1}" type="pres">
      <dgm:prSet presAssocID="{9B2B437E-6576-4370-8C29-439498E72090}" presName="node" presStyleLbl="node1" presStyleIdx="1" presStyleCnt="2">
        <dgm:presLayoutVars>
          <dgm:bulletEnabled val="1"/>
        </dgm:presLayoutVars>
      </dgm:prSet>
      <dgm:spPr/>
    </dgm:pt>
    <dgm:pt modelId="{2AE9F3E5-9613-4174-926A-C7A7381943AF}" type="pres">
      <dgm:prSet presAssocID="{8F3EA03A-CE5E-44D5-9EA8-861F02C78CE9}" presName="sibTrans" presStyleLbl="sibTrans2D1" presStyleIdx="1" presStyleCnt="2"/>
      <dgm:spPr/>
    </dgm:pt>
    <dgm:pt modelId="{8989F74C-3B36-4877-856D-45066DF6E725}" type="pres">
      <dgm:prSet presAssocID="{8F3EA03A-CE5E-44D5-9EA8-861F02C78CE9}" presName="connectorText" presStyleLbl="sibTrans2D1" presStyleIdx="1" presStyleCnt="2"/>
      <dgm:spPr/>
    </dgm:pt>
  </dgm:ptLst>
  <dgm:cxnLst>
    <dgm:cxn modelId="{F0422224-CC10-43A7-8305-7E5306E97B08}" type="presOf" srcId="{6FDA41C7-9F58-45C6-892A-B2F931468098}" destId="{2B4C5E51-47FD-44B1-B289-EF5F4C817988}" srcOrd="0" destOrd="0" presId="urn:microsoft.com/office/officeart/2005/8/layout/cycle7"/>
    <dgm:cxn modelId="{FCFB603F-9C2E-4DB9-B5CF-87CBFB824901}" srcId="{6FDA41C7-9F58-45C6-892A-B2F931468098}" destId="{9B2B437E-6576-4370-8C29-439498E72090}" srcOrd="1" destOrd="0" parTransId="{AD0DAC25-D80F-4706-89D5-DBD2359297A8}" sibTransId="{8F3EA03A-CE5E-44D5-9EA8-861F02C78CE9}"/>
    <dgm:cxn modelId="{75B29941-2E1D-4E88-BEBC-3A2BDC9D02F6}" type="presOf" srcId="{9B2B437E-6576-4370-8C29-439498E72090}" destId="{67A4B0D2-5E83-4E8E-B67A-5D991ECC70D1}" srcOrd="0" destOrd="0" presId="urn:microsoft.com/office/officeart/2005/8/layout/cycle7"/>
    <dgm:cxn modelId="{9E8CE286-E8B7-4D20-99A2-38D35E146530}" type="presOf" srcId="{8F3EA03A-CE5E-44D5-9EA8-861F02C78CE9}" destId="{2AE9F3E5-9613-4174-926A-C7A7381943AF}" srcOrd="0" destOrd="0" presId="urn:microsoft.com/office/officeart/2005/8/layout/cycle7"/>
    <dgm:cxn modelId="{E7156387-55CD-46EE-B7BE-72365D04C779}" type="presOf" srcId="{8F3EA03A-CE5E-44D5-9EA8-861F02C78CE9}" destId="{8989F74C-3B36-4877-856D-45066DF6E725}" srcOrd="1" destOrd="0" presId="urn:microsoft.com/office/officeart/2005/8/layout/cycle7"/>
    <dgm:cxn modelId="{C696BB9B-1D30-4996-AFE0-78591170080E}" srcId="{6FDA41C7-9F58-45C6-892A-B2F931468098}" destId="{D565DE6C-6C6F-4A15-836F-E84854083CCA}" srcOrd="0" destOrd="0" parTransId="{37A8A5B9-1D0E-4F24-BFFA-2DC43828A8E5}" sibTransId="{EF2B8912-3F3F-4DBC-B502-074EA30A5853}"/>
    <dgm:cxn modelId="{2C1D01B4-B42B-42DA-AB0C-E7205EDB4091}" type="presOf" srcId="{D565DE6C-6C6F-4A15-836F-E84854083CCA}" destId="{8EDF607E-0EE9-486D-967F-68780E89F365}" srcOrd="0" destOrd="0" presId="urn:microsoft.com/office/officeart/2005/8/layout/cycle7"/>
    <dgm:cxn modelId="{5FAA38DE-4293-4A21-983E-098AEF05E228}" type="presOf" srcId="{EF2B8912-3F3F-4DBC-B502-074EA30A5853}" destId="{7ECEA539-8C96-4810-95B0-1F3094F8D834}" srcOrd="1" destOrd="0" presId="urn:microsoft.com/office/officeart/2005/8/layout/cycle7"/>
    <dgm:cxn modelId="{A9062EF3-BA00-43F4-8FF0-B18E927EFB16}" type="presOf" srcId="{EF2B8912-3F3F-4DBC-B502-074EA30A5853}" destId="{02A863B3-3523-414C-9F87-996796192BE6}" srcOrd="0" destOrd="0" presId="urn:microsoft.com/office/officeart/2005/8/layout/cycle7"/>
    <dgm:cxn modelId="{F490FC03-2C7D-446F-BADA-2653B0D8FC07}" type="presParOf" srcId="{2B4C5E51-47FD-44B1-B289-EF5F4C817988}" destId="{8EDF607E-0EE9-486D-967F-68780E89F365}" srcOrd="0" destOrd="0" presId="urn:microsoft.com/office/officeart/2005/8/layout/cycle7"/>
    <dgm:cxn modelId="{9B8D42FD-A1D5-48A4-B75D-33CF5EE1A5A2}" type="presParOf" srcId="{2B4C5E51-47FD-44B1-B289-EF5F4C817988}" destId="{02A863B3-3523-414C-9F87-996796192BE6}" srcOrd="1" destOrd="0" presId="urn:microsoft.com/office/officeart/2005/8/layout/cycle7"/>
    <dgm:cxn modelId="{C700453F-0895-4052-BFE5-EFD586CA9938}" type="presParOf" srcId="{02A863B3-3523-414C-9F87-996796192BE6}" destId="{7ECEA539-8C96-4810-95B0-1F3094F8D834}" srcOrd="0" destOrd="0" presId="urn:microsoft.com/office/officeart/2005/8/layout/cycle7"/>
    <dgm:cxn modelId="{3D19456E-B52A-46D8-9F35-B0D976B92D70}" type="presParOf" srcId="{2B4C5E51-47FD-44B1-B289-EF5F4C817988}" destId="{67A4B0D2-5E83-4E8E-B67A-5D991ECC70D1}" srcOrd="2" destOrd="0" presId="urn:microsoft.com/office/officeart/2005/8/layout/cycle7"/>
    <dgm:cxn modelId="{AAA84D00-B355-4389-86D4-B09876F7F926}" type="presParOf" srcId="{2B4C5E51-47FD-44B1-B289-EF5F4C817988}" destId="{2AE9F3E5-9613-4174-926A-C7A7381943AF}" srcOrd="3" destOrd="0" presId="urn:microsoft.com/office/officeart/2005/8/layout/cycle7"/>
    <dgm:cxn modelId="{EF4B07CB-C120-4AED-8B8C-46AD25931841}" type="presParOf" srcId="{2AE9F3E5-9613-4174-926A-C7A7381943AF}" destId="{8989F74C-3B36-4877-856D-45066DF6E72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A8A189-A75C-4F4E-BF06-354247AECFB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769D4F43-41E0-4BF3-ACB0-F0269923172B}">
      <dgm:prSet phldrT="[Text]"/>
      <dgm:spPr/>
      <dgm:t>
        <a:bodyPr/>
        <a:lstStyle/>
        <a:p>
          <a:r>
            <a:rPr lang="en-US" dirty="0"/>
            <a:t>Program coordinator or assistant enters data in Banner</a:t>
          </a:r>
        </a:p>
      </dgm:t>
    </dgm:pt>
    <dgm:pt modelId="{3FEA659B-1B8F-4721-AA56-3EF933D0D3CE}" type="parTrans" cxnId="{5355B89A-8CE5-4F39-9358-145A34A34A5B}">
      <dgm:prSet/>
      <dgm:spPr/>
      <dgm:t>
        <a:bodyPr/>
        <a:lstStyle/>
        <a:p>
          <a:endParaRPr lang="en-US"/>
        </a:p>
      </dgm:t>
    </dgm:pt>
    <dgm:pt modelId="{4F436E9E-6BBF-49D7-9391-476E3EDCFF5C}" type="sibTrans" cxnId="{5355B89A-8CE5-4F39-9358-145A34A34A5B}">
      <dgm:prSet/>
      <dgm:spPr/>
      <dgm:t>
        <a:bodyPr/>
        <a:lstStyle/>
        <a:p>
          <a:endParaRPr lang="en-US"/>
        </a:p>
      </dgm:t>
    </dgm:pt>
    <dgm:pt modelId="{666A076F-02A9-40EF-AF0E-031FB8B9A877}">
      <dgm:prSet phldrT="[Text]"/>
      <dgm:spPr/>
      <dgm:t>
        <a:bodyPr/>
        <a:lstStyle/>
        <a:p>
          <a:r>
            <a:rPr lang="en-US" dirty="0"/>
            <a:t>Run</a:t>
          </a:r>
          <a:r>
            <a:rPr lang="en-US" baseline="0" dirty="0"/>
            <a:t> Argos data cleanup report to review MESA status for registered students (new or previously confirmed).</a:t>
          </a:r>
          <a:endParaRPr lang="en-US" dirty="0"/>
        </a:p>
      </dgm:t>
    </dgm:pt>
    <dgm:pt modelId="{3DA39E0C-5C35-4B62-B5D9-7450CE5EAFD5}" type="parTrans" cxnId="{6448E8C5-2B88-4533-8862-5AB6641CB7AC}">
      <dgm:prSet/>
      <dgm:spPr/>
      <dgm:t>
        <a:bodyPr/>
        <a:lstStyle/>
        <a:p>
          <a:endParaRPr lang="en-US"/>
        </a:p>
      </dgm:t>
    </dgm:pt>
    <dgm:pt modelId="{8B0430E1-C879-4A32-9FAC-ACFD6DC53F47}" type="sibTrans" cxnId="{6448E8C5-2B88-4533-8862-5AB6641CB7AC}">
      <dgm:prSet/>
      <dgm:spPr/>
      <dgm:t>
        <a:bodyPr/>
        <a:lstStyle/>
        <a:p>
          <a:endParaRPr lang="en-US"/>
        </a:p>
      </dgm:t>
    </dgm:pt>
    <dgm:pt modelId="{0BA3687D-7549-4EB4-BEC7-D59FF4B567BC}">
      <dgm:prSet phldrT="[Text]"/>
      <dgm:spPr/>
      <dgm:t>
        <a:bodyPr/>
        <a:lstStyle/>
        <a:p>
          <a:r>
            <a:rPr lang="en-US" dirty="0"/>
            <a:t>Update Banner and MIS SG Rep as needed. </a:t>
          </a:r>
        </a:p>
      </dgm:t>
    </dgm:pt>
    <dgm:pt modelId="{F3F3FEC1-87FE-47A7-A4FF-42EA5AB1F1D9}" type="parTrans" cxnId="{47FC1F48-6614-4481-BC75-08BBADCE80AD}">
      <dgm:prSet/>
      <dgm:spPr/>
      <dgm:t>
        <a:bodyPr/>
        <a:lstStyle/>
        <a:p>
          <a:endParaRPr lang="en-US"/>
        </a:p>
      </dgm:t>
    </dgm:pt>
    <dgm:pt modelId="{272B39BE-0A8E-44C4-8829-8AE0C14A2815}" type="sibTrans" cxnId="{47FC1F48-6614-4481-BC75-08BBADCE80AD}">
      <dgm:prSet/>
      <dgm:spPr/>
      <dgm:t>
        <a:bodyPr/>
        <a:lstStyle/>
        <a:p>
          <a:endParaRPr lang="en-US"/>
        </a:p>
      </dgm:t>
    </dgm:pt>
    <dgm:pt modelId="{9B697673-B3C0-4E24-AF94-8F90263342C8}">
      <dgm:prSet phldrT="[Text]"/>
      <dgm:spPr/>
      <dgm:t>
        <a:bodyPr/>
        <a:lstStyle/>
        <a:p>
          <a:r>
            <a:rPr lang="en-US" dirty="0"/>
            <a:t>Confirmed student list/headcount.</a:t>
          </a:r>
        </a:p>
      </dgm:t>
    </dgm:pt>
    <dgm:pt modelId="{3F69E421-6C02-4300-BE31-D3BD68A8BA3A}" type="parTrans" cxnId="{7F0E537A-12F4-4531-9332-3FEF2ADC2541}">
      <dgm:prSet/>
      <dgm:spPr/>
      <dgm:t>
        <a:bodyPr/>
        <a:lstStyle/>
        <a:p>
          <a:endParaRPr lang="en-US"/>
        </a:p>
      </dgm:t>
    </dgm:pt>
    <dgm:pt modelId="{5166C9F1-9535-42C4-B545-F8E54DA72A5F}" type="sibTrans" cxnId="{7F0E537A-12F4-4531-9332-3FEF2ADC2541}">
      <dgm:prSet/>
      <dgm:spPr/>
      <dgm:t>
        <a:bodyPr/>
        <a:lstStyle/>
        <a:p>
          <a:endParaRPr lang="en-US"/>
        </a:p>
      </dgm:t>
    </dgm:pt>
    <dgm:pt modelId="{FE287E22-7864-4DC1-80E7-901DCF5594D7}">
      <dgm:prSet phldrT="[Text]"/>
      <dgm:spPr/>
      <dgm:t>
        <a:bodyPr/>
        <a:lstStyle/>
        <a:p>
          <a:r>
            <a:rPr lang="en-US" dirty="0"/>
            <a:t>MIS quarterly reports are submitted. Any pending issues and the confirmed headcount are documented in the submission report.</a:t>
          </a:r>
        </a:p>
      </dgm:t>
    </dgm:pt>
    <dgm:pt modelId="{01B2582C-2F57-42C0-908A-40F983B69A53}" type="parTrans" cxnId="{BEF2B1D1-F8DA-4B26-89AE-7BECE913FE5B}">
      <dgm:prSet/>
      <dgm:spPr/>
      <dgm:t>
        <a:bodyPr/>
        <a:lstStyle/>
        <a:p>
          <a:endParaRPr lang="en-US"/>
        </a:p>
      </dgm:t>
    </dgm:pt>
    <dgm:pt modelId="{7A73A46F-51EE-46B7-BBB1-712BDA883508}" type="sibTrans" cxnId="{BEF2B1D1-F8DA-4B26-89AE-7BECE913FE5B}">
      <dgm:prSet/>
      <dgm:spPr/>
      <dgm:t>
        <a:bodyPr/>
        <a:lstStyle/>
        <a:p>
          <a:endParaRPr lang="en-US"/>
        </a:p>
      </dgm:t>
    </dgm:pt>
    <dgm:pt modelId="{CAEF8DFF-EE0D-441E-9798-13DADB1177B1}" type="pres">
      <dgm:prSet presAssocID="{B8A8A189-A75C-4F4E-BF06-354247AECFB8}" presName="CompostProcess" presStyleCnt="0">
        <dgm:presLayoutVars>
          <dgm:dir/>
          <dgm:resizeHandles val="exact"/>
        </dgm:presLayoutVars>
      </dgm:prSet>
      <dgm:spPr/>
    </dgm:pt>
    <dgm:pt modelId="{6D397428-F70D-4B27-A540-EDB13EF5F1DF}" type="pres">
      <dgm:prSet presAssocID="{B8A8A189-A75C-4F4E-BF06-354247AECFB8}" presName="arrow" presStyleLbl="bgShp" presStyleIdx="0" presStyleCnt="1"/>
      <dgm:spPr>
        <a:solidFill>
          <a:schemeClr val="accent2"/>
        </a:solidFill>
      </dgm:spPr>
    </dgm:pt>
    <dgm:pt modelId="{2E1F9B2B-3617-4131-B48F-82A2FF76D937}" type="pres">
      <dgm:prSet presAssocID="{B8A8A189-A75C-4F4E-BF06-354247AECFB8}" presName="linearProcess" presStyleCnt="0"/>
      <dgm:spPr/>
    </dgm:pt>
    <dgm:pt modelId="{11A17B28-E2D3-46DC-A963-975EFEDBD26E}" type="pres">
      <dgm:prSet presAssocID="{769D4F43-41E0-4BF3-ACB0-F0269923172B}" presName="textNode" presStyleLbl="node1" presStyleIdx="0" presStyleCnt="5">
        <dgm:presLayoutVars>
          <dgm:bulletEnabled val="1"/>
        </dgm:presLayoutVars>
      </dgm:prSet>
      <dgm:spPr/>
    </dgm:pt>
    <dgm:pt modelId="{4D8F4986-5F06-4E3A-9DC8-C465DA1F8992}" type="pres">
      <dgm:prSet presAssocID="{4F436E9E-6BBF-49D7-9391-476E3EDCFF5C}" presName="sibTrans" presStyleCnt="0"/>
      <dgm:spPr/>
    </dgm:pt>
    <dgm:pt modelId="{B5AB972A-65E5-4F2B-BA8A-93208F440220}" type="pres">
      <dgm:prSet presAssocID="{666A076F-02A9-40EF-AF0E-031FB8B9A877}" presName="textNode" presStyleLbl="node1" presStyleIdx="1" presStyleCnt="5">
        <dgm:presLayoutVars>
          <dgm:bulletEnabled val="1"/>
        </dgm:presLayoutVars>
      </dgm:prSet>
      <dgm:spPr/>
    </dgm:pt>
    <dgm:pt modelId="{D32615E8-5E42-4604-82E2-CC5A7926EE34}" type="pres">
      <dgm:prSet presAssocID="{8B0430E1-C879-4A32-9FAC-ACFD6DC53F47}" presName="sibTrans" presStyleCnt="0"/>
      <dgm:spPr/>
    </dgm:pt>
    <dgm:pt modelId="{51F0F37E-21BD-49C1-BD6A-923920C5F0FD}" type="pres">
      <dgm:prSet presAssocID="{0BA3687D-7549-4EB4-BEC7-D59FF4B567BC}" presName="textNode" presStyleLbl="node1" presStyleIdx="2" presStyleCnt="5">
        <dgm:presLayoutVars>
          <dgm:bulletEnabled val="1"/>
        </dgm:presLayoutVars>
      </dgm:prSet>
      <dgm:spPr/>
    </dgm:pt>
    <dgm:pt modelId="{D645D294-ACE8-47D7-939E-8C213EB2CD86}" type="pres">
      <dgm:prSet presAssocID="{272B39BE-0A8E-44C4-8829-8AE0C14A2815}" presName="sibTrans" presStyleCnt="0"/>
      <dgm:spPr/>
    </dgm:pt>
    <dgm:pt modelId="{C0EDAA3A-1967-40D7-B505-2F9C95F747C2}" type="pres">
      <dgm:prSet presAssocID="{9B697673-B3C0-4E24-AF94-8F90263342C8}" presName="textNode" presStyleLbl="node1" presStyleIdx="3" presStyleCnt="5">
        <dgm:presLayoutVars>
          <dgm:bulletEnabled val="1"/>
        </dgm:presLayoutVars>
      </dgm:prSet>
      <dgm:spPr/>
    </dgm:pt>
    <dgm:pt modelId="{53703AD6-76DE-41D6-9978-A2872588A118}" type="pres">
      <dgm:prSet presAssocID="{5166C9F1-9535-42C4-B545-F8E54DA72A5F}" presName="sibTrans" presStyleCnt="0"/>
      <dgm:spPr/>
    </dgm:pt>
    <dgm:pt modelId="{5567BF09-4C78-4194-87A5-63409E9EA65D}" type="pres">
      <dgm:prSet presAssocID="{FE287E22-7864-4DC1-80E7-901DCF5594D7}" presName="textNode" presStyleLbl="node1" presStyleIdx="4" presStyleCnt="5" custScaleY="119754">
        <dgm:presLayoutVars>
          <dgm:bulletEnabled val="1"/>
        </dgm:presLayoutVars>
      </dgm:prSet>
      <dgm:spPr/>
    </dgm:pt>
  </dgm:ptLst>
  <dgm:cxnLst>
    <dgm:cxn modelId="{82949820-3919-4D20-9453-DB204B3D6FB3}" type="presOf" srcId="{9B697673-B3C0-4E24-AF94-8F90263342C8}" destId="{C0EDAA3A-1967-40D7-B505-2F9C95F747C2}" srcOrd="0" destOrd="0" presId="urn:microsoft.com/office/officeart/2005/8/layout/hProcess9"/>
    <dgm:cxn modelId="{E8A7E945-0269-494F-B7C3-5C768A240411}" type="presOf" srcId="{0BA3687D-7549-4EB4-BEC7-D59FF4B567BC}" destId="{51F0F37E-21BD-49C1-BD6A-923920C5F0FD}" srcOrd="0" destOrd="0" presId="urn:microsoft.com/office/officeart/2005/8/layout/hProcess9"/>
    <dgm:cxn modelId="{47FC1F48-6614-4481-BC75-08BBADCE80AD}" srcId="{B8A8A189-A75C-4F4E-BF06-354247AECFB8}" destId="{0BA3687D-7549-4EB4-BEC7-D59FF4B567BC}" srcOrd="2" destOrd="0" parTransId="{F3F3FEC1-87FE-47A7-A4FF-42EA5AB1F1D9}" sibTransId="{272B39BE-0A8E-44C4-8829-8AE0C14A2815}"/>
    <dgm:cxn modelId="{00CDB654-63DC-4461-A89D-B98E1FC50E71}" type="presOf" srcId="{769D4F43-41E0-4BF3-ACB0-F0269923172B}" destId="{11A17B28-E2D3-46DC-A963-975EFEDBD26E}" srcOrd="0" destOrd="0" presId="urn:microsoft.com/office/officeart/2005/8/layout/hProcess9"/>
    <dgm:cxn modelId="{7F0E537A-12F4-4531-9332-3FEF2ADC2541}" srcId="{B8A8A189-A75C-4F4E-BF06-354247AECFB8}" destId="{9B697673-B3C0-4E24-AF94-8F90263342C8}" srcOrd="3" destOrd="0" parTransId="{3F69E421-6C02-4300-BE31-D3BD68A8BA3A}" sibTransId="{5166C9F1-9535-42C4-B545-F8E54DA72A5F}"/>
    <dgm:cxn modelId="{5355B89A-8CE5-4F39-9358-145A34A34A5B}" srcId="{B8A8A189-A75C-4F4E-BF06-354247AECFB8}" destId="{769D4F43-41E0-4BF3-ACB0-F0269923172B}" srcOrd="0" destOrd="0" parTransId="{3FEA659B-1B8F-4721-AA56-3EF933D0D3CE}" sibTransId="{4F436E9E-6BBF-49D7-9391-476E3EDCFF5C}"/>
    <dgm:cxn modelId="{BAD5F79A-C315-4BD8-BA79-9C2967B8644B}" type="presOf" srcId="{666A076F-02A9-40EF-AF0E-031FB8B9A877}" destId="{B5AB972A-65E5-4F2B-BA8A-93208F440220}" srcOrd="0" destOrd="0" presId="urn:microsoft.com/office/officeart/2005/8/layout/hProcess9"/>
    <dgm:cxn modelId="{D99679BC-4731-4620-B198-24E2001E1C92}" type="presOf" srcId="{B8A8A189-A75C-4F4E-BF06-354247AECFB8}" destId="{CAEF8DFF-EE0D-441E-9798-13DADB1177B1}" srcOrd="0" destOrd="0" presId="urn:microsoft.com/office/officeart/2005/8/layout/hProcess9"/>
    <dgm:cxn modelId="{6448E8C5-2B88-4533-8862-5AB6641CB7AC}" srcId="{B8A8A189-A75C-4F4E-BF06-354247AECFB8}" destId="{666A076F-02A9-40EF-AF0E-031FB8B9A877}" srcOrd="1" destOrd="0" parTransId="{3DA39E0C-5C35-4B62-B5D9-7450CE5EAFD5}" sibTransId="{8B0430E1-C879-4A32-9FAC-ACFD6DC53F47}"/>
    <dgm:cxn modelId="{BEF2B1D1-F8DA-4B26-89AE-7BECE913FE5B}" srcId="{B8A8A189-A75C-4F4E-BF06-354247AECFB8}" destId="{FE287E22-7864-4DC1-80E7-901DCF5594D7}" srcOrd="4" destOrd="0" parTransId="{01B2582C-2F57-42C0-908A-40F983B69A53}" sibTransId="{7A73A46F-51EE-46B7-BBB1-712BDA883508}"/>
    <dgm:cxn modelId="{378B71E7-19A2-4665-8131-E92B9B9C863B}" type="presOf" srcId="{FE287E22-7864-4DC1-80E7-901DCF5594D7}" destId="{5567BF09-4C78-4194-87A5-63409E9EA65D}" srcOrd="0" destOrd="0" presId="urn:microsoft.com/office/officeart/2005/8/layout/hProcess9"/>
    <dgm:cxn modelId="{047AD4F4-96D4-4562-AAC7-B287F4D6A222}" type="presParOf" srcId="{CAEF8DFF-EE0D-441E-9798-13DADB1177B1}" destId="{6D397428-F70D-4B27-A540-EDB13EF5F1DF}" srcOrd="0" destOrd="0" presId="urn:microsoft.com/office/officeart/2005/8/layout/hProcess9"/>
    <dgm:cxn modelId="{F10F438D-E7F7-4DBB-BA2F-9FEA64F45A66}" type="presParOf" srcId="{CAEF8DFF-EE0D-441E-9798-13DADB1177B1}" destId="{2E1F9B2B-3617-4131-B48F-82A2FF76D937}" srcOrd="1" destOrd="0" presId="urn:microsoft.com/office/officeart/2005/8/layout/hProcess9"/>
    <dgm:cxn modelId="{625C581A-D9F5-4765-9571-063DBDB7E2D6}" type="presParOf" srcId="{2E1F9B2B-3617-4131-B48F-82A2FF76D937}" destId="{11A17B28-E2D3-46DC-A963-975EFEDBD26E}" srcOrd="0" destOrd="0" presId="urn:microsoft.com/office/officeart/2005/8/layout/hProcess9"/>
    <dgm:cxn modelId="{377B0157-494B-457D-A0D4-CB056DA1C5EC}" type="presParOf" srcId="{2E1F9B2B-3617-4131-B48F-82A2FF76D937}" destId="{4D8F4986-5F06-4E3A-9DC8-C465DA1F8992}" srcOrd="1" destOrd="0" presId="urn:microsoft.com/office/officeart/2005/8/layout/hProcess9"/>
    <dgm:cxn modelId="{93306D03-78A8-46A9-B9EE-8D5E93E2C881}" type="presParOf" srcId="{2E1F9B2B-3617-4131-B48F-82A2FF76D937}" destId="{B5AB972A-65E5-4F2B-BA8A-93208F440220}" srcOrd="2" destOrd="0" presId="urn:microsoft.com/office/officeart/2005/8/layout/hProcess9"/>
    <dgm:cxn modelId="{4E6A530E-4E5D-4C3F-9F30-398F689AFCDF}" type="presParOf" srcId="{2E1F9B2B-3617-4131-B48F-82A2FF76D937}" destId="{D32615E8-5E42-4604-82E2-CC5A7926EE34}" srcOrd="3" destOrd="0" presId="urn:microsoft.com/office/officeart/2005/8/layout/hProcess9"/>
    <dgm:cxn modelId="{DA39AFA6-6055-47CC-A02F-2BA621598445}" type="presParOf" srcId="{2E1F9B2B-3617-4131-B48F-82A2FF76D937}" destId="{51F0F37E-21BD-49C1-BD6A-923920C5F0FD}" srcOrd="4" destOrd="0" presId="urn:microsoft.com/office/officeart/2005/8/layout/hProcess9"/>
    <dgm:cxn modelId="{57278990-CB4C-4045-8C11-AF2B1131B6F1}" type="presParOf" srcId="{2E1F9B2B-3617-4131-B48F-82A2FF76D937}" destId="{D645D294-ACE8-47D7-939E-8C213EB2CD86}" srcOrd="5" destOrd="0" presId="urn:microsoft.com/office/officeart/2005/8/layout/hProcess9"/>
    <dgm:cxn modelId="{47039063-9750-4702-A63B-00D57A521862}" type="presParOf" srcId="{2E1F9B2B-3617-4131-B48F-82A2FF76D937}" destId="{C0EDAA3A-1967-40D7-B505-2F9C95F747C2}" srcOrd="6" destOrd="0" presId="urn:microsoft.com/office/officeart/2005/8/layout/hProcess9"/>
    <dgm:cxn modelId="{8F6EB837-34F4-4E6A-919C-22656A3D5E2F}" type="presParOf" srcId="{2E1F9B2B-3617-4131-B48F-82A2FF76D937}" destId="{53703AD6-76DE-41D6-9978-A2872588A118}" srcOrd="7" destOrd="0" presId="urn:microsoft.com/office/officeart/2005/8/layout/hProcess9"/>
    <dgm:cxn modelId="{9B571740-0580-46B1-8B23-40206EE8D85F}" type="presParOf" srcId="{2E1F9B2B-3617-4131-B48F-82A2FF76D937}" destId="{5567BF09-4C78-4194-87A5-63409E9EA65D}"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DF607E-0EE9-486D-967F-68780E89F365}">
      <dsp:nvSpPr>
        <dsp:cNvPr id="0" name=""/>
        <dsp:cNvSpPr/>
      </dsp:nvSpPr>
      <dsp:spPr>
        <a:xfrm>
          <a:off x="2323403" y="947"/>
          <a:ext cx="2254324" cy="112716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Banner-SGASADD</a:t>
          </a:r>
        </a:p>
      </dsp:txBody>
      <dsp:txXfrm>
        <a:off x="2356416" y="33960"/>
        <a:ext cx="2188298" cy="1061136"/>
      </dsp:txXfrm>
    </dsp:sp>
    <dsp:sp modelId="{02A863B3-3523-414C-9F87-996796192BE6}">
      <dsp:nvSpPr>
        <dsp:cNvPr id="0" name=""/>
        <dsp:cNvSpPr/>
      </dsp:nvSpPr>
      <dsp:spPr>
        <a:xfrm rot="5400000">
          <a:off x="2863878" y="1664215"/>
          <a:ext cx="1173374" cy="394506"/>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982230" y="1743116"/>
        <a:ext cx="936670" cy="236704"/>
      </dsp:txXfrm>
    </dsp:sp>
    <dsp:sp modelId="{67A4B0D2-5E83-4E8E-B67A-5D991ECC70D1}">
      <dsp:nvSpPr>
        <dsp:cNvPr id="0" name=""/>
        <dsp:cNvSpPr/>
      </dsp:nvSpPr>
      <dsp:spPr>
        <a:xfrm>
          <a:off x="2323403" y="2594827"/>
          <a:ext cx="2254324" cy="1127162"/>
        </a:xfrm>
        <a:prstGeom prst="roundRect">
          <a:avLst>
            <a:gd name="adj" fmla="val 10000"/>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MIS SG Rep (Confirmed Data)</a:t>
          </a:r>
        </a:p>
      </dsp:txBody>
      <dsp:txXfrm>
        <a:off x="2356416" y="2627840"/>
        <a:ext cx="2188298" cy="1061136"/>
      </dsp:txXfrm>
    </dsp:sp>
    <dsp:sp modelId="{2AE9F3E5-9613-4174-926A-C7A7381943AF}">
      <dsp:nvSpPr>
        <dsp:cNvPr id="0" name=""/>
        <dsp:cNvSpPr/>
      </dsp:nvSpPr>
      <dsp:spPr>
        <a:xfrm rot="16200000">
          <a:off x="2863878" y="1664215"/>
          <a:ext cx="1173374" cy="394506"/>
        </a:xfrm>
        <a:prstGeom prst="leftRightArrow">
          <a:avLst>
            <a:gd name="adj1" fmla="val 60000"/>
            <a:gd name="adj2" fmla="val 50000"/>
          </a:avLst>
        </a:prstGeom>
        <a:solidFill>
          <a:schemeClr val="accent1"/>
        </a:solidFill>
        <a:ln>
          <a:solidFill>
            <a:schemeClr val="accent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982230" y="1743116"/>
        <a:ext cx="936670" cy="236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97428-F70D-4B27-A540-EDB13EF5F1DF}">
      <dsp:nvSpPr>
        <dsp:cNvPr id="0" name=""/>
        <dsp:cNvSpPr/>
      </dsp:nvSpPr>
      <dsp:spPr>
        <a:xfrm>
          <a:off x="609599" y="0"/>
          <a:ext cx="6908800" cy="5418667"/>
        </a:xfrm>
        <a:prstGeom prst="rightArrow">
          <a:avLst/>
        </a:prstGeom>
        <a:solidFill>
          <a:schemeClr val="accent2"/>
        </a:solidFill>
        <a:ln>
          <a:noFill/>
        </a:ln>
        <a:effectLst/>
      </dsp:spPr>
      <dsp:style>
        <a:lnRef idx="0">
          <a:scrgbClr r="0" g="0" b="0"/>
        </a:lnRef>
        <a:fillRef idx="1">
          <a:scrgbClr r="0" g="0" b="0"/>
        </a:fillRef>
        <a:effectRef idx="0">
          <a:scrgbClr r="0" g="0" b="0"/>
        </a:effectRef>
        <a:fontRef idx="minor"/>
      </dsp:style>
    </dsp:sp>
    <dsp:sp modelId="{11A17B28-E2D3-46DC-A963-975EFEDBD26E}">
      <dsp:nvSpPr>
        <dsp:cNvPr id="0" name=""/>
        <dsp:cNvSpPr/>
      </dsp:nvSpPr>
      <dsp:spPr>
        <a:xfrm>
          <a:off x="3571" y="1625600"/>
          <a:ext cx="156170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Program coordinator or assistant enters data in Banner</a:t>
          </a:r>
        </a:p>
      </dsp:txBody>
      <dsp:txXfrm>
        <a:off x="79807" y="1701836"/>
        <a:ext cx="1409231" cy="2014994"/>
      </dsp:txXfrm>
    </dsp:sp>
    <dsp:sp modelId="{B5AB972A-65E5-4F2B-BA8A-93208F440220}">
      <dsp:nvSpPr>
        <dsp:cNvPr id="0" name=""/>
        <dsp:cNvSpPr/>
      </dsp:nvSpPr>
      <dsp:spPr>
        <a:xfrm>
          <a:off x="1643360" y="1625600"/>
          <a:ext cx="156170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Run</a:t>
          </a:r>
          <a:r>
            <a:rPr lang="en-US" sz="1400" kern="1200" baseline="0" dirty="0"/>
            <a:t> Argos data cleanup report to review MESA status for registered students (new or previously confirmed).</a:t>
          </a:r>
          <a:endParaRPr lang="en-US" sz="1400" kern="1200" dirty="0"/>
        </a:p>
      </dsp:txBody>
      <dsp:txXfrm>
        <a:off x="1719596" y="1701836"/>
        <a:ext cx="1409231" cy="2014994"/>
      </dsp:txXfrm>
    </dsp:sp>
    <dsp:sp modelId="{51F0F37E-21BD-49C1-BD6A-923920C5F0FD}">
      <dsp:nvSpPr>
        <dsp:cNvPr id="0" name=""/>
        <dsp:cNvSpPr/>
      </dsp:nvSpPr>
      <dsp:spPr>
        <a:xfrm>
          <a:off x="3283148" y="1625600"/>
          <a:ext cx="156170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Update Banner and MIS SG Rep as needed. </a:t>
          </a:r>
        </a:p>
      </dsp:txBody>
      <dsp:txXfrm>
        <a:off x="3359384" y="1701836"/>
        <a:ext cx="1409231" cy="2014994"/>
      </dsp:txXfrm>
    </dsp:sp>
    <dsp:sp modelId="{C0EDAA3A-1967-40D7-B505-2F9C95F747C2}">
      <dsp:nvSpPr>
        <dsp:cNvPr id="0" name=""/>
        <dsp:cNvSpPr/>
      </dsp:nvSpPr>
      <dsp:spPr>
        <a:xfrm>
          <a:off x="4922936" y="1625600"/>
          <a:ext cx="156170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Confirmed student list/headcount.</a:t>
          </a:r>
        </a:p>
      </dsp:txBody>
      <dsp:txXfrm>
        <a:off x="4999172" y="1701836"/>
        <a:ext cx="1409231" cy="2014994"/>
      </dsp:txXfrm>
    </dsp:sp>
    <dsp:sp modelId="{5567BF09-4C78-4194-87A5-63409E9EA65D}">
      <dsp:nvSpPr>
        <dsp:cNvPr id="0" name=""/>
        <dsp:cNvSpPr/>
      </dsp:nvSpPr>
      <dsp:spPr>
        <a:xfrm>
          <a:off x="6562724" y="1411519"/>
          <a:ext cx="1561703" cy="25956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MIS quarterly reports are submitted. Any pending issues and the confirmed headcount are documented in the submission report.</a:t>
          </a:r>
        </a:p>
      </dsp:txBody>
      <dsp:txXfrm>
        <a:off x="6638960" y="1487755"/>
        <a:ext cx="1409231" cy="244315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E941-F853-40A7-90E4-78AD38D0D8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4C2851-CFB4-44E1-897D-D9378A5DBA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67E5D-76BE-4F2E-B0B9-F0B2BBEF04D7}"/>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5" name="Footer Placeholder 4">
            <a:extLst>
              <a:ext uri="{FF2B5EF4-FFF2-40B4-BE49-F238E27FC236}">
                <a16:creationId xmlns:a16="http://schemas.microsoft.com/office/drawing/2014/main" id="{9DA7ACDA-63A3-4BA9-AAE0-0C52D5C763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1BA4F3-B2BF-4A51-8014-7E2C8C4905B2}"/>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322526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2E8B6-D19A-483B-BA99-49D9B7C6DE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136A5D-1BB5-4633-AEC0-35354504C2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E0A31-C60F-41FA-A541-114F52B9F62D}"/>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5" name="Footer Placeholder 4">
            <a:extLst>
              <a:ext uri="{FF2B5EF4-FFF2-40B4-BE49-F238E27FC236}">
                <a16:creationId xmlns:a16="http://schemas.microsoft.com/office/drawing/2014/main" id="{93F8AAFD-505B-45E3-A670-B6D1D7DC73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466023-1ABA-432E-ABEA-75C7A99443E9}"/>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239903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399232-B993-4B77-8440-4D058B9633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714CC5-B867-4945-AD55-E8171ED6FE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93C73-5668-429D-92BA-45A001D4593E}"/>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5" name="Footer Placeholder 4">
            <a:extLst>
              <a:ext uri="{FF2B5EF4-FFF2-40B4-BE49-F238E27FC236}">
                <a16:creationId xmlns:a16="http://schemas.microsoft.com/office/drawing/2014/main" id="{50FEC386-DE91-4971-B639-1AF909384E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25E7C3-A656-4980-8CF1-98FA26596973}"/>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3945293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43EC-F790-4532-87D8-E9BCC14EB8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635E46-03FE-4832-8E00-41461902CC8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4252F-B3C2-4979-B620-C87ED268FC6C}"/>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5" name="Footer Placeholder 4">
            <a:extLst>
              <a:ext uri="{FF2B5EF4-FFF2-40B4-BE49-F238E27FC236}">
                <a16:creationId xmlns:a16="http://schemas.microsoft.com/office/drawing/2014/main" id="{7B39B6AA-4544-4427-9E9B-51966BD195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7B33AAA-C447-46B5-96CA-BEA46295F1F8}"/>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170059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7E05E-0414-4F26-9677-9B332187D4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1EFF17-D283-446A-8AB0-E2E4239014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36F25D-2E62-4AAC-9727-98098C966D75}"/>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5" name="Footer Placeholder 4">
            <a:extLst>
              <a:ext uri="{FF2B5EF4-FFF2-40B4-BE49-F238E27FC236}">
                <a16:creationId xmlns:a16="http://schemas.microsoft.com/office/drawing/2014/main" id="{0167839E-CE7F-45FD-B682-B844CC7473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1D935F-BD60-418D-93A1-8EB0E0F1F124}"/>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318405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1DCB-3087-4732-90A8-B0440CB134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1F42A4-5249-482C-8B68-DA2BB011F68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24A87F-12D0-421B-81EA-F8B12BFA56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6BFDE4-10FE-4CF0-AB2E-3B894564C706}"/>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6" name="Footer Placeholder 5">
            <a:extLst>
              <a:ext uri="{FF2B5EF4-FFF2-40B4-BE49-F238E27FC236}">
                <a16:creationId xmlns:a16="http://schemas.microsoft.com/office/drawing/2014/main" id="{6344D56F-1054-4766-A0F0-829F3D8A49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1851BD-859A-46EF-B7F5-BFEF50F59D1C}"/>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141438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B83A-CEF8-42BE-87FE-E43F3B3CC0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F96C49-6728-4859-8E12-B355AE99D3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330A33-44C7-4B3C-81AF-3CB1D695EF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8ACB1-A218-48A5-8540-511FE039E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952499-D0C5-42C5-B2D6-02FEFD25A63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AC9717-C657-43CE-BCF1-0D25F457D11E}"/>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8" name="Footer Placeholder 7">
            <a:extLst>
              <a:ext uri="{FF2B5EF4-FFF2-40B4-BE49-F238E27FC236}">
                <a16:creationId xmlns:a16="http://schemas.microsoft.com/office/drawing/2014/main" id="{7F1DE039-8879-4C4D-9B4D-AD00EC2501C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FCC22A3-7D90-4490-8A40-70ECDA67CFF7}"/>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295443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0A717-CDAF-4F14-A428-5E594833AA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5DD4A4-A633-4269-8F43-13CFB0D24197}"/>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4" name="Footer Placeholder 3">
            <a:extLst>
              <a:ext uri="{FF2B5EF4-FFF2-40B4-BE49-F238E27FC236}">
                <a16:creationId xmlns:a16="http://schemas.microsoft.com/office/drawing/2014/main" id="{98F126F5-F29E-46D5-93AA-E4877F6CC12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6784B6-334A-47AD-B9A4-85C48058F391}"/>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117670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93C5F9-F94E-49A5-8CBD-43DC6E4E6906}"/>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3" name="Footer Placeholder 2">
            <a:extLst>
              <a:ext uri="{FF2B5EF4-FFF2-40B4-BE49-F238E27FC236}">
                <a16:creationId xmlns:a16="http://schemas.microsoft.com/office/drawing/2014/main" id="{533C5C60-D96D-43CB-B33E-DC7B60A9EBB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A778CA-DEB2-498B-85FA-DA6F5108E8FB}"/>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167744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F5557-59D6-41E1-9875-05697081E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7C6188-4166-4D6E-B82C-81EEC291A7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DE52B6-4951-4034-98F2-572579BCF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DBEEFE-F194-43DE-907C-2FE3586410FD}"/>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6" name="Footer Placeholder 5">
            <a:extLst>
              <a:ext uri="{FF2B5EF4-FFF2-40B4-BE49-F238E27FC236}">
                <a16:creationId xmlns:a16="http://schemas.microsoft.com/office/drawing/2014/main" id="{08642465-B7AE-4351-A912-DFD97B223A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4BA638-2CFD-49B4-9E7B-F48B19636CCB}"/>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140410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C7566-F176-4E09-BBF8-F81EC6AD4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97503E-3ED0-40C3-A3B5-0A8C34A165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A721C9-213B-4770-A99D-5ED3384CF4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31F2CE-05B9-48BF-BA8F-70A46B3ED1E1}"/>
              </a:ext>
            </a:extLst>
          </p:cNvPr>
          <p:cNvSpPr>
            <a:spLocks noGrp="1"/>
          </p:cNvSpPr>
          <p:nvPr>
            <p:ph type="dt" sz="half" idx="10"/>
          </p:nvPr>
        </p:nvSpPr>
        <p:spPr/>
        <p:txBody>
          <a:bodyPr/>
          <a:lstStyle/>
          <a:p>
            <a:fld id="{39ADF7AE-1D41-4C9B-B962-F1B3D5A920E3}" type="datetimeFigureOut">
              <a:rPr lang="en-US" smtClean="0"/>
              <a:t>1/2/2024</a:t>
            </a:fld>
            <a:endParaRPr lang="en-US" dirty="0"/>
          </a:p>
        </p:txBody>
      </p:sp>
      <p:sp>
        <p:nvSpPr>
          <p:cNvPr id="6" name="Footer Placeholder 5">
            <a:extLst>
              <a:ext uri="{FF2B5EF4-FFF2-40B4-BE49-F238E27FC236}">
                <a16:creationId xmlns:a16="http://schemas.microsoft.com/office/drawing/2014/main" id="{57E34B9C-3811-4B4F-A52F-72753257E3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E17EB3F-9D7F-47D0-AA48-8EDCE7707384}"/>
              </a:ext>
            </a:extLst>
          </p:cNvPr>
          <p:cNvSpPr>
            <a:spLocks noGrp="1"/>
          </p:cNvSpPr>
          <p:nvPr>
            <p:ph type="sldNum" sz="quarter" idx="12"/>
          </p:nvPr>
        </p:nvSpPr>
        <p:spPr/>
        <p:txBody>
          <a:bodyPr/>
          <a:lstStyle/>
          <a:p>
            <a:fld id="{0645DFA7-29D7-49EC-88E6-B944FAF37CB3}" type="slidenum">
              <a:rPr lang="en-US" smtClean="0"/>
              <a:t>‹#›</a:t>
            </a:fld>
            <a:endParaRPr lang="en-US" dirty="0"/>
          </a:p>
        </p:txBody>
      </p:sp>
    </p:spTree>
    <p:extLst>
      <p:ext uri="{BB962C8B-B14F-4D97-AF65-F5344CB8AC3E}">
        <p14:creationId xmlns:p14="http://schemas.microsoft.com/office/powerpoint/2010/main" val="238267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6E08E2-BAD1-41EB-91ED-00D09E6C98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4836DB-E945-4176-B859-07F2CD1016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8A571F-AA3A-484A-9433-A933144017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DF7AE-1D41-4C9B-B962-F1B3D5A920E3}" type="datetimeFigureOut">
              <a:rPr lang="en-US" smtClean="0"/>
              <a:t>1/2/2024</a:t>
            </a:fld>
            <a:endParaRPr lang="en-US" dirty="0"/>
          </a:p>
        </p:txBody>
      </p:sp>
      <p:sp>
        <p:nvSpPr>
          <p:cNvPr id="5" name="Footer Placeholder 4">
            <a:extLst>
              <a:ext uri="{FF2B5EF4-FFF2-40B4-BE49-F238E27FC236}">
                <a16:creationId xmlns:a16="http://schemas.microsoft.com/office/drawing/2014/main" id="{557885B4-83E7-4A46-BB8D-A724780B2F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CBB2A8-A592-4183-9E05-A190A3860E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5DFA7-29D7-49EC-88E6-B944FAF37CB3}" type="slidenum">
              <a:rPr lang="en-US" smtClean="0"/>
              <a:t>‹#›</a:t>
            </a:fld>
            <a:endParaRPr lang="en-US" dirty="0"/>
          </a:p>
        </p:txBody>
      </p:sp>
    </p:spTree>
    <p:extLst>
      <p:ext uri="{BB962C8B-B14F-4D97-AF65-F5344CB8AC3E}">
        <p14:creationId xmlns:p14="http://schemas.microsoft.com/office/powerpoint/2010/main" val="30650888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9DE8-FF31-43F8-B192-DBC0B66F0C5D}"/>
              </a:ext>
            </a:extLst>
          </p:cNvPr>
          <p:cNvSpPr>
            <a:spLocks noGrp="1"/>
          </p:cNvSpPr>
          <p:nvPr>
            <p:ph type="ctrTitle"/>
          </p:nvPr>
        </p:nvSpPr>
        <p:spPr>
          <a:xfrm>
            <a:off x="1639613" y="1041400"/>
            <a:ext cx="9144000" cy="2387600"/>
          </a:xfrm>
        </p:spPr>
        <p:txBody>
          <a:bodyPr/>
          <a:lstStyle/>
          <a:p>
            <a:r>
              <a:rPr lang="en-US" b="1" dirty="0"/>
              <a:t>MIS Special Populations (SG) MESA</a:t>
            </a:r>
          </a:p>
        </p:txBody>
      </p:sp>
      <p:sp>
        <p:nvSpPr>
          <p:cNvPr id="3" name="Subtitle 2">
            <a:extLst>
              <a:ext uri="{FF2B5EF4-FFF2-40B4-BE49-F238E27FC236}">
                <a16:creationId xmlns:a16="http://schemas.microsoft.com/office/drawing/2014/main" id="{45BB9546-95FD-4771-B903-8FF5FAFAF616}"/>
              </a:ext>
            </a:extLst>
          </p:cNvPr>
          <p:cNvSpPr>
            <a:spLocks noGrp="1"/>
          </p:cNvSpPr>
          <p:nvPr>
            <p:ph type="subTitle" idx="1"/>
          </p:nvPr>
        </p:nvSpPr>
        <p:spPr>
          <a:xfrm>
            <a:off x="1639613" y="3847875"/>
            <a:ext cx="9144000" cy="1655762"/>
          </a:xfrm>
        </p:spPr>
        <p:txBody>
          <a:bodyPr>
            <a:normAutofit/>
          </a:bodyPr>
          <a:lstStyle/>
          <a:p>
            <a:r>
              <a:rPr lang="en-US" sz="4000" dirty="0"/>
              <a:t>Data Cleanup Methods &amp; Procedures</a:t>
            </a:r>
          </a:p>
        </p:txBody>
      </p:sp>
      <p:sp>
        <p:nvSpPr>
          <p:cNvPr id="11" name="TextBox 10">
            <a:extLst>
              <a:ext uri="{FF2B5EF4-FFF2-40B4-BE49-F238E27FC236}">
                <a16:creationId xmlns:a16="http://schemas.microsoft.com/office/drawing/2014/main" id="{E731612C-0352-4AD9-9672-E88F44BE8AFE}"/>
              </a:ext>
            </a:extLst>
          </p:cNvPr>
          <p:cNvSpPr txBox="1"/>
          <p:nvPr/>
        </p:nvSpPr>
        <p:spPr>
          <a:xfrm>
            <a:off x="8019391" y="5741491"/>
            <a:ext cx="4466897" cy="646331"/>
          </a:xfrm>
          <a:prstGeom prst="rect">
            <a:avLst/>
          </a:prstGeom>
          <a:noFill/>
        </p:spPr>
        <p:txBody>
          <a:bodyPr wrap="square" rtlCol="0" anchor="ctr">
            <a:spAutoFit/>
          </a:bodyPr>
          <a:lstStyle/>
          <a:p>
            <a:r>
              <a:rPr lang="en-US" i="1" dirty="0"/>
              <a:t>Lourdes del Rio-Parent, FHDA CCD</a:t>
            </a:r>
          </a:p>
          <a:p>
            <a:r>
              <a:rPr lang="en-US" i="1" dirty="0"/>
              <a:t>January 2024</a:t>
            </a:r>
          </a:p>
        </p:txBody>
      </p:sp>
    </p:spTree>
    <p:extLst>
      <p:ext uri="{BB962C8B-B14F-4D97-AF65-F5344CB8AC3E}">
        <p14:creationId xmlns:p14="http://schemas.microsoft.com/office/powerpoint/2010/main" val="2237947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7A4F44-FF54-40BA-AC52-AFC7EFAB8A3E}"/>
              </a:ext>
            </a:extLst>
          </p:cNvPr>
          <p:cNvSpPr txBox="1"/>
          <p:nvPr/>
        </p:nvSpPr>
        <p:spPr>
          <a:xfrm>
            <a:off x="854370" y="639953"/>
            <a:ext cx="844310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Data Cleanup: Argos MESA Report 1</a:t>
            </a:r>
          </a:p>
        </p:txBody>
      </p:sp>
      <p:cxnSp>
        <p:nvCxnSpPr>
          <p:cNvPr id="3" name="Straight Connector 2">
            <a:extLst>
              <a:ext uri="{FF2B5EF4-FFF2-40B4-BE49-F238E27FC236}">
                <a16:creationId xmlns:a16="http://schemas.microsoft.com/office/drawing/2014/main" id="{39C7EC37-8F2D-408B-86BA-654B39364993}"/>
              </a:ext>
            </a:extLst>
          </p:cNvPr>
          <p:cNvCxnSpPr>
            <a:cxnSpLocks/>
          </p:cNvCxnSpPr>
          <p:nvPr/>
        </p:nvCxnSpPr>
        <p:spPr>
          <a:xfrm>
            <a:off x="854370" y="639953"/>
            <a:ext cx="4036807"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pic>
        <p:nvPicPr>
          <p:cNvPr id="1030" name="Picture 6" descr="C:\Users\lparent\AppData\Local\Temp\SNAGHTML14e860f.PNG">
            <a:extLst>
              <a:ext uri="{FF2B5EF4-FFF2-40B4-BE49-F238E27FC236}">
                <a16:creationId xmlns:a16="http://schemas.microsoft.com/office/drawing/2014/main" id="{7ADD64EB-32F5-41B3-9EE8-EDB355C34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438" y="1619250"/>
            <a:ext cx="10525125"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024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7A4F44-FF54-40BA-AC52-AFC7EFAB8A3E}"/>
              </a:ext>
            </a:extLst>
          </p:cNvPr>
          <p:cNvSpPr txBox="1"/>
          <p:nvPr/>
        </p:nvSpPr>
        <p:spPr>
          <a:xfrm>
            <a:off x="854370" y="639953"/>
            <a:ext cx="844310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Data Cleanup: Argos Reports</a:t>
            </a:r>
          </a:p>
        </p:txBody>
      </p:sp>
      <p:cxnSp>
        <p:nvCxnSpPr>
          <p:cNvPr id="3" name="Straight Connector 2">
            <a:extLst>
              <a:ext uri="{FF2B5EF4-FFF2-40B4-BE49-F238E27FC236}">
                <a16:creationId xmlns:a16="http://schemas.microsoft.com/office/drawing/2014/main" id="{39C7EC37-8F2D-408B-86BA-654B39364993}"/>
              </a:ext>
            </a:extLst>
          </p:cNvPr>
          <p:cNvCxnSpPr>
            <a:cxnSpLocks/>
          </p:cNvCxnSpPr>
          <p:nvPr/>
        </p:nvCxnSpPr>
        <p:spPr>
          <a:xfrm>
            <a:off x="854370" y="639953"/>
            <a:ext cx="3303562"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A07E01E-C793-43EE-9700-A401182AB73E}"/>
              </a:ext>
            </a:extLst>
          </p:cNvPr>
          <p:cNvSpPr txBox="1"/>
          <p:nvPr/>
        </p:nvSpPr>
        <p:spPr>
          <a:xfrm>
            <a:off x="854370" y="1009285"/>
            <a:ext cx="7673789" cy="4801314"/>
          </a:xfrm>
          <a:prstGeom prst="rect">
            <a:avLst/>
          </a:prstGeom>
          <a:noFill/>
        </p:spPr>
        <p:txBody>
          <a:bodyPr wrap="square" rtlCol="0">
            <a:spAutoFit/>
          </a:bodyPr>
          <a:lstStyle/>
          <a:p>
            <a:pPr marL="285750" indent="-285750">
              <a:buFont typeface="Arial" panose="020B0604020202020204" pitchFamily="34" charset="0"/>
              <a:buChar char="•"/>
            </a:pPr>
            <a:r>
              <a:rPr lang="en-US" i="1" dirty="0"/>
              <a:t>MIS SG Mesa, Argos Report 2</a:t>
            </a:r>
          </a:p>
          <a:p>
            <a:pPr marL="742950" lvl="1" indent="-285750">
              <a:buFont typeface="Arial" panose="020B0604020202020204" pitchFamily="34" charset="0"/>
              <a:buChar char="•"/>
            </a:pPr>
            <a:r>
              <a:rPr lang="en-US" dirty="0"/>
              <a:t>For students in report 1, this report shows SARS data for the reporting term and related MESA location(s). The report is designed to help identify students served during by the program during the reporting term. </a:t>
            </a:r>
          </a:p>
          <a:p>
            <a:pPr marL="742950" lvl="1" indent="-285750">
              <a:buFont typeface="Arial" panose="020B0604020202020204" pitchFamily="34" charset="0"/>
              <a:buChar char="•"/>
            </a:pPr>
            <a:r>
              <a:rPr lang="en-US" dirty="0"/>
              <a:t>The report is a CSV document sent by email, which includes information from report 1 and the following data from SARS:</a:t>
            </a:r>
          </a:p>
          <a:p>
            <a:pPr marL="1200150" lvl="2" indent="-285750">
              <a:buFont typeface="Arial" panose="020B0604020202020204" pitchFamily="34" charset="0"/>
              <a:buChar char="•"/>
            </a:pPr>
            <a:r>
              <a:rPr lang="en-US" dirty="0"/>
              <a:t>SARS_COUNSELOR_SHORTNAME</a:t>
            </a:r>
          </a:p>
          <a:p>
            <a:pPr marL="1200150" lvl="2" indent="-285750">
              <a:buFont typeface="Arial" panose="020B0604020202020204" pitchFamily="34" charset="0"/>
              <a:buChar char="•"/>
            </a:pPr>
            <a:r>
              <a:rPr lang="en-US" dirty="0"/>
              <a:t>SARS_COUNSELOR_TITLE</a:t>
            </a:r>
          </a:p>
          <a:p>
            <a:pPr marL="1200150" lvl="2" indent="-285750">
              <a:buFont typeface="Arial" panose="020B0604020202020204" pitchFamily="34" charset="0"/>
              <a:buChar char="•"/>
            </a:pPr>
            <a:r>
              <a:rPr lang="en-US" dirty="0"/>
              <a:t>SARS_LOCATION_CODE</a:t>
            </a:r>
          </a:p>
          <a:p>
            <a:pPr marL="1200150" lvl="2" indent="-285750">
              <a:buFont typeface="Arial" panose="020B0604020202020204" pitchFamily="34" charset="0"/>
              <a:buChar char="•"/>
            </a:pPr>
            <a:r>
              <a:rPr lang="en-US" dirty="0"/>
              <a:t>SARS_LOCATION_DESCRIPTION</a:t>
            </a:r>
          </a:p>
          <a:p>
            <a:pPr marL="1200150" lvl="2" indent="-285750">
              <a:buFont typeface="Arial" panose="020B0604020202020204" pitchFamily="34" charset="0"/>
              <a:buChar char="•"/>
            </a:pPr>
            <a:r>
              <a:rPr lang="en-US" dirty="0"/>
              <a:t>SARS_REASON_DESC</a:t>
            </a:r>
          </a:p>
          <a:p>
            <a:pPr marL="1200150" lvl="2" indent="-285750">
              <a:buFont typeface="Arial" panose="020B0604020202020204" pitchFamily="34" charset="0"/>
              <a:buChar char="•"/>
            </a:pPr>
            <a:r>
              <a:rPr lang="en-US" dirty="0"/>
              <a:t>SARS_SCHEDULED_DT</a:t>
            </a:r>
          </a:p>
          <a:p>
            <a:pPr lvl="1"/>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09709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7A4F44-FF54-40BA-AC52-AFC7EFAB8A3E}"/>
              </a:ext>
            </a:extLst>
          </p:cNvPr>
          <p:cNvSpPr txBox="1"/>
          <p:nvPr/>
        </p:nvSpPr>
        <p:spPr>
          <a:xfrm>
            <a:off x="854370" y="639953"/>
            <a:ext cx="844310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Data Cleanup: Argos MESA Report 2</a:t>
            </a:r>
          </a:p>
        </p:txBody>
      </p:sp>
      <p:cxnSp>
        <p:nvCxnSpPr>
          <p:cNvPr id="3" name="Straight Connector 2">
            <a:extLst>
              <a:ext uri="{FF2B5EF4-FFF2-40B4-BE49-F238E27FC236}">
                <a16:creationId xmlns:a16="http://schemas.microsoft.com/office/drawing/2014/main" id="{39C7EC37-8F2D-408B-86BA-654B39364993}"/>
              </a:ext>
            </a:extLst>
          </p:cNvPr>
          <p:cNvCxnSpPr>
            <a:cxnSpLocks/>
          </p:cNvCxnSpPr>
          <p:nvPr/>
        </p:nvCxnSpPr>
        <p:spPr>
          <a:xfrm>
            <a:off x="854370" y="639953"/>
            <a:ext cx="4036807"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9270E268-F2E1-4A7F-878E-91238C4300B7}"/>
              </a:ext>
            </a:extLst>
          </p:cNvPr>
          <p:cNvPicPr>
            <a:picLocks noChangeAspect="1"/>
          </p:cNvPicPr>
          <p:nvPr/>
        </p:nvPicPr>
        <p:blipFill>
          <a:blip r:embed="rId2"/>
          <a:stretch>
            <a:fillRect/>
          </a:stretch>
        </p:blipFill>
        <p:spPr>
          <a:xfrm>
            <a:off x="1310286" y="2043285"/>
            <a:ext cx="9571428" cy="2771429"/>
          </a:xfrm>
          <a:prstGeom prst="rect">
            <a:avLst/>
          </a:prstGeom>
        </p:spPr>
      </p:pic>
    </p:spTree>
    <p:extLst>
      <p:ext uri="{BB962C8B-B14F-4D97-AF65-F5344CB8AC3E}">
        <p14:creationId xmlns:p14="http://schemas.microsoft.com/office/powerpoint/2010/main" val="1923812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D3D7059-7A73-4D23-8331-294B682D86DB}"/>
              </a:ext>
            </a:extLst>
          </p:cNvPr>
          <p:cNvSpPr txBox="1"/>
          <p:nvPr/>
        </p:nvSpPr>
        <p:spPr>
          <a:xfrm>
            <a:off x="5637362" y="2971800"/>
            <a:ext cx="914400" cy="914400"/>
          </a:xfrm>
          <a:prstGeom prst="rect">
            <a:avLst/>
          </a:prstGeom>
          <a:noFill/>
        </p:spPr>
        <p:txBody>
          <a:bodyPr wrap="square" rtlCol="0">
            <a:spAutoFit/>
          </a:bodyPr>
          <a:lstStyle/>
          <a:p>
            <a:endParaRPr lang="en-US" dirty="0"/>
          </a:p>
        </p:txBody>
      </p:sp>
      <p:graphicFrame>
        <p:nvGraphicFramePr>
          <p:cNvPr id="2" name="Diagram 1">
            <a:extLst>
              <a:ext uri="{FF2B5EF4-FFF2-40B4-BE49-F238E27FC236}">
                <a16:creationId xmlns:a16="http://schemas.microsoft.com/office/drawing/2014/main" id="{83975C67-32C1-4104-970F-E0C5A65B3489}"/>
              </a:ext>
            </a:extLst>
          </p:cNvPr>
          <p:cNvGraphicFramePr/>
          <p:nvPr>
            <p:extLst>
              <p:ext uri="{D42A27DB-BD31-4B8C-83A1-F6EECF244321}">
                <p14:modId xmlns:p14="http://schemas.microsoft.com/office/powerpoint/2010/main" val="25427628"/>
              </p:ext>
            </p:extLst>
          </p:nvPr>
        </p:nvGraphicFramePr>
        <p:xfrm>
          <a:off x="2163975" y="72621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748E10DC-07AD-41B7-9E19-1FE482DE53B1}"/>
              </a:ext>
            </a:extLst>
          </p:cNvPr>
          <p:cNvSpPr txBox="1"/>
          <p:nvPr/>
        </p:nvSpPr>
        <p:spPr>
          <a:xfrm>
            <a:off x="925015" y="570941"/>
            <a:ext cx="844310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MIS SG05 Data Cleanup and Submission, Review</a:t>
            </a:r>
          </a:p>
        </p:txBody>
      </p:sp>
      <p:cxnSp>
        <p:nvCxnSpPr>
          <p:cNvPr id="9" name="Straight Connector 8">
            <a:extLst>
              <a:ext uri="{FF2B5EF4-FFF2-40B4-BE49-F238E27FC236}">
                <a16:creationId xmlns:a16="http://schemas.microsoft.com/office/drawing/2014/main" id="{D1C8CFEE-CEC9-4A80-AE64-3AA06367CE00}"/>
              </a:ext>
            </a:extLst>
          </p:cNvPr>
          <p:cNvCxnSpPr>
            <a:cxnSpLocks/>
          </p:cNvCxnSpPr>
          <p:nvPr/>
        </p:nvCxnSpPr>
        <p:spPr>
          <a:xfrm>
            <a:off x="1016469" y="570941"/>
            <a:ext cx="5339507"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540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9DE614-C20B-4B3C-AEB8-0AB34878335A}"/>
              </a:ext>
            </a:extLst>
          </p:cNvPr>
          <p:cNvSpPr>
            <a:spLocks noGrp="1"/>
          </p:cNvSpPr>
          <p:nvPr>
            <p:ph type="title"/>
          </p:nvPr>
        </p:nvSpPr>
        <p:spPr>
          <a:xfrm>
            <a:off x="836762" y="355698"/>
            <a:ext cx="10515600" cy="1105549"/>
          </a:xfrm>
        </p:spPr>
        <p:txBody>
          <a:bodyPr>
            <a:normAutofit/>
          </a:bodyPr>
          <a:lstStyle/>
          <a:p>
            <a:r>
              <a:rPr lang="en-US" sz="1800" b="1" dirty="0">
                <a:latin typeface="Arial" panose="020B0604020202020204" pitchFamily="34" charset="0"/>
                <a:cs typeface="Arial" panose="020B0604020202020204" pitchFamily="34" charset="0"/>
              </a:rPr>
              <a:t>MIS Quarterly Submission Report</a:t>
            </a:r>
          </a:p>
        </p:txBody>
      </p:sp>
      <p:cxnSp>
        <p:nvCxnSpPr>
          <p:cNvPr id="5" name="Straight Connector 4">
            <a:extLst>
              <a:ext uri="{FF2B5EF4-FFF2-40B4-BE49-F238E27FC236}">
                <a16:creationId xmlns:a16="http://schemas.microsoft.com/office/drawing/2014/main" id="{3F83D524-D6C9-4405-BB48-FB1D82229B8F}"/>
              </a:ext>
            </a:extLst>
          </p:cNvPr>
          <p:cNvCxnSpPr>
            <a:cxnSpLocks/>
          </p:cNvCxnSpPr>
          <p:nvPr/>
        </p:nvCxnSpPr>
        <p:spPr>
          <a:xfrm>
            <a:off x="912952" y="726217"/>
            <a:ext cx="5436090"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D3D7059-7A73-4D23-8331-294B682D86DB}"/>
              </a:ext>
            </a:extLst>
          </p:cNvPr>
          <p:cNvSpPr txBox="1"/>
          <p:nvPr/>
        </p:nvSpPr>
        <p:spPr>
          <a:xfrm>
            <a:off x="5637362" y="2971800"/>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030C42B-9F2D-422E-8605-5E54A53A32D1}"/>
              </a:ext>
            </a:extLst>
          </p:cNvPr>
          <p:cNvSpPr txBox="1"/>
          <p:nvPr/>
        </p:nvSpPr>
        <p:spPr>
          <a:xfrm>
            <a:off x="836762" y="1636606"/>
            <a:ext cx="9471804" cy="1200329"/>
          </a:xfrm>
          <a:prstGeom prst="rect">
            <a:avLst/>
          </a:prstGeom>
          <a:noFill/>
        </p:spPr>
        <p:txBody>
          <a:bodyPr wrap="square" rtlCol="0">
            <a:spAutoFit/>
          </a:bodyPr>
          <a:lstStyle/>
          <a:p>
            <a:r>
              <a:rPr lang="en-US" sz="2400" dirty="0"/>
              <a:t>Summary reports for the data submitted, including data validity issues, are available at:</a:t>
            </a:r>
          </a:p>
          <a:p>
            <a:r>
              <a:rPr lang="en-US" sz="2400" dirty="0">
                <a:solidFill>
                  <a:schemeClr val="accent5">
                    <a:lumMod val="75000"/>
                  </a:schemeClr>
                </a:solidFill>
              </a:rPr>
              <a:t>https://research.fhda.edu/mis_reports/mis_quarterly_submssion_report/</a:t>
            </a:r>
          </a:p>
        </p:txBody>
      </p:sp>
    </p:spTree>
    <p:extLst>
      <p:ext uri="{BB962C8B-B14F-4D97-AF65-F5344CB8AC3E}">
        <p14:creationId xmlns:p14="http://schemas.microsoft.com/office/powerpoint/2010/main" val="41766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9DE614-C20B-4B3C-AEB8-0AB34878335A}"/>
              </a:ext>
            </a:extLst>
          </p:cNvPr>
          <p:cNvSpPr>
            <a:spLocks noGrp="1"/>
          </p:cNvSpPr>
          <p:nvPr>
            <p:ph type="title"/>
          </p:nvPr>
        </p:nvSpPr>
        <p:spPr>
          <a:xfrm>
            <a:off x="836762" y="355698"/>
            <a:ext cx="10515600" cy="1105549"/>
          </a:xfrm>
        </p:spPr>
        <p:txBody>
          <a:bodyPr>
            <a:normAutofit/>
          </a:bodyPr>
          <a:lstStyle/>
          <a:p>
            <a:r>
              <a:rPr lang="en-US" sz="1800" b="1" dirty="0">
                <a:latin typeface="Arial" panose="020B0604020202020204" pitchFamily="34" charset="0"/>
                <a:cs typeface="Arial" panose="020B0604020202020204" pitchFamily="34" charset="0"/>
              </a:rPr>
              <a:t>MIS Data Mart, Special Populations</a:t>
            </a:r>
          </a:p>
        </p:txBody>
      </p:sp>
      <p:cxnSp>
        <p:nvCxnSpPr>
          <p:cNvPr id="5" name="Straight Connector 4">
            <a:extLst>
              <a:ext uri="{FF2B5EF4-FFF2-40B4-BE49-F238E27FC236}">
                <a16:creationId xmlns:a16="http://schemas.microsoft.com/office/drawing/2014/main" id="{3F83D524-D6C9-4405-BB48-FB1D82229B8F}"/>
              </a:ext>
            </a:extLst>
          </p:cNvPr>
          <p:cNvCxnSpPr>
            <a:cxnSpLocks/>
          </p:cNvCxnSpPr>
          <p:nvPr/>
        </p:nvCxnSpPr>
        <p:spPr>
          <a:xfrm>
            <a:off x="912952" y="726217"/>
            <a:ext cx="5436090"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D3D7059-7A73-4D23-8331-294B682D86DB}"/>
              </a:ext>
            </a:extLst>
          </p:cNvPr>
          <p:cNvSpPr txBox="1"/>
          <p:nvPr/>
        </p:nvSpPr>
        <p:spPr>
          <a:xfrm>
            <a:off x="5637362" y="2971800"/>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030C42B-9F2D-422E-8605-5E54A53A32D1}"/>
              </a:ext>
            </a:extLst>
          </p:cNvPr>
          <p:cNvSpPr txBox="1"/>
          <p:nvPr/>
        </p:nvSpPr>
        <p:spPr>
          <a:xfrm>
            <a:off x="774009" y="1136264"/>
            <a:ext cx="9471804" cy="461665"/>
          </a:xfrm>
          <a:prstGeom prst="rect">
            <a:avLst/>
          </a:prstGeom>
          <a:noFill/>
        </p:spPr>
        <p:txBody>
          <a:bodyPr wrap="square" rtlCol="0">
            <a:spAutoFit/>
          </a:bodyPr>
          <a:lstStyle/>
          <a:p>
            <a:r>
              <a:rPr lang="en-US" sz="2400">
                <a:solidFill>
                  <a:schemeClr val="accent5">
                    <a:lumMod val="75000"/>
                  </a:schemeClr>
                </a:solidFill>
              </a:rPr>
              <a:t>https://datamart.cccco.edu/Services/Special_Pop_Count.aspx</a:t>
            </a:r>
            <a:endParaRPr lang="en-US" sz="2400" dirty="0">
              <a:solidFill>
                <a:schemeClr val="accent5">
                  <a:lumMod val="75000"/>
                </a:schemeClr>
              </a:solidFill>
            </a:endParaRPr>
          </a:p>
        </p:txBody>
      </p:sp>
      <p:pic>
        <p:nvPicPr>
          <p:cNvPr id="2" name="Picture 1">
            <a:extLst>
              <a:ext uri="{FF2B5EF4-FFF2-40B4-BE49-F238E27FC236}">
                <a16:creationId xmlns:a16="http://schemas.microsoft.com/office/drawing/2014/main" id="{B67CD4DA-00C8-45CD-9B41-333274D131C5}"/>
              </a:ext>
            </a:extLst>
          </p:cNvPr>
          <p:cNvPicPr>
            <a:picLocks noChangeAspect="1"/>
          </p:cNvPicPr>
          <p:nvPr/>
        </p:nvPicPr>
        <p:blipFill>
          <a:blip r:embed="rId2"/>
          <a:stretch>
            <a:fillRect/>
          </a:stretch>
        </p:blipFill>
        <p:spPr>
          <a:xfrm>
            <a:off x="1147319" y="1877368"/>
            <a:ext cx="7566375" cy="4351164"/>
          </a:xfrm>
          <a:prstGeom prst="rect">
            <a:avLst/>
          </a:prstGeom>
        </p:spPr>
      </p:pic>
      <p:sp>
        <p:nvSpPr>
          <p:cNvPr id="6" name="TextBox 5">
            <a:extLst>
              <a:ext uri="{FF2B5EF4-FFF2-40B4-BE49-F238E27FC236}">
                <a16:creationId xmlns:a16="http://schemas.microsoft.com/office/drawing/2014/main" id="{E900077A-C62C-4880-8496-732728E8D078}"/>
              </a:ext>
            </a:extLst>
          </p:cNvPr>
          <p:cNvSpPr txBox="1"/>
          <p:nvPr/>
        </p:nvSpPr>
        <p:spPr>
          <a:xfrm>
            <a:off x="8982635" y="2043834"/>
            <a:ext cx="1927412" cy="3139321"/>
          </a:xfrm>
          <a:prstGeom prst="rect">
            <a:avLst/>
          </a:prstGeom>
          <a:noFill/>
        </p:spPr>
        <p:txBody>
          <a:bodyPr wrap="square" rtlCol="0">
            <a:spAutoFit/>
          </a:bodyPr>
          <a:lstStyle/>
          <a:p>
            <a:r>
              <a:rPr lang="en-US" dirty="0"/>
              <a:t>Question: How is the MIS data mart able to provide statistics about student enrollment in credit and noncredit courses by program or special population?</a:t>
            </a:r>
          </a:p>
        </p:txBody>
      </p:sp>
    </p:spTree>
    <p:extLst>
      <p:ext uri="{BB962C8B-B14F-4D97-AF65-F5344CB8AC3E}">
        <p14:creationId xmlns:p14="http://schemas.microsoft.com/office/powerpoint/2010/main" val="334800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296BFD54-95B2-4FFC-B843-23C5193A3A7A}"/>
              </a:ext>
            </a:extLst>
          </p:cNvPr>
          <p:cNvGrpSpPr/>
          <p:nvPr/>
        </p:nvGrpSpPr>
        <p:grpSpPr>
          <a:xfrm>
            <a:off x="933979" y="1492908"/>
            <a:ext cx="10698370" cy="3948384"/>
            <a:chOff x="485944" y="844857"/>
            <a:chExt cx="10698370" cy="3948384"/>
          </a:xfrm>
        </p:grpSpPr>
        <p:sp>
          <p:nvSpPr>
            <p:cNvPr id="31" name="Rectangle: Rounded Corners 30">
              <a:extLst>
                <a:ext uri="{FF2B5EF4-FFF2-40B4-BE49-F238E27FC236}">
                  <a16:creationId xmlns:a16="http://schemas.microsoft.com/office/drawing/2014/main" id="{10C877B3-E9A2-49A9-AA04-FB7F6A3105B9}"/>
                </a:ext>
              </a:extLst>
            </p:cNvPr>
            <p:cNvSpPr/>
            <p:nvPr/>
          </p:nvSpPr>
          <p:spPr>
            <a:xfrm>
              <a:off x="6705136" y="3101946"/>
              <a:ext cx="1423202" cy="922202"/>
            </a:xfrm>
            <a:prstGeom prst="roundRect">
              <a:avLst/>
            </a:prstGeom>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Academic Calendar (CC)</a:t>
              </a:r>
            </a:p>
          </p:txBody>
        </p:sp>
        <p:sp>
          <p:nvSpPr>
            <p:cNvPr id="14" name="Rectangle: Rounded Corners 13">
              <a:extLst>
                <a:ext uri="{FF2B5EF4-FFF2-40B4-BE49-F238E27FC236}">
                  <a16:creationId xmlns:a16="http://schemas.microsoft.com/office/drawing/2014/main" id="{806653B8-2112-4B05-B2CA-9017779D7388}"/>
                </a:ext>
              </a:extLst>
            </p:cNvPr>
            <p:cNvSpPr/>
            <p:nvPr/>
          </p:nvSpPr>
          <p:spPr>
            <a:xfrm>
              <a:off x="1705147" y="1099042"/>
              <a:ext cx="2918599" cy="2232910"/>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Student Basic</a:t>
              </a:r>
            </a:p>
            <a:p>
              <a:pPr algn="ctr"/>
              <a:r>
                <a:rPr lang="en-US" dirty="0"/>
                <a:t>(SB)</a:t>
              </a:r>
            </a:p>
          </p:txBody>
        </p:sp>
        <p:sp>
          <p:nvSpPr>
            <p:cNvPr id="15" name="Rectangle: Rounded Corners 14">
              <a:extLst>
                <a:ext uri="{FF2B5EF4-FFF2-40B4-BE49-F238E27FC236}">
                  <a16:creationId xmlns:a16="http://schemas.microsoft.com/office/drawing/2014/main" id="{9AF54698-C64F-4177-BF6E-37D2CD34EEC1}"/>
                </a:ext>
              </a:extLst>
            </p:cNvPr>
            <p:cNvSpPr/>
            <p:nvPr/>
          </p:nvSpPr>
          <p:spPr>
            <a:xfrm>
              <a:off x="485945" y="1700497"/>
              <a:ext cx="1981210" cy="304083"/>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Prior Learning (SY)</a:t>
              </a:r>
            </a:p>
          </p:txBody>
        </p:sp>
        <p:sp>
          <p:nvSpPr>
            <p:cNvPr id="16" name="Rectangle: Rounded Corners 15">
              <a:extLst>
                <a:ext uri="{FF2B5EF4-FFF2-40B4-BE49-F238E27FC236}">
                  <a16:creationId xmlns:a16="http://schemas.microsoft.com/office/drawing/2014/main" id="{643821EF-667D-43E0-8FBC-905693E5AFED}"/>
                </a:ext>
              </a:extLst>
            </p:cNvPr>
            <p:cNvSpPr/>
            <p:nvPr/>
          </p:nvSpPr>
          <p:spPr>
            <a:xfrm>
              <a:off x="4206804" y="2107805"/>
              <a:ext cx="1754048" cy="304083"/>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Success-3SP (SS)</a:t>
              </a:r>
            </a:p>
          </p:txBody>
        </p:sp>
        <p:sp>
          <p:nvSpPr>
            <p:cNvPr id="17" name="Rectangle: Rounded Corners 16">
              <a:extLst>
                <a:ext uri="{FF2B5EF4-FFF2-40B4-BE49-F238E27FC236}">
                  <a16:creationId xmlns:a16="http://schemas.microsoft.com/office/drawing/2014/main" id="{E19E4332-ABFE-47ED-BE6E-149A87054554}"/>
                </a:ext>
              </a:extLst>
            </p:cNvPr>
            <p:cNvSpPr/>
            <p:nvPr/>
          </p:nvSpPr>
          <p:spPr>
            <a:xfrm>
              <a:off x="4206804" y="1703716"/>
              <a:ext cx="1754048" cy="304083"/>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VTEA/CTE (SV)</a:t>
              </a:r>
            </a:p>
          </p:txBody>
        </p:sp>
        <p:sp>
          <p:nvSpPr>
            <p:cNvPr id="18" name="Rectangle: Rounded Corners 17">
              <a:extLst>
                <a:ext uri="{FF2B5EF4-FFF2-40B4-BE49-F238E27FC236}">
                  <a16:creationId xmlns:a16="http://schemas.microsoft.com/office/drawing/2014/main" id="{2B50FE03-1EAB-4823-A5A9-2993EA99D032}"/>
                </a:ext>
              </a:extLst>
            </p:cNvPr>
            <p:cNvSpPr/>
            <p:nvPr/>
          </p:nvSpPr>
          <p:spPr>
            <a:xfrm>
              <a:off x="4206805" y="1299627"/>
              <a:ext cx="1754048" cy="304083"/>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Special Pop (SG)</a:t>
              </a:r>
            </a:p>
          </p:txBody>
        </p:sp>
        <p:sp>
          <p:nvSpPr>
            <p:cNvPr id="19" name="Rectangle: Rounded Corners 18">
              <a:extLst>
                <a:ext uri="{FF2B5EF4-FFF2-40B4-BE49-F238E27FC236}">
                  <a16:creationId xmlns:a16="http://schemas.microsoft.com/office/drawing/2014/main" id="{3FDA65A2-C314-4366-B010-860901BEE980}"/>
                </a:ext>
              </a:extLst>
            </p:cNvPr>
            <p:cNvSpPr/>
            <p:nvPr/>
          </p:nvSpPr>
          <p:spPr>
            <a:xfrm>
              <a:off x="3164447" y="844858"/>
              <a:ext cx="2055690" cy="304083"/>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CalWORKs (CW/SC)</a:t>
              </a:r>
            </a:p>
          </p:txBody>
        </p:sp>
        <p:sp>
          <p:nvSpPr>
            <p:cNvPr id="20" name="Rectangle: Rounded Corners 19">
              <a:extLst>
                <a:ext uri="{FF2B5EF4-FFF2-40B4-BE49-F238E27FC236}">
                  <a16:creationId xmlns:a16="http://schemas.microsoft.com/office/drawing/2014/main" id="{1ED33157-C3BD-44A7-89FC-589F1418F9FC}"/>
                </a:ext>
              </a:extLst>
            </p:cNvPr>
            <p:cNvSpPr/>
            <p:nvPr/>
          </p:nvSpPr>
          <p:spPr>
            <a:xfrm>
              <a:off x="1196176" y="844857"/>
              <a:ext cx="1746869" cy="304083"/>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DSPS (SD)</a:t>
              </a:r>
            </a:p>
          </p:txBody>
        </p:sp>
        <p:sp>
          <p:nvSpPr>
            <p:cNvPr id="21" name="Rectangle: Rounded Corners 20">
              <a:extLst>
                <a:ext uri="{FF2B5EF4-FFF2-40B4-BE49-F238E27FC236}">
                  <a16:creationId xmlns:a16="http://schemas.microsoft.com/office/drawing/2014/main" id="{5FD501B6-053E-4AA9-A066-05D44728DFCA}"/>
                </a:ext>
              </a:extLst>
            </p:cNvPr>
            <p:cNvSpPr/>
            <p:nvPr/>
          </p:nvSpPr>
          <p:spPr>
            <a:xfrm>
              <a:off x="485945" y="1272677"/>
              <a:ext cx="1981210" cy="304083"/>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EOPS (SD)</a:t>
              </a:r>
            </a:p>
          </p:txBody>
        </p:sp>
        <p:sp>
          <p:nvSpPr>
            <p:cNvPr id="23" name="Rectangle: Rounded Corners 22">
              <a:extLst>
                <a:ext uri="{FF2B5EF4-FFF2-40B4-BE49-F238E27FC236}">
                  <a16:creationId xmlns:a16="http://schemas.microsoft.com/office/drawing/2014/main" id="{5BA5F5E8-2B42-40BB-B7F3-F425CBD90B1D}"/>
                </a:ext>
              </a:extLst>
            </p:cNvPr>
            <p:cNvSpPr/>
            <p:nvPr/>
          </p:nvSpPr>
          <p:spPr>
            <a:xfrm>
              <a:off x="485945" y="2128317"/>
              <a:ext cx="1830047" cy="304083"/>
            </a:xfrm>
            <a:prstGeom prst="roundRect">
              <a:avLst/>
            </a:prstGeom>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Fin Aid (SF/FA)</a:t>
              </a:r>
            </a:p>
          </p:txBody>
        </p:sp>
        <p:sp>
          <p:nvSpPr>
            <p:cNvPr id="24" name="Rectangle: Rounded Corners 23">
              <a:extLst>
                <a:ext uri="{FF2B5EF4-FFF2-40B4-BE49-F238E27FC236}">
                  <a16:creationId xmlns:a16="http://schemas.microsoft.com/office/drawing/2014/main" id="{8B5FB508-4A6E-4E7B-8FCA-A6BB969FDE80}"/>
                </a:ext>
              </a:extLst>
            </p:cNvPr>
            <p:cNvSpPr/>
            <p:nvPr/>
          </p:nvSpPr>
          <p:spPr>
            <a:xfrm>
              <a:off x="485944" y="2563783"/>
              <a:ext cx="1830048" cy="304083"/>
            </a:xfrm>
            <a:prstGeom prst="roundRect">
              <a:avLst/>
            </a:prstGeom>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Acad Awards (SP)</a:t>
              </a:r>
            </a:p>
          </p:txBody>
        </p:sp>
        <p:sp>
          <p:nvSpPr>
            <p:cNvPr id="25" name="Rectangle: Rounded Corners 24">
              <a:extLst>
                <a:ext uri="{FF2B5EF4-FFF2-40B4-BE49-F238E27FC236}">
                  <a16:creationId xmlns:a16="http://schemas.microsoft.com/office/drawing/2014/main" id="{D615F1C6-6BC5-4868-A7C4-33AF16F33A84}"/>
                </a:ext>
              </a:extLst>
            </p:cNvPr>
            <p:cNvSpPr/>
            <p:nvPr/>
          </p:nvSpPr>
          <p:spPr>
            <a:xfrm>
              <a:off x="485944" y="2999249"/>
              <a:ext cx="1830048" cy="304083"/>
            </a:xfrm>
            <a:prstGeom prst="roundRect">
              <a:avLst/>
            </a:prstGeom>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Placement (SL)</a:t>
              </a:r>
            </a:p>
          </p:txBody>
        </p:sp>
        <p:sp>
          <p:nvSpPr>
            <p:cNvPr id="26" name="Rectangle: Rounded Corners 25">
              <a:extLst>
                <a:ext uri="{FF2B5EF4-FFF2-40B4-BE49-F238E27FC236}">
                  <a16:creationId xmlns:a16="http://schemas.microsoft.com/office/drawing/2014/main" id="{A15278CD-CB3A-4CE9-B03D-C91BB1C68C7B}"/>
                </a:ext>
              </a:extLst>
            </p:cNvPr>
            <p:cNvSpPr/>
            <p:nvPr/>
          </p:nvSpPr>
          <p:spPr>
            <a:xfrm>
              <a:off x="6408871" y="2071143"/>
              <a:ext cx="1676403" cy="587128"/>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Courses (CB)</a:t>
              </a:r>
            </a:p>
          </p:txBody>
        </p:sp>
        <p:sp>
          <p:nvSpPr>
            <p:cNvPr id="27" name="Rectangle: Rounded Corners 26">
              <a:extLst>
                <a:ext uri="{FF2B5EF4-FFF2-40B4-BE49-F238E27FC236}">
                  <a16:creationId xmlns:a16="http://schemas.microsoft.com/office/drawing/2014/main" id="{D56C8FD7-FC8A-4DB9-B8A1-613F93F204AF}"/>
                </a:ext>
              </a:extLst>
            </p:cNvPr>
            <p:cNvSpPr/>
            <p:nvPr/>
          </p:nvSpPr>
          <p:spPr>
            <a:xfrm>
              <a:off x="6705136" y="2581455"/>
              <a:ext cx="1744698" cy="587128"/>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Sections (XB)</a:t>
              </a:r>
            </a:p>
          </p:txBody>
        </p:sp>
        <p:sp>
          <p:nvSpPr>
            <p:cNvPr id="28" name="Rectangle: Rounded Corners 27">
              <a:extLst>
                <a:ext uri="{FF2B5EF4-FFF2-40B4-BE49-F238E27FC236}">
                  <a16:creationId xmlns:a16="http://schemas.microsoft.com/office/drawing/2014/main" id="{967C684E-217A-46B4-921D-554C6F7CAC61}"/>
                </a:ext>
              </a:extLst>
            </p:cNvPr>
            <p:cNvSpPr/>
            <p:nvPr/>
          </p:nvSpPr>
          <p:spPr>
            <a:xfrm>
              <a:off x="8210904" y="2926484"/>
              <a:ext cx="1676403" cy="713930"/>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Sessions (XF)</a:t>
              </a:r>
            </a:p>
          </p:txBody>
        </p:sp>
        <p:sp>
          <p:nvSpPr>
            <p:cNvPr id="29" name="Rectangle: Rounded Corners 28">
              <a:extLst>
                <a:ext uri="{FF2B5EF4-FFF2-40B4-BE49-F238E27FC236}">
                  <a16:creationId xmlns:a16="http://schemas.microsoft.com/office/drawing/2014/main" id="{F00D9B73-6C29-466E-8802-B4673616D300}"/>
                </a:ext>
              </a:extLst>
            </p:cNvPr>
            <p:cNvSpPr/>
            <p:nvPr/>
          </p:nvSpPr>
          <p:spPr>
            <a:xfrm>
              <a:off x="9417159" y="3429000"/>
              <a:ext cx="1767155" cy="587128"/>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Faculty Assignment (XF)</a:t>
              </a:r>
            </a:p>
          </p:txBody>
        </p:sp>
        <p:sp>
          <p:nvSpPr>
            <p:cNvPr id="22" name="Rectangle: Rounded Corners 21">
              <a:extLst>
                <a:ext uri="{FF2B5EF4-FFF2-40B4-BE49-F238E27FC236}">
                  <a16:creationId xmlns:a16="http://schemas.microsoft.com/office/drawing/2014/main" id="{973D7FA9-A9E5-440B-B71E-6DD253FA72F4}"/>
                </a:ext>
              </a:extLst>
            </p:cNvPr>
            <p:cNvSpPr/>
            <p:nvPr/>
          </p:nvSpPr>
          <p:spPr>
            <a:xfrm>
              <a:off x="4116052" y="2514818"/>
              <a:ext cx="2797845" cy="1577027"/>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Class Enrollment (SX)</a:t>
              </a:r>
            </a:p>
          </p:txBody>
        </p:sp>
        <p:sp>
          <p:nvSpPr>
            <p:cNvPr id="30" name="Rectangle: Rounded Corners 29">
              <a:extLst>
                <a:ext uri="{FF2B5EF4-FFF2-40B4-BE49-F238E27FC236}">
                  <a16:creationId xmlns:a16="http://schemas.microsoft.com/office/drawing/2014/main" id="{246DA26D-711B-4473-A9F7-65905F4DE936}"/>
                </a:ext>
              </a:extLst>
            </p:cNvPr>
            <p:cNvSpPr/>
            <p:nvPr/>
          </p:nvSpPr>
          <p:spPr>
            <a:xfrm>
              <a:off x="485945" y="3807150"/>
              <a:ext cx="1830048" cy="304083"/>
            </a:xfrm>
            <a:prstGeom prst="roundRect">
              <a:avLst/>
            </a:prstGeom>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Assessment (SA)</a:t>
              </a:r>
            </a:p>
          </p:txBody>
        </p:sp>
        <p:sp>
          <p:nvSpPr>
            <p:cNvPr id="32" name="Rectangle: Rounded Corners 31">
              <a:extLst>
                <a:ext uri="{FF2B5EF4-FFF2-40B4-BE49-F238E27FC236}">
                  <a16:creationId xmlns:a16="http://schemas.microsoft.com/office/drawing/2014/main" id="{202820F0-6F16-463F-93F2-2326C3D5484F}"/>
                </a:ext>
              </a:extLst>
            </p:cNvPr>
            <p:cNvSpPr/>
            <p:nvPr/>
          </p:nvSpPr>
          <p:spPr>
            <a:xfrm>
              <a:off x="7416737" y="4142930"/>
              <a:ext cx="2175306" cy="587128"/>
            </a:xfrm>
            <a:prstGeom prst="roundRect">
              <a:avLst/>
            </a:prstGeom>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Employee Demographics (EB)</a:t>
              </a:r>
            </a:p>
          </p:txBody>
        </p:sp>
        <p:sp>
          <p:nvSpPr>
            <p:cNvPr id="33" name="Rectangle: Rounded Corners 32">
              <a:extLst>
                <a:ext uri="{FF2B5EF4-FFF2-40B4-BE49-F238E27FC236}">
                  <a16:creationId xmlns:a16="http://schemas.microsoft.com/office/drawing/2014/main" id="{6AF9E83F-07A4-49CB-A8B4-B58A50518ECD}"/>
                </a:ext>
              </a:extLst>
            </p:cNvPr>
            <p:cNvSpPr/>
            <p:nvPr/>
          </p:nvSpPr>
          <p:spPr>
            <a:xfrm>
              <a:off x="9417159" y="4045432"/>
              <a:ext cx="1767155" cy="747809"/>
            </a:xfrm>
            <a:prstGeom prst="roundRect">
              <a:avLst/>
            </a:prstGeom>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Employee Assignment (EJ)</a:t>
              </a:r>
            </a:p>
          </p:txBody>
        </p:sp>
      </p:grpSp>
      <p:sp>
        <p:nvSpPr>
          <p:cNvPr id="35" name="TextBox 34">
            <a:extLst>
              <a:ext uri="{FF2B5EF4-FFF2-40B4-BE49-F238E27FC236}">
                <a16:creationId xmlns:a16="http://schemas.microsoft.com/office/drawing/2014/main" id="{7A95AD47-327A-4EC7-80B2-999237DE9FE8}"/>
              </a:ext>
            </a:extLst>
          </p:cNvPr>
          <p:cNvSpPr txBox="1"/>
          <p:nvPr/>
        </p:nvSpPr>
        <p:spPr>
          <a:xfrm>
            <a:off x="933979" y="581556"/>
            <a:ext cx="7358373"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California Community Colleges Chancellor’s Office MIS Reports</a:t>
            </a:r>
          </a:p>
        </p:txBody>
      </p:sp>
      <p:cxnSp>
        <p:nvCxnSpPr>
          <p:cNvPr id="38" name="Straight Connector 37">
            <a:extLst>
              <a:ext uri="{FF2B5EF4-FFF2-40B4-BE49-F238E27FC236}">
                <a16:creationId xmlns:a16="http://schemas.microsoft.com/office/drawing/2014/main" id="{33E59185-5F0B-40DD-BF2D-505811336DFD}"/>
              </a:ext>
            </a:extLst>
          </p:cNvPr>
          <p:cNvCxnSpPr>
            <a:cxnSpLocks/>
          </p:cNvCxnSpPr>
          <p:nvPr/>
        </p:nvCxnSpPr>
        <p:spPr>
          <a:xfrm>
            <a:off x="1016469" y="570941"/>
            <a:ext cx="6953155"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6268055-5EEE-439B-873C-867F3FF0779A}"/>
              </a:ext>
            </a:extLst>
          </p:cNvPr>
          <p:cNvSpPr txBox="1"/>
          <p:nvPr/>
        </p:nvSpPr>
        <p:spPr>
          <a:xfrm>
            <a:off x="961925" y="5273580"/>
            <a:ext cx="5785460" cy="1015663"/>
          </a:xfrm>
          <a:prstGeom prst="rect">
            <a:avLst/>
          </a:prstGeom>
          <a:noFill/>
        </p:spPr>
        <p:txBody>
          <a:bodyPr wrap="square" rtlCol="0">
            <a:spAutoFit/>
          </a:bodyPr>
          <a:lstStyle/>
          <a:p>
            <a:r>
              <a:rPr lang="en-US" sz="1200" b="1" dirty="0"/>
              <a:t>Notes</a:t>
            </a:r>
          </a:p>
          <a:p>
            <a:r>
              <a:rPr lang="en-US" sz="1200" dirty="0"/>
              <a:t>Overlap shows dependency between reports. </a:t>
            </a:r>
          </a:p>
          <a:p>
            <a:r>
              <a:rPr lang="en-US" sz="1200" dirty="0"/>
              <a:t>A version of the employee demographic report (EB) is used for full and part-time faculty in the quarterly reports. </a:t>
            </a:r>
          </a:p>
          <a:p>
            <a:r>
              <a:rPr lang="en-US" sz="1200" dirty="0"/>
              <a:t>Blue identifies quarterly reports; orange, annual reports.</a:t>
            </a:r>
          </a:p>
        </p:txBody>
      </p:sp>
      <p:pic>
        <p:nvPicPr>
          <p:cNvPr id="44" name="Graphic 43" descr="Arrow Straight">
            <a:extLst>
              <a:ext uri="{FF2B5EF4-FFF2-40B4-BE49-F238E27FC236}">
                <a16:creationId xmlns:a16="http://schemas.microsoft.com/office/drawing/2014/main" id="{3305F138-9DFA-4FFB-8532-770CBD0CF5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210402">
            <a:off x="6456329" y="1535022"/>
            <a:ext cx="1030405" cy="830248"/>
          </a:xfrm>
          <a:prstGeom prst="rect">
            <a:avLst/>
          </a:prstGeom>
        </p:spPr>
      </p:pic>
    </p:spTree>
    <p:extLst>
      <p:ext uri="{BB962C8B-B14F-4D97-AF65-F5344CB8AC3E}">
        <p14:creationId xmlns:p14="http://schemas.microsoft.com/office/powerpoint/2010/main" val="13194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Rounded Corners 21">
            <a:extLst>
              <a:ext uri="{FF2B5EF4-FFF2-40B4-BE49-F238E27FC236}">
                <a16:creationId xmlns:a16="http://schemas.microsoft.com/office/drawing/2014/main" id="{973D7FA9-A9E5-440B-B71E-6DD253FA72F4}"/>
              </a:ext>
            </a:extLst>
          </p:cNvPr>
          <p:cNvSpPr/>
          <p:nvPr/>
        </p:nvSpPr>
        <p:spPr>
          <a:xfrm>
            <a:off x="4599131" y="3273943"/>
            <a:ext cx="2797845" cy="1577027"/>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Class Enrollment (SX)</a:t>
            </a:r>
          </a:p>
        </p:txBody>
      </p:sp>
      <p:sp>
        <p:nvSpPr>
          <p:cNvPr id="14" name="Rectangle: Rounded Corners 13">
            <a:extLst>
              <a:ext uri="{FF2B5EF4-FFF2-40B4-BE49-F238E27FC236}">
                <a16:creationId xmlns:a16="http://schemas.microsoft.com/office/drawing/2014/main" id="{806653B8-2112-4B05-B2CA-9017779D7388}"/>
              </a:ext>
            </a:extLst>
          </p:cNvPr>
          <p:cNvSpPr/>
          <p:nvPr/>
        </p:nvSpPr>
        <p:spPr>
          <a:xfrm>
            <a:off x="2188226" y="1858167"/>
            <a:ext cx="2918599" cy="2232910"/>
          </a:xfrm>
          <a:prstGeom prst="roundRect">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Student Basic</a:t>
            </a:r>
          </a:p>
          <a:p>
            <a:pPr algn="ctr"/>
            <a:r>
              <a:rPr lang="en-US" dirty="0"/>
              <a:t>(SB)</a:t>
            </a:r>
          </a:p>
        </p:txBody>
      </p:sp>
      <p:sp>
        <p:nvSpPr>
          <p:cNvPr id="18" name="Rectangle: Rounded Corners 17">
            <a:extLst>
              <a:ext uri="{FF2B5EF4-FFF2-40B4-BE49-F238E27FC236}">
                <a16:creationId xmlns:a16="http://schemas.microsoft.com/office/drawing/2014/main" id="{2B50FE03-1EAB-4823-A5A9-2993EA99D032}"/>
              </a:ext>
            </a:extLst>
          </p:cNvPr>
          <p:cNvSpPr/>
          <p:nvPr/>
        </p:nvSpPr>
        <p:spPr>
          <a:xfrm>
            <a:off x="4599131" y="3188401"/>
            <a:ext cx="1754048" cy="481197"/>
          </a:xfrm>
          <a:prstGeom prst="roundRect">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Special Pop (SG)</a:t>
            </a:r>
          </a:p>
        </p:txBody>
      </p:sp>
      <p:sp>
        <p:nvSpPr>
          <p:cNvPr id="35" name="TextBox 34">
            <a:extLst>
              <a:ext uri="{FF2B5EF4-FFF2-40B4-BE49-F238E27FC236}">
                <a16:creationId xmlns:a16="http://schemas.microsoft.com/office/drawing/2014/main" id="{7A95AD47-327A-4EC7-80B2-999237DE9FE8}"/>
              </a:ext>
            </a:extLst>
          </p:cNvPr>
          <p:cNvSpPr txBox="1"/>
          <p:nvPr/>
        </p:nvSpPr>
        <p:spPr>
          <a:xfrm>
            <a:off x="933980" y="581556"/>
            <a:ext cx="690113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FHDA MIS SG Special Populations, Dependencies</a:t>
            </a:r>
          </a:p>
        </p:txBody>
      </p:sp>
      <p:cxnSp>
        <p:nvCxnSpPr>
          <p:cNvPr id="38" name="Straight Connector 37">
            <a:extLst>
              <a:ext uri="{FF2B5EF4-FFF2-40B4-BE49-F238E27FC236}">
                <a16:creationId xmlns:a16="http://schemas.microsoft.com/office/drawing/2014/main" id="{33E59185-5F0B-40DD-BF2D-505811336DFD}"/>
              </a:ext>
            </a:extLst>
          </p:cNvPr>
          <p:cNvCxnSpPr>
            <a:cxnSpLocks/>
          </p:cNvCxnSpPr>
          <p:nvPr/>
        </p:nvCxnSpPr>
        <p:spPr>
          <a:xfrm>
            <a:off x="1016469" y="570941"/>
            <a:ext cx="5411225"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6268055-5EEE-439B-873C-867F3FF0779A}"/>
              </a:ext>
            </a:extLst>
          </p:cNvPr>
          <p:cNvSpPr txBox="1"/>
          <p:nvPr/>
        </p:nvSpPr>
        <p:spPr>
          <a:xfrm>
            <a:off x="969023" y="5589917"/>
            <a:ext cx="5785460" cy="461665"/>
          </a:xfrm>
          <a:prstGeom prst="rect">
            <a:avLst/>
          </a:prstGeom>
          <a:noFill/>
        </p:spPr>
        <p:txBody>
          <a:bodyPr wrap="square" rtlCol="0">
            <a:spAutoFit/>
          </a:bodyPr>
          <a:lstStyle/>
          <a:p>
            <a:r>
              <a:rPr lang="en-US" sz="1200" b="1" dirty="0"/>
              <a:t>Notes</a:t>
            </a:r>
          </a:p>
          <a:p>
            <a:r>
              <a:rPr lang="en-US" sz="1200" dirty="0"/>
              <a:t>Overlap shows dependency between reports.</a:t>
            </a:r>
          </a:p>
        </p:txBody>
      </p:sp>
      <p:sp>
        <p:nvSpPr>
          <p:cNvPr id="3" name="TextBox 2">
            <a:extLst>
              <a:ext uri="{FF2B5EF4-FFF2-40B4-BE49-F238E27FC236}">
                <a16:creationId xmlns:a16="http://schemas.microsoft.com/office/drawing/2014/main" id="{945ECCFA-8781-4628-9121-B9A658DB7B0B}"/>
              </a:ext>
            </a:extLst>
          </p:cNvPr>
          <p:cNvSpPr txBox="1"/>
          <p:nvPr/>
        </p:nvSpPr>
        <p:spPr>
          <a:xfrm>
            <a:off x="8298610" y="1647645"/>
            <a:ext cx="2510287" cy="1477328"/>
          </a:xfrm>
          <a:prstGeom prst="rect">
            <a:avLst/>
          </a:prstGeom>
          <a:noFill/>
        </p:spPr>
        <p:txBody>
          <a:bodyPr wrap="square" rtlCol="0">
            <a:spAutoFit/>
          </a:bodyPr>
          <a:lstStyle/>
          <a:p>
            <a:r>
              <a:rPr lang="en-US" dirty="0"/>
              <a:t>At FHDA, most special population group students need to also show registration by  census date.</a:t>
            </a:r>
          </a:p>
        </p:txBody>
      </p:sp>
    </p:spTree>
    <p:extLst>
      <p:ext uri="{BB962C8B-B14F-4D97-AF65-F5344CB8AC3E}">
        <p14:creationId xmlns:p14="http://schemas.microsoft.com/office/powerpoint/2010/main" val="373523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73883-B4B0-4062-AE0D-E11532F97F63}"/>
              </a:ext>
            </a:extLst>
          </p:cNvPr>
          <p:cNvSpPr txBox="1"/>
          <p:nvPr/>
        </p:nvSpPr>
        <p:spPr>
          <a:xfrm>
            <a:off x="933980" y="581556"/>
            <a:ext cx="690113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MIS SG Special Populations, Domain</a:t>
            </a:r>
          </a:p>
        </p:txBody>
      </p:sp>
      <p:cxnSp>
        <p:nvCxnSpPr>
          <p:cNvPr id="3" name="Straight Connector 2">
            <a:extLst>
              <a:ext uri="{FF2B5EF4-FFF2-40B4-BE49-F238E27FC236}">
                <a16:creationId xmlns:a16="http://schemas.microsoft.com/office/drawing/2014/main" id="{FD4A7AB5-8AD5-45FE-8D38-B1561CAFDBEB}"/>
              </a:ext>
            </a:extLst>
          </p:cNvPr>
          <p:cNvCxnSpPr>
            <a:cxnSpLocks/>
          </p:cNvCxnSpPr>
          <p:nvPr/>
        </p:nvCxnSpPr>
        <p:spPr>
          <a:xfrm>
            <a:off x="1016469" y="570941"/>
            <a:ext cx="4048590"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3710D16-2275-4A32-B959-2C2708689DA0}"/>
              </a:ext>
            </a:extLst>
          </p:cNvPr>
          <p:cNvPicPr>
            <a:picLocks noChangeAspect="1"/>
          </p:cNvPicPr>
          <p:nvPr/>
        </p:nvPicPr>
        <p:blipFill>
          <a:blip r:embed="rId2"/>
          <a:stretch>
            <a:fillRect/>
          </a:stretch>
        </p:blipFill>
        <p:spPr>
          <a:xfrm>
            <a:off x="1538920" y="1052423"/>
            <a:ext cx="5691251" cy="5151296"/>
          </a:xfrm>
          <a:prstGeom prst="rect">
            <a:avLst/>
          </a:prstGeom>
        </p:spPr>
      </p:pic>
      <p:sp>
        <p:nvSpPr>
          <p:cNvPr id="6" name="TextBox 5">
            <a:extLst>
              <a:ext uri="{FF2B5EF4-FFF2-40B4-BE49-F238E27FC236}">
                <a16:creationId xmlns:a16="http://schemas.microsoft.com/office/drawing/2014/main" id="{33182168-E4E2-42BA-BAAF-7D1A1DAFA62B}"/>
              </a:ext>
            </a:extLst>
          </p:cNvPr>
          <p:cNvSpPr txBox="1"/>
          <p:nvPr/>
        </p:nvSpPr>
        <p:spPr>
          <a:xfrm>
            <a:off x="7746521" y="1052423"/>
            <a:ext cx="2346385" cy="2308324"/>
          </a:xfrm>
          <a:prstGeom prst="rect">
            <a:avLst/>
          </a:prstGeom>
          <a:noFill/>
        </p:spPr>
        <p:txBody>
          <a:bodyPr wrap="square" rtlCol="0">
            <a:spAutoFit/>
          </a:bodyPr>
          <a:lstStyle/>
          <a:p>
            <a:r>
              <a:rPr lang="en-US" dirty="0"/>
              <a:t>The report is a text file, which, among other things, identifies the college, the academic period, student ID and status for each special population group, including MESA status.</a:t>
            </a:r>
          </a:p>
        </p:txBody>
      </p:sp>
      <p:sp>
        <p:nvSpPr>
          <p:cNvPr id="7" name="TextBox 6">
            <a:extLst>
              <a:ext uri="{FF2B5EF4-FFF2-40B4-BE49-F238E27FC236}">
                <a16:creationId xmlns:a16="http://schemas.microsoft.com/office/drawing/2014/main" id="{E33DA351-31BB-42AE-94D2-EEAD4EEC2CBB}"/>
              </a:ext>
            </a:extLst>
          </p:cNvPr>
          <p:cNvSpPr txBox="1"/>
          <p:nvPr/>
        </p:nvSpPr>
        <p:spPr>
          <a:xfrm>
            <a:off x="7835112" y="4175185"/>
            <a:ext cx="2068013" cy="1200329"/>
          </a:xfrm>
          <a:prstGeom prst="rect">
            <a:avLst/>
          </a:prstGeom>
          <a:noFill/>
        </p:spPr>
        <p:txBody>
          <a:bodyPr wrap="square" rtlCol="0">
            <a:spAutoFit/>
          </a:bodyPr>
          <a:lstStyle/>
          <a:p>
            <a:r>
              <a:rPr lang="en-US" dirty="0"/>
              <a:t>The identifiers (college, term, student ID) allow reports to be linked.</a:t>
            </a:r>
          </a:p>
        </p:txBody>
      </p:sp>
    </p:spTree>
    <p:extLst>
      <p:ext uri="{BB962C8B-B14F-4D97-AF65-F5344CB8AC3E}">
        <p14:creationId xmlns:p14="http://schemas.microsoft.com/office/powerpoint/2010/main" val="259580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A5BF30-4F6C-49B3-8F29-60CEC4FD311F}"/>
              </a:ext>
            </a:extLst>
          </p:cNvPr>
          <p:cNvSpPr txBox="1"/>
          <p:nvPr/>
        </p:nvSpPr>
        <p:spPr>
          <a:xfrm>
            <a:off x="933980" y="581556"/>
            <a:ext cx="690113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SG05 MESA-ASEM Status</a:t>
            </a:r>
          </a:p>
        </p:txBody>
      </p:sp>
      <p:cxnSp>
        <p:nvCxnSpPr>
          <p:cNvPr id="3" name="Straight Connector 2">
            <a:extLst>
              <a:ext uri="{FF2B5EF4-FFF2-40B4-BE49-F238E27FC236}">
                <a16:creationId xmlns:a16="http://schemas.microsoft.com/office/drawing/2014/main" id="{51C6CDBD-B560-4F7A-A893-B5ACE5C09451}"/>
              </a:ext>
            </a:extLst>
          </p:cNvPr>
          <p:cNvCxnSpPr>
            <a:cxnSpLocks/>
          </p:cNvCxnSpPr>
          <p:nvPr/>
        </p:nvCxnSpPr>
        <p:spPr>
          <a:xfrm>
            <a:off x="1016469" y="570941"/>
            <a:ext cx="2820425"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547C1CB8-ECE2-4825-8E3C-31C30BBEF914}"/>
              </a:ext>
            </a:extLst>
          </p:cNvPr>
          <p:cNvPicPr>
            <a:picLocks noChangeAspect="1"/>
          </p:cNvPicPr>
          <p:nvPr/>
        </p:nvPicPr>
        <p:blipFill>
          <a:blip r:embed="rId2"/>
          <a:stretch>
            <a:fillRect/>
          </a:stretch>
        </p:blipFill>
        <p:spPr>
          <a:xfrm>
            <a:off x="740426" y="1388852"/>
            <a:ext cx="5104842" cy="4787660"/>
          </a:xfrm>
          <a:prstGeom prst="rect">
            <a:avLst/>
          </a:prstGeom>
        </p:spPr>
      </p:pic>
      <p:pic>
        <p:nvPicPr>
          <p:cNvPr id="7" name="Picture 6">
            <a:extLst>
              <a:ext uri="{FF2B5EF4-FFF2-40B4-BE49-F238E27FC236}">
                <a16:creationId xmlns:a16="http://schemas.microsoft.com/office/drawing/2014/main" id="{C277F2B0-F48B-47B6-8467-64DCA7FF1A69}"/>
              </a:ext>
            </a:extLst>
          </p:cNvPr>
          <p:cNvPicPr>
            <a:picLocks noChangeAspect="1"/>
          </p:cNvPicPr>
          <p:nvPr/>
        </p:nvPicPr>
        <p:blipFill>
          <a:blip r:embed="rId3"/>
          <a:stretch>
            <a:fillRect/>
          </a:stretch>
        </p:blipFill>
        <p:spPr>
          <a:xfrm>
            <a:off x="6251276" y="1388852"/>
            <a:ext cx="5504237" cy="3071004"/>
          </a:xfrm>
          <a:prstGeom prst="rect">
            <a:avLst/>
          </a:prstGeom>
        </p:spPr>
      </p:pic>
      <p:sp>
        <p:nvSpPr>
          <p:cNvPr id="8" name="TextBox 7">
            <a:extLst>
              <a:ext uri="{FF2B5EF4-FFF2-40B4-BE49-F238E27FC236}">
                <a16:creationId xmlns:a16="http://schemas.microsoft.com/office/drawing/2014/main" id="{3C302451-BF69-4C35-9069-89BFD67010DE}"/>
              </a:ext>
            </a:extLst>
          </p:cNvPr>
          <p:cNvSpPr txBox="1"/>
          <p:nvPr/>
        </p:nvSpPr>
        <p:spPr>
          <a:xfrm>
            <a:off x="7203057" y="5158596"/>
            <a:ext cx="4248517" cy="923330"/>
          </a:xfrm>
          <a:prstGeom prst="rect">
            <a:avLst/>
          </a:prstGeom>
          <a:noFill/>
        </p:spPr>
        <p:txBody>
          <a:bodyPr wrap="square" rtlCol="0">
            <a:spAutoFit/>
          </a:bodyPr>
          <a:lstStyle/>
          <a:p>
            <a:r>
              <a:rPr lang="en-US" dirty="0"/>
              <a:t>Data will only be submitted after the list of participating students are confirmed by the college (e.g., program coordinator).</a:t>
            </a:r>
          </a:p>
        </p:txBody>
      </p:sp>
    </p:spTree>
    <p:extLst>
      <p:ext uri="{BB962C8B-B14F-4D97-AF65-F5344CB8AC3E}">
        <p14:creationId xmlns:p14="http://schemas.microsoft.com/office/powerpoint/2010/main" val="211369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C57D1D-34F1-416F-9203-CCC0B3B01942}"/>
              </a:ext>
            </a:extLst>
          </p:cNvPr>
          <p:cNvSpPr txBox="1"/>
          <p:nvPr/>
        </p:nvSpPr>
        <p:spPr>
          <a:xfrm>
            <a:off x="933980" y="581556"/>
            <a:ext cx="690113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Special Populations Data Cleanup</a:t>
            </a:r>
          </a:p>
        </p:txBody>
      </p:sp>
      <p:cxnSp>
        <p:nvCxnSpPr>
          <p:cNvPr id="3" name="Straight Connector 2">
            <a:extLst>
              <a:ext uri="{FF2B5EF4-FFF2-40B4-BE49-F238E27FC236}">
                <a16:creationId xmlns:a16="http://schemas.microsoft.com/office/drawing/2014/main" id="{F1FDBCF0-C2E4-477F-9BD2-C375A2B8C020}"/>
              </a:ext>
            </a:extLst>
          </p:cNvPr>
          <p:cNvCxnSpPr>
            <a:cxnSpLocks/>
          </p:cNvCxnSpPr>
          <p:nvPr/>
        </p:nvCxnSpPr>
        <p:spPr>
          <a:xfrm>
            <a:off x="1016469" y="570941"/>
            <a:ext cx="3743790"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5" name="Diagram 4">
            <a:extLst>
              <a:ext uri="{FF2B5EF4-FFF2-40B4-BE49-F238E27FC236}">
                <a16:creationId xmlns:a16="http://schemas.microsoft.com/office/drawing/2014/main" id="{B9269F37-59E2-4AB3-98E8-4B4AD23E6B18}"/>
              </a:ext>
            </a:extLst>
          </p:cNvPr>
          <p:cNvGraphicFramePr/>
          <p:nvPr>
            <p:extLst>
              <p:ext uri="{D42A27DB-BD31-4B8C-83A1-F6EECF244321}">
                <p14:modId xmlns:p14="http://schemas.microsoft.com/office/powerpoint/2010/main" val="3799221204"/>
              </p:ext>
            </p:extLst>
          </p:nvPr>
        </p:nvGraphicFramePr>
        <p:xfrm>
          <a:off x="307675" y="1692848"/>
          <a:ext cx="6901132" cy="3722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D2D9040A-AA7F-48DF-866A-225090697A2B}"/>
              </a:ext>
            </a:extLst>
          </p:cNvPr>
          <p:cNvSpPr txBox="1"/>
          <p:nvPr/>
        </p:nvSpPr>
        <p:spPr>
          <a:xfrm>
            <a:off x="7208806" y="1850366"/>
            <a:ext cx="3936521" cy="923330"/>
          </a:xfrm>
          <a:prstGeom prst="rect">
            <a:avLst/>
          </a:prstGeom>
          <a:noFill/>
        </p:spPr>
        <p:txBody>
          <a:bodyPr wrap="square" rtlCol="0">
            <a:spAutoFit/>
          </a:bodyPr>
          <a:lstStyle/>
          <a:p>
            <a:r>
              <a:rPr lang="en-US" b="1" dirty="0"/>
              <a:t>Banner-SGASADD</a:t>
            </a:r>
            <a:r>
              <a:rPr lang="en-US" dirty="0"/>
              <a:t> shows data entered/maintained by the college/program</a:t>
            </a:r>
          </a:p>
        </p:txBody>
      </p:sp>
      <p:sp>
        <p:nvSpPr>
          <p:cNvPr id="8" name="TextBox 7">
            <a:extLst>
              <a:ext uri="{FF2B5EF4-FFF2-40B4-BE49-F238E27FC236}">
                <a16:creationId xmlns:a16="http://schemas.microsoft.com/office/drawing/2014/main" id="{9F42C333-F120-4114-B595-2E2DD8F440A6}"/>
              </a:ext>
            </a:extLst>
          </p:cNvPr>
          <p:cNvSpPr txBox="1"/>
          <p:nvPr/>
        </p:nvSpPr>
        <p:spPr>
          <a:xfrm>
            <a:off x="7208806" y="3429000"/>
            <a:ext cx="3807125" cy="2308324"/>
          </a:xfrm>
          <a:prstGeom prst="rect">
            <a:avLst/>
          </a:prstGeom>
          <a:noFill/>
        </p:spPr>
        <p:txBody>
          <a:bodyPr wrap="square" rtlCol="0">
            <a:spAutoFit/>
          </a:bodyPr>
          <a:lstStyle/>
          <a:p>
            <a:r>
              <a:rPr lang="en-US" b="1" dirty="0"/>
              <a:t>MIS SG Rep </a:t>
            </a:r>
            <a:r>
              <a:rPr lang="en-US" dirty="0"/>
              <a:t>is a table that keeps track of data that has been confirmed by the college (i.e., beginning and end term of student’s participation in the program; reason for withdraw or disqualification).</a:t>
            </a:r>
          </a:p>
          <a:p>
            <a:r>
              <a:rPr lang="en-US" b="1" dirty="0"/>
              <a:t>This is the data submitted in the MIS SG report.</a:t>
            </a:r>
          </a:p>
        </p:txBody>
      </p:sp>
    </p:spTree>
    <p:extLst>
      <p:ext uri="{BB962C8B-B14F-4D97-AF65-F5344CB8AC3E}">
        <p14:creationId xmlns:p14="http://schemas.microsoft.com/office/powerpoint/2010/main" val="1794319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680904-E165-46B3-BD9B-D805F3F28B37}"/>
              </a:ext>
            </a:extLst>
          </p:cNvPr>
          <p:cNvSpPr txBox="1"/>
          <p:nvPr/>
        </p:nvSpPr>
        <p:spPr>
          <a:xfrm>
            <a:off x="1016468" y="1356377"/>
            <a:ext cx="10539037" cy="3693319"/>
          </a:xfrm>
          <a:prstGeom prst="rect">
            <a:avLst/>
          </a:prstGeom>
          <a:noFill/>
        </p:spPr>
        <p:txBody>
          <a:bodyPr wrap="square" rtlCol="0">
            <a:spAutoFit/>
          </a:bodyPr>
          <a:lstStyle/>
          <a:p>
            <a:r>
              <a:rPr lang="en-US" b="1" dirty="0"/>
              <a:t>MIS Code &amp; Meaning</a:t>
            </a:r>
          </a:p>
          <a:p>
            <a:r>
              <a:rPr lang="en-US" dirty="0"/>
              <a:t>0 - Not a MESA (or ASEM) student (Default, no need to code this.)</a:t>
            </a:r>
          </a:p>
          <a:p>
            <a:r>
              <a:rPr lang="en-US" dirty="0"/>
              <a:t>1 - MESA student (Banner-SGASADD)</a:t>
            </a:r>
          </a:p>
          <a:p>
            <a:r>
              <a:rPr lang="en-US" dirty="0"/>
              <a:t>2 - MESA student with the declared intent to be a teacher (Banner-SGASADD, cohort?)</a:t>
            </a:r>
          </a:p>
          <a:p>
            <a:r>
              <a:rPr lang="en-US" dirty="0"/>
              <a:t>3 - MESA student who withdrew from the program during the reporting term </a:t>
            </a:r>
          </a:p>
          <a:p>
            <a:r>
              <a:rPr lang="en-US"/>
              <a:t>    </a:t>
            </a:r>
            <a:r>
              <a:rPr lang="en-US" dirty="0"/>
              <a:t> </a:t>
            </a:r>
            <a:r>
              <a:rPr lang="en-US"/>
              <a:t>because </a:t>
            </a:r>
            <a:r>
              <a:rPr lang="en-US" dirty="0"/>
              <a:t>major changed from a STEM major during the reporting term  (MIS SG REP)</a:t>
            </a:r>
          </a:p>
          <a:p>
            <a:r>
              <a:rPr lang="en-US" dirty="0"/>
              <a:t>4 - MESA student who withdrew from the program during the reporting term (MIS SG REP)</a:t>
            </a:r>
          </a:p>
          <a:p>
            <a:r>
              <a:rPr lang="en-US" dirty="0"/>
              <a:t>5 - MESA student who was dismissed from the program during the reporting (MIS SG REP)</a:t>
            </a:r>
          </a:p>
          <a:p>
            <a:r>
              <a:rPr lang="en-US" dirty="0"/>
              <a:t>6 - ASEM student (Banner-SGASADD)</a:t>
            </a:r>
          </a:p>
          <a:p>
            <a:r>
              <a:rPr lang="en-US" dirty="0"/>
              <a:t>7 - ASEM student with the declared intent to be a teacher (Banner-SGASADD, cohort?)</a:t>
            </a:r>
          </a:p>
          <a:p>
            <a:r>
              <a:rPr lang="en-US" dirty="0"/>
              <a:t>8 - Pre-MESA or Pre-ASEM student (the student is recognized as a future (Banner-SGASADD)</a:t>
            </a:r>
          </a:p>
          <a:p>
            <a:r>
              <a:rPr lang="en-US" dirty="0"/>
              <a:t>9 - The student applied for services from the MESA program but was found to be ineligible (Banner-SGASADD)</a:t>
            </a:r>
          </a:p>
          <a:p>
            <a:r>
              <a:rPr lang="en-US" dirty="0"/>
              <a:t>Y - Not applicable, the community college does not have a MESA program (N/A to FHDA)</a:t>
            </a:r>
          </a:p>
        </p:txBody>
      </p:sp>
      <p:sp>
        <p:nvSpPr>
          <p:cNvPr id="4" name="TextBox 3">
            <a:extLst>
              <a:ext uri="{FF2B5EF4-FFF2-40B4-BE49-F238E27FC236}">
                <a16:creationId xmlns:a16="http://schemas.microsoft.com/office/drawing/2014/main" id="{08CE6413-F046-46F1-B844-E8589EE27907}"/>
              </a:ext>
            </a:extLst>
          </p:cNvPr>
          <p:cNvSpPr txBox="1"/>
          <p:nvPr/>
        </p:nvSpPr>
        <p:spPr>
          <a:xfrm>
            <a:off x="925015" y="570941"/>
            <a:ext cx="844310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Discussion: Data entered in Banner and Assigned Data Custodians</a:t>
            </a:r>
          </a:p>
        </p:txBody>
      </p:sp>
      <p:cxnSp>
        <p:nvCxnSpPr>
          <p:cNvPr id="5" name="Straight Connector 4">
            <a:extLst>
              <a:ext uri="{FF2B5EF4-FFF2-40B4-BE49-F238E27FC236}">
                <a16:creationId xmlns:a16="http://schemas.microsoft.com/office/drawing/2014/main" id="{9269B415-60F8-40F1-BD2C-77F68CF5633D}"/>
              </a:ext>
            </a:extLst>
          </p:cNvPr>
          <p:cNvCxnSpPr>
            <a:cxnSpLocks/>
          </p:cNvCxnSpPr>
          <p:nvPr/>
        </p:nvCxnSpPr>
        <p:spPr>
          <a:xfrm>
            <a:off x="1016469" y="570941"/>
            <a:ext cx="7257955"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24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7A4F44-FF54-40BA-AC52-AFC7EFAB8A3E}"/>
              </a:ext>
            </a:extLst>
          </p:cNvPr>
          <p:cNvSpPr txBox="1"/>
          <p:nvPr/>
        </p:nvSpPr>
        <p:spPr>
          <a:xfrm>
            <a:off x="793985" y="1249809"/>
            <a:ext cx="844310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Discussion: Data entered in Banner and Assigned Data Custodians (cont.)</a:t>
            </a:r>
          </a:p>
        </p:txBody>
      </p:sp>
      <p:cxnSp>
        <p:nvCxnSpPr>
          <p:cNvPr id="3" name="Straight Connector 2">
            <a:extLst>
              <a:ext uri="{FF2B5EF4-FFF2-40B4-BE49-F238E27FC236}">
                <a16:creationId xmlns:a16="http://schemas.microsoft.com/office/drawing/2014/main" id="{39C7EC37-8F2D-408B-86BA-654B39364993}"/>
              </a:ext>
            </a:extLst>
          </p:cNvPr>
          <p:cNvCxnSpPr>
            <a:cxnSpLocks/>
          </p:cNvCxnSpPr>
          <p:nvPr/>
        </p:nvCxnSpPr>
        <p:spPr>
          <a:xfrm>
            <a:off x="930205" y="1183417"/>
            <a:ext cx="7998135"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A07E01E-C793-43EE-9700-A401182AB73E}"/>
              </a:ext>
            </a:extLst>
          </p:cNvPr>
          <p:cNvSpPr txBox="1"/>
          <p:nvPr/>
        </p:nvSpPr>
        <p:spPr>
          <a:xfrm>
            <a:off x="999216" y="1952952"/>
            <a:ext cx="7673789" cy="3139321"/>
          </a:xfrm>
          <a:prstGeom prst="rect">
            <a:avLst/>
          </a:prstGeom>
          <a:noFill/>
        </p:spPr>
        <p:txBody>
          <a:bodyPr wrap="square" rtlCol="0">
            <a:spAutoFit/>
          </a:bodyPr>
          <a:lstStyle/>
          <a:p>
            <a:pPr marL="285750" indent="-285750">
              <a:buFont typeface="Arial" panose="020B0604020202020204" pitchFamily="34" charset="0"/>
              <a:buChar char="•"/>
            </a:pPr>
            <a:r>
              <a:rPr lang="en-US" dirty="0"/>
              <a:t>Does the program provide services in the summer?</a:t>
            </a:r>
          </a:p>
          <a:p>
            <a:endParaRPr lang="en-US" dirty="0"/>
          </a:p>
          <a:p>
            <a:pPr marL="285750" indent="-285750">
              <a:buFont typeface="Arial" panose="020B0604020202020204" pitchFamily="34" charset="0"/>
              <a:buChar char="•"/>
            </a:pPr>
            <a:r>
              <a:rPr lang="en-US" dirty="0"/>
              <a:t>What Banner form and data fields are being used to enter the data?</a:t>
            </a:r>
          </a:p>
          <a:p>
            <a:pPr marL="742950" lvl="1" indent="-285750">
              <a:buFont typeface="Arial" panose="020B0604020202020204" pitchFamily="34" charset="0"/>
              <a:buChar char="•"/>
            </a:pPr>
            <a:r>
              <a:rPr lang="en-US" dirty="0"/>
              <a:t>MESAFH (Mesa Program Foothill)</a:t>
            </a:r>
          </a:p>
          <a:p>
            <a:pPr marL="742950" lvl="1" indent="-285750">
              <a:buFont typeface="Arial" panose="020B0604020202020204" pitchFamily="34" charset="0"/>
              <a:buChar char="•"/>
            </a:pPr>
            <a:r>
              <a:rPr lang="en-US" dirty="0"/>
              <a:t>How about “MESA student with the declared intent to be a teacher”? </a:t>
            </a:r>
          </a:p>
          <a:p>
            <a:pPr marL="1200150" lvl="2" indent="-285750">
              <a:buFont typeface="Arial" panose="020B0604020202020204" pitchFamily="34" charset="0"/>
              <a:buChar char="•"/>
            </a:pPr>
            <a:r>
              <a:rPr lang="en-US" dirty="0"/>
              <a:t>Is this applicable to Foothill? If yes, need a new code in Banner.</a:t>
            </a:r>
          </a:p>
          <a:p>
            <a:pPr lvl="2"/>
            <a:endParaRPr lang="en-US" dirty="0"/>
          </a:p>
          <a:p>
            <a:pPr marL="285750" indent="-285750">
              <a:buFont typeface="Arial" panose="020B0604020202020204" pitchFamily="34" charset="0"/>
              <a:buChar char="•"/>
            </a:pPr>
            <a:r>
              <a:rPr lang="en-US" dirty="0"/>
              <a:t>Who enters/maintains data in Banner?</a:t>
            </a:r>
          </a:p>
          <a:p>
            <a:endParaRPr lang="en-US" dirty="0"/>
          </a:p>
          <a:p>
            <a:pPr marL="285750" indent="-285750">
              <a:buFont typeface="Arial" panose="020B0604020202020204" pitchFamily="34" charset="0"/>
              <a:buChar char="•"/>
            </a:pPr>
            <a:r>
              <a:rPr lang="en-US" dirty="0"/>
              <a:t>SARS data</a:t>
            </a:r>
          </a:p>
          <a:p>
            <a:pPr marL="742950" lvl="1" indent="-285750">
              <a:buFont typeface="Arial" panose="020B0604020202020204" pitchFamily="34" charset="0"/>
              <a:buChar char="•"/>
            </a:pPr>
            <a:r>
              <a:rPr lang="en-US" dirty="0"/>
              <a:t>What codes are used in SARS to identify counseling/advising services?  </a:t>
            </a:r>
          </a:p>
        </p:txBody>
      </p:sp>
    </p:spTree>
    <p:extLst>
      <p:ext uri="{BB962C8B-B14F-4D97-AF65-F5344CB8AC3E}">
        <p14:creationId xmlns:p14="http://schemas.microsoft.com/office/powerpoint/2010/main" val="64842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7A4F44-FF54-40BA-AC52-AFC7EFAB8A3E}"/>
              </a:ext>
            </a:extLst>
          </p:cNvPr>
          <p:cNvSpPr txBox="1"/>
          <p:nvPr/>
        </p:nvSpPr>
        <p:spPr>
          <a:xfrm>
            <a:off x="854370" y="639953"/>
            <a:ext cx="844310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Data Cleanup: Argos Reports</a:t>
            </a:r>
          </a:p>
        </p:txBody>
      </p:sp>
      <p:cxnSp>
        <p:nvCxnSpPr>
          <p:cNvPr id="3" name="Straight Connector 2">
            <a:extLst>
              <a:ext uri="{FF2B5EF4-FFF2-40B4-BE49-F238E27FC236}">
                <a16:creationId xmlns:a16="http://schemas.microsoft.com/office/drawing/2014/main" id="{39C7EC37-8F2D-408B-86BA-654B39364993}"/>
              </a:ext>
            </a:extLst>
          </p:cNvPr>
          <p:cNvCxnSpPr>
            <a:cxnSpLocks/>
          </p:cNvCxnSpPr>
          <p:nvPr/>
        </p:nvCxnSpPr>
        <p:spPr>
          <a:xfrm>
            <a:off x="854370" y="639953"/>
            <a:ext cx="3320815" cy="0"/>
          </a:xfrm>
          <a:prstGeom prst="line">
            <a:avLst/>
          </a:prstGeom>
          <a:ln w="28575"/>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A07E01E-C793-43EE-9700-A401182AB73E}"/>
              </a:ext>
            </a:extLst>
          </p:cNvPr>
          <p:cNvSpPr txBox="1"/>
          <p:nvPr/>
        </p:nvSpPr>
        <p:spPr>
          <a:xfrm>
            <a:off x="854370" y="1009285"/>
            <a:ext cx="9851011" cy="5909310"/>
          </a:xfrm>
          <a:prstGeom prst="rect">
            <a:avLst/>
          </a:prstGeom>
          <a:noFill/>
        </p:spPr>
        <p:txBody>
          <a:bodyPr wrap="square" rtlCol="0">
            <a:spAutoFit/>
          </a:bodyPr>
          <a:lstStyle/>
          <a:p>
            <a:pPr marL="285750" indent="-285750">
              <a:buFont typeface="Arial" panose="020B0604020202020204" pitchFamily="34" charset="0"/>
              <a:buChar char="•"/>
            </a:pPr>
            <a:r>
              <a:rPr lang="en-US" i="1" dirty="0"/>
              <a:t>MIS SG Mesa, Argos Report 1</a:t>
            </a:r>
          </a:p>
          <a:p>
            <a:pPr marL="742950" lvl="1" indent="-285750">
              <a:buFont typeface="Arial" panose="020B0604020202020204" pitchFamily="34" charset="0"/>
              <a:buChar char="•"/>
            </a:pPr>
            <a:r>
              <a:rPr lang="en-US" dirty="0"/>
              <a:t>Scheduled to run once a week for at least three weeks prior submission date. For students registered by census date during the reporting term and who (a) were previously identified as MESA students or (b) are shown to be active in the program during the reporting term based on Banner-SGASADD data.</a:t>
            </a:r>
          </a:p>
          <a:p>
            <a:pPr marL="742950" lvl="1" indent="-285750">
              <a:buFont typeface="Arial" panose="020B0604020202020204" pitchFamily="34" charset="0"/>
              <a:buChar char="•"/>
            </a:pPr>
            <a:r>
              <a:rPr lang="en-US" dirty="0"/>
              <a:t>The report is a CSV document sent by email, which includes:</a:t>
            </a:r>
          </a:p>
          <a:p>
            <a:pPr marL="1200150" lvl="2" indent="-285750">
              <a:buFont typeface="Arial" panose="020B0604020202020204" pitchFamily="34" charset="0"/>
              <a:buChar char="•"/>
            </a:pPr>
            <a:r>
              <a:rPr lang="en-US" dirty="0"/>
              <a:t>COLLEGE</a:t>
            </a:r>
          </a:p>
          <a:p>
            <a:pPr marL="1200150" lvl="2" indent="-285750">
              <a:buFont typeface="Arial" panose="020B0604020202020204" pitchFamily="34" charset="0"/>
              <a:buChar char="•"/>
            </a:pPr>
            <a:r>
              <a:rPr lang="en-US" dirty="0"/>
              <a:t>ACADEMIC_PERIOD</a:t>
            </a:r>
          </a:p>
          <a:p>
            <a:pPr marL="1200150" lvl="2" indent="-285750">
              <a:buFont typeface="Arial" panose="020B0604020202020204" pitchFamily="34" charset="0"/>
              <a:buChar char="•"/>
            </a:pPr>
            <a:r>
              <a:rPr lang="en-US" dirty="0"/>
              <a:t>MIS_STATUS (whether participation in the program has been previously confirmed)</a:t>
            </a:r>
          </a:p>
          <a:p>
            <a:pPr marL="1200150" lvl="2" indent="-285750">
              <a:buFont typeface="Arial" panose="020B0604020202020204" pitchFamily="34" charset="0"/>
              <a:buChar char="•"/>
            </a:pPr>
            <a:r>
              <a:rPr lang="en-US" dirty="0"/>
              <a:t>COHORT_CODE (Banner code, if available)</a:t>
            </a:r>
          </a:p>
          <a:p>
            <a:pPr marL="1200150" lvl="2" indent="-285750">
              <a:buFont typeface="Arial" panose="020B0604020202020204" pitchFamily="34" charset="0"/>
              <a:buChar char="•"/>
            </a:pPr>
            <a:r>
              <a:rPr lang="en-US" dirty="0"/>
              <a:t>COHORT_TERM (Effective term for Banner code)</a:t>
            </a:r>
          </a:p>
          <a:p>
            <a:pPr marL="1200150" lvl="2" indent="-285750">
              <a:buFont typeface="Arial" panose="020B0604020202020204" pitchFamily="34" charset="0"/>
              <a:buChar char="•"/>
            </a:pPr>
            <a:r>
              <a:rPr lang="en-US" dirty="0"/>
              <a:t>STUDENT_ID</a:t>
            </a:r>
          </a:p>
          <a:p>
            <a:pPr marL="1200150" lvl="2" indent="-285750">
              <a:buFont typeface="Arial" panose="020B0604020202020204" pitchFamily="34" charset="0"/>
              <a:buChar char="•"/>
            </a:pPr>
            <a:r>
              <a:rPr lang="en-US" dirty="0"/>
              <a:t>LAST_NAME</a:t>
            </a:r>
          </a:p>
          <a:p>
            <a:pPr marL="1200150" lvl="2" indent="-285750">
              <a:buFont typeface="Arial" panose="020B0604020202020204" pitchFamily="34" charset="0"/>
              <a:buChar char="•"/>
            </a:pPr>
            <a:r>
              <a:rPr lang="en-US" dirty="0"/>
              <a:t>FIRST_NAME</a:t>
            </a:r>
          </a:p>
          <a:p>
            <a:pPr marL="1200150" lvl="2" indent="-285750">
              <a:buFont typeface="Arial" panose="020B0604020202020204" pitchFamily="34" charset="0"/>
              <a:buChar char="•"/>
            </a:pPr>
            <a:r>
              <a:rPr lang="en-US" dirty="0"/>
              <a:t>SG_END_TERM (whether participation in the program has been previously terminated or ended)</a:t>
            </a:r>
          </a:p>
          <a:p>
            <a:pPr marL="1200150" lvl="2" indent="-285750">
              <a:buFont typeface="Arial" panose="020B0604020202020204" pitchFamily="34" charset="0"/>
              <a:buChar char="•"/>
            </a:pPr>
            <a:r>
              <a:rPr lang="en-US" dirty="0"/>
              <a:t>SG_END_REASON (Reason for ending program participation</a:t>
            </a:r>
          </a:p>
          <a:p>
            <a:pPr marL="1200150" lvl="2" indent="-285750">
              <a:buFont typeface="Arial" panose="020B0604020202020204" pitchFamily="34" charset="0"/>
              <a:buChar char="•"/>
            </a:pPr>
            <a:r>
              <a:rPr lang="en-US" dirty="0"/>
              <a:t>REG_CREDITS_TERM (Number of credits units registered during the term by census date)</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262943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763</TotalTime>
  <Words>1119</Words>
  <Application>Microsoft Office PowerPoint</Application>
  <PresentationFormat>Widescreen</PresentationFormat>
  <Paragraphs>117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MIS Special Populations (SG) MESA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MIS Quarterly Submission Report</vt:lpstr>
      <vt:lpstr>MIS Data Mart, Special Populations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Lourdes Parent</dc:creator>
  <cp:lastModifiedBy>Lourdes Parent</cp:lastModifiedBy>
  <cp:revision>127</cp:revision>
  <dcterms:created xsi:type="dcterms:W3CDTF">2023-03-02T16:58:30Z</dcterms:created>
  <dcterms:modified xsi:type="dcterms:W3CDTF">2024-01-02T18:18:24Z</dcterms:modified>
</cp:coreProperties>
</file>