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1" r:id="rId3"/>
    <p:sldId id="259" r:id="rId4"/>
    <p:sldId id="258" r:id="rId5"/>
    <p:sldId id="275" r:id="rId6"/>
    <p:sldId id="277" r:id="rId7"/>
    <p:sldId id="281" r:id="rId8"/>
    <p:sldId id="260" r:id="rId9"/>
    <p:sldId id="262" r:id="rId10"/>
    <p:sldId id="265" r:id="rId11"/>
    <p:sldId id="266" r:id="rId12"/>
    <p:sldId id="273" r:id="rId13"/>
    <p:sldId id="263" r:id="rId14"/>
    <p:sldId id="272" r:id="rId15"/>
    <p:sldId id="278" r:id="rId16"/>
    <p:sldId id="264" r:id="rId17"/>
    <p:sldId id="270" r:id="rId18"/>
    <p:sldId id="280"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304" autoAdjust="0"/>
  </p:normalViewPr>
  <p:slideViewPr>
    <p:cSldViewPr snapToGrid="0">
      <p:cViewPr varScale="1">
        <p:scale>
          <a:sx n="82" d="100"/>
          <a:sy n="82" d="100"/>
        </p:scale>
        <p:origin x="16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7A8AC9-08D3-4BA4-8021-B04640D89A98}"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en-US"/>
        </a:p>
      </dgm:t>
    </dgm:pt>
    <dgm:pt modelId="{94707F0E-050C-48F4-88A2-1A9F1D8A2A6C}">
      <dgm:prSet phldrT="[Text]"/>
      <dgm:spPr/>
      <dgm:t>
        <a:bodyPr/>
        <a:lstStyle/>
        <a:p>
          <a:r>
            <a:rPr lang="en-US" b="1" dirty="0"/>
            <a:t>MIS Quarterly Reports</a:t>
          </a:r>
        </a:p>
      </dgm:t>
    </dgm:pt>
    <dgm:pt modelId="{9B123BCC-64CA-4AE8-B821-7C0C8C45F1FC}" type="parTrans" cxnId="{2B137127-6175-4D92-A1D6-D71BA234F56D}">
      <dgm:prSet/>
      <dgm:spPr/>
      <dgm:t>
        <a:bodyPr/>
        <a:lstStyle/>
        <a:p>
          <a:endParaRPr lang="en-US"/>
        </a:p>
      </dgm:t>
    </dgm:pt>
    <dgm:pt modelId="{6433FA26-3C71-4871-813C-CCAA4CCC5435}" type="sibTrans" cxnId="{2B137127-6175-4D92-A1D6-D71BA234F56D}">
      <dgm:prSet/>
      <dgm:spPr/>
      <dgm:t>
        <a:bodyPr/>
        <a:lstStyle/>
        <a:p>
          <a:endParaRPr lang="en-US"/>
        </a:p>
      </dgm:t>
    </dgm:pt>
    <dgm:pt modelId="{A21C7E27-6236-481D-8850-9631A72D49DF}">
      <dgm:prSet phldrT="[Text]"/>
      <dgm:spPr/>
      <dgm:t>
        <a:bodyPr/>
        <a:lstStyle/>
        <a:p>
          <a:r>
            <a:rPr lang="en-US" b="1" dirty="0"/>
            <a:t>MIS Student Identifier Update</a:t>
          </a:r>
        </a:p>
      </dgm:t>
    </dgm:pt>
    <dgm:pt modelId="{68A07AED-B9F4-4C70-AAE2-11E795AB1627}" type="parTrans" cxnId="{FD3778D6-835A-497D-A4DA-453B25A3087A}">
      <dgm:prSet/>
      <dgm:spPr/>
      <dgm:t>
        <a:bodyPr/>
        <a:lstStyle/>
        <a:p>
          <a:endParaRPr lang="en-US"/>
        </a:p>
      </dgm:t>
    </dgm:pt>
    <dgm:pt modelId="{7F6FAD9A-2F1E-4670-AFF0-EF727F697954}" type="sibTrans" cxnId="{FD3778D6-835A-497D-A4DA-453B25A3087A}">
      <dgm:prSet/>
      <dgm:spPr/>
      <dgm:t>
        <a:bodyPr/>
        <a:lstStyle/>
        <a:p>
          <a:endParaRPr lang="en-US"/>
        </a:p>
      </dgm:t>
    </dgm:pt>
    <dgm:pt modelId="{D9BB1F11-3A45-4BBD-A0B0-39B5E6B64C66}">
      <dgm:prSet phldrT="[Text]"/>
      <dgm:spPr/>
      <dgm:t>
        <a:bodyPr/>
        <a:lstStyle/>
        <a:p>
          <a:r>
            <a:rPr lang="en-US" b="1" dirty="0"/>
            <a:t>MIS SP Academic Awards</a:t>
          </a:r>
        </a:p>
      </dgm:t>
    </dgm:pt>
    <dgm:pt modelId="{44A03BBD-B1EF-4949-942D-B79831957E67}" type="parTrans" cxnId="{98A2D19F-F5C3-4542-915E-F0B89F873A79}">
      <dgm:prSet/>
      <dgm:spPr/>
      <dgm:t>
        <a:bodyPr/>
        <a:lstStyle/>
        <a:p>
          <a:endParaRPr lang="en-US"/>
        </a:p>
      </dgm:t>
    </dgm:pt>
    <dgm:pt modelId="{149878DE-37FA-4DDC-A6D4-F9E92E21CEE8}" type="sibTrans" cxnId="{98A2D19F-F5C3-4542-915E-F0B89F873A79}">
      <dgm:prSet/>
      <dgm:spPr/>
      <dgm:t>
        <a:bodyPr/>
        <a:lstStyle/>
        <a:p>
          <a:endParaRPr lang="en-US"/>
        </a:p>
      </dgm:t>
    </dgm:pt>
    <dgm:pt modelId="{ABC9F8A3-9EED-4DA0-9450-C43D3985208D}" type="pres">
      <dgm:prSet presAssocID="{317A8AC9-08D3-4BA4-8021-B04640D89A98}" presName="Name0" presStyleCnt="0">
        <dgm:presLayoutVars>
          <dgm:dir/>
          <dgm:resizeHandles val="exact"/>
        </dgm:presLayoutVars>
      </dgm:prSet>
      <dgm:spPr/>
    </dgm:pt>
    <dgm:pt modelId="{2F549376-319F-4D55-B430-CA3F31BBDE25}" type="pres">
      <dgm:prSet presAssocID="{94707F0E-050C-48F4-88A2-1A9F1D8A2A6C}" presName="node" presStyleLbl="node1" presStyleIdx="0" presStyleCnt="3">
        <dgm:presLayoutVars>
          <dgm:bulletEnabled val="1"/>
        </dgm:presLayoutVars>
      </dgm:prSet>
      <dgm:spPr/>
    </dgm:pt>
    <dgm:pt modelId="{3AF224C1-BDCB-412F-B45B-8FD5697239D8}" type="pres">
      <dgm:prSet presAssocID="{6433FA26-3C71-4871-813C-CCAA4CCC5435}" presName="sibTrans" presStyleLbl="sibTrans2D1" presStyleIdx="0" presStyleCnt="2"/>
      <dgm:spPr/>
    </dgm:pt>
    <dgm:pt modelId="{8AC69534-23A5-4782-85D0-81724B5B3AF8}" type="pres">
      <dgm:prSet presAssocID="{6433FA26-3C71-4871-813C-CCAA4CCC5435}" presName="connectorText" presStyleLbl="sibTrans2D1" presStyleIdx="0" presStyleCnt="2"/>
      <dgm:spPr/>
    </dgm:pt>
    <dgm:pt modelId="{313CCE23-2E95-4AB5-828C-C6720FA0D1AC}" type="pres">
      <dgm:prSet presAssocID="{A21C7E27-6236-481D-8850-9631A72D49DF}" presName="node" presStyleLbl="node1" presStyleIdx="1" presStyleCnt="3" custScaleX="76702" custScaleY="64098">
        <dgm:presLayoutVars>
          <dgm:bulletEnabled val="1"/>
        </dgm:presLayoutVars>
      </dgm:prSet>
      <dgm:spPr/>
    </dgm:pt>
    <dgm:pt modelId="{E2F1C947-27BB-4A59-9FA9-9357680952C6}" type="pres">
      <dgm:prSet presAssocID="{7F6FAD9A-2F1E-4670-AFF0-EF727F697954}" presName="sibTrans" presStyleLbl="sibTrans2D1" presStyleIdx="1" presStyleCnt="2"/>
      <dgm:spPr/>
    </dgm:pt>
    <dgm:pt modelId="{FF7A5B70-F68B-420F-8F1F-46C9F1D741B6}" type="pres">
      <dgm:prSet presAssocID="{7F6FAD9A-2F1E-4670-AFF0-EF727F697954}" presName="connectorText" presStyleLbl="sibTrans2D1" presStyleIdx="1" presStyleCnt="2"/>
      <dgm:spPr/>
    </dgm:pt>
    <dgm:pt modelId="{65E2AD9B-560F-4734-8BBC-3486068829B5}" type="pres">
      <dgm:prSet presAssocID="{D9BB1F11-3A45-4BBD-A0B0-39B5E6B64C66}" presName="node" presStyleLbl="node1" presStyleIdx="2" presStyleCnt="3" custScaleX="84212" custScaleY="84681">
        <dgm:presLayoutVars>
          <dgm:bulletEnabled val="1"/>
        </dgm:presLayoutVars>
      </dgm:prSet>
      <dgm:spPr/>
    </dgm:pt>
  </dgm:ptLst>
  <dgm:cxnLst>
    <dgm:cxn modelId="{EF474404-F550-4611-9CD2-1710F09E9D61}" type="presOf" srcId="{6433FA26-3C71-4871-813C-CCAA4CCC5435}" destId="{3AF224C1-BDCB-412F-B45B-8FD5697239D8}" srcOrd="0" destOrd="0" presId="urn:microsoft.com/office/officeart/2005/8/layout/process1"/>
    <dgm:cxn modelId="{988EED0D-8202-43F3-B4B1-46A10DAF5F4C}" type="presOf" srcId="{D9BB1F11-3A45-4BBD-A0B0-39B5E6B64C66}" destId="{65E2AD9B-560F-4734-8BBC-3486068829B5}" srcOrd="0" destOrd="0" presId="urn:microsoft.com/office/officeart/2005/8/layout/process1"/>
    <dgm:cxn modelId="{535E851A-14ED-42A0-AAC2-417CF212BB7E}" type="presOf" srcId="{7F6FAD9A-2F1E-4670-AFF0-EF727F697954}" destId="{E2F1C947-27BB-4A59-9FA9-9357680952C6}" srcOrd="0" destOrd="0" presId="urn:microsoft.com/office/officeart/2005/8/layout/process1"/>
    <dgm:cxn modelId="{2B137127-6175-4D92-A1D6-D71BA234F56D}" srcId="{317A8AC9-08D3-4BA4-8021-B04640D89A98}" destId="{94707F0E-050C-48F4-88A2-1A9F1D8A2A6C}" srcOrd="0" destOrd="0" parTransId="{9B123BCC-64CA-4AE8-B821-7C0C8C45F1FC}" sibTransId="{6433FA26-3C71-4871-813C-CCAA4CCC5435}"/>
    <dgm:cxn modelId="{70DE062D-77D6-4423-861A-319115E316A0}" type="presOf" srcId="{7F6FAD9A-2F1E-4670-AFF0-EF727F697954}" destId="{FF7A5B70-F68B-420F-8F1F-46C9F1D741B6}" srcOrd="1" destOrd="0" presId="urn:microsoft.com/office/officeart/2005/8/layout/process1"/>
    <dgm:cxn modelId="{CC13A937-19A4-488F-B230-3518769036A0}" type="presOf" srcId="{94707F0E-050C-48F4-88A2-1A9F1D8A2A6C}" destId="{2F549376-319F-4D55-B430-CA3F31BBDE25}" srcOrd="0" destOrd="0" presId="urn:microsoft.com/office/officeart/2005/8/layout/process1"/>
    <dgm:cxn modelId="{E317394D-614E-4032-A26B-BFA0EDBEA32E}" type="presOf" srcId="{6433FA26-3C71-4871-813C-CCAA4CCC5435}" destId="{8AC69534-23A5-4782-85D0-81724B5B3AF8}" srcOrd="1" destOrd="0" presId="urn:microsoft.com/office/officeart/2005/8/layout/process1"/>
    <dgm:cxn modelId="{3C771F70-1D85-411E-8AA9-CFDE29E5B3A6}" type="presOf" srcId="{A21C7E27-6236-481D-8850-9631A72D49DF}" destId="{313CCE23-2E95-4AB5-828C-C6720FA0D1AC}" srcOrd="0" destOrd="0" presId="urn:microsoft.com/office/officeart/2005/8/layout/process1"/>
    <dgm:cxn modelId="{59D30A73-A249-4AF6-A3F0-8E4081DA797F}" type="presOf" srcId="{317A8AC9-08D3-4BA4-8021-B04640D89A98}" destId="{ABC9F8A3-9EED-4DA0-9450-C43D3985208D}" srcOrd="0" destOrd="0" presId="urn:microsoft.com/office/officeart/2005/8/layout/process1"/>
    <dgm:cxn modelId="{98A2D19F-F5C3-4542-915E-F0B89F873A79}" srcId="{317A8AC9-08D3-4BA4-8021-B04640D89A98}" destId="{D9BB1F11-3A45-4BBD-A0B0-39B5E6B64C66}" srcOrd="2" destOrd="0" parTransId="{44A03BBD-B1EF-4949-942D-B79831957E67}" sibTransId="{149878DE-37FA-4DDC-A6D4-F9E92E21CEE8}"/>
    <dgm:cxn modelId="{FD3778D6-835A-497D-A4DA-453B25A3087A}" srcId="{317A8AC9-08D3-4BA4-8021-B04640D89A98}" destId="{A21C7E27-6236-481D-8850-9631A72D49DF}" srcOrd="1" destOrd="0" parTransId="{68A07AED-B9F4-4C70-AAE2-11E795AB1627}" sibTransId="{7F6FAD9A-2F1E-4670-AFF0-EF727F697954}"/>
    <dgm:cxn modelId="{E22ACDC6-28CF-40B9-A387-03B7CF13E141}" type="presParOf" srcId="{ABC9F8A3-9EED-4DA0-9450-C43D3985208D}" destId="{2F549376-319F-4D55-B430-CA3F31BBDE25}" srcOrd="0" destOrd="0" presId="urn:microsoft.com/office/officeart/2005/8/layout/process1"/>
    <dgm:cxn modelId="{C3ECE76E-9DAF-47D0-8B7B-6810C246CABE}" type="presParOf" srcId="{ABC9F8A3-9EED-4DA0-9450-C43D3985208D}" destId="{3AF224C1-BDCB-412F-B45B-8FD5697239D8}" srcOrd="1" destOrd="0" presId="urn:microsoft.com/office/officeart/2005/8/layout/process1"/>
    <dgm:cxn modelId="{09BFF2C0-A74D-49DC-8165-2A9A793DDAED}" type="presParOf" srcId="{3AF224C1-BDCB-412F-B45B-8FD5697239D8}" destId="{8AC69534-23A5-4782-85D0-81724B5B3AF8}" srcOrd="0" destOrd="0" presId="urn:microsoft.com/office/officeart/2005/8/layout/process1"/>
    <dgm:cxn modelId="{249310D4-4229-4F5A-A594-5439757B84E3}" type="presParOf" srcId="{ABC9F8A3-9EED-4DA0-9450-C43D3985208D}" destId="{313CCE23-2E95-4AB5-828C-C6720FA0D1AC}" srcOrd="2" destOrd="0" presId="urn:microsoft.com/office/officeart/2005/8/layout/process1"/>
    <dgm:cxn modelId="{7AA7DDDD-CA1B-4EB2-86B3-612EDFA3ED82}" type="presParOf" srcId="{ABC9F8A3-9EED-4DA0-9450-C43D3985208D}" destId="{E2F1C947-27BB-4A59-9FA9-9357680952C6}" srcOrd="3" destOrd="0" presId="urn:microsoft.com/office/officeart/2005/8/layout/process1"/>
    <dgm:cxn modelId="{4EC41BD2-CFF2-4B94-A8D3-FA006268C7B1}" type="presParOf" srcId="{E2F1C947-27BB-4A59-9FA9-9357680952C6}" destId="{FF7A5B70-F68B-420F-8F1F-46C9F1D741B6}" srcOrd="0" destOrd="0" presId="urn:microsoft.com/office/officeart/2005/8/layout/process1"/>
    <dgm:cxn modelId="{15AF6F46-A737-46CA-BE75-3818C519E554}" type="presParOf" srcId="{ABC9F8A3-9EED-4DA0-9450-C43D3985208D}" destId="{65E2AD9B-560F-4734-8BBC-3486068829B5}"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60AB2C-B275-4024-A1F5-DB98141B98F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52D8464A-7509-4216-97DD-FCA130B431F6}">
      <dgm:prSet phldrT="[Text]"/>
      <dgm:spPr/>
      <dgm:t>
        <a:bodyPr/>
        <a:lstStyle/>
        <a:p>
          <a:pPr algn="ctr"/>
          <a:r>
            <a:rPr lang="en-US" dirty="0"/>
            <a:t>Catalog</a:t>
          </a:r>
        </a:p>
      </dgm:t>
    </dgm:pt>
    <dgm:pt modelId="{EB7A1871-92A9-45CA-8A4D-69155DE922F5}" type="parTrans" cxnId="{C467A27C-C5CE-48EF-B67D-83B55CA4E77B}">
      <dgm:prSet/>
      <dgm:spPr/>
      <dgm:t>
        <a:bodyPr/>
        <a:lstStyle/>
        <a:p>
          <a:pPr algn="r"/>
          <a:endParaRPr lang="en-US"/>
        </a:p>
      </dgm:t>
    </dgm:pt>
    <dgm:pt modelId="{6331530C-F563-478A-8244-76D53719EF62}" type="sibTrans" cxnId="{C467A27C-C5CE-48EF-B67D-83B55CA4E77B}">
      <dgm:prSet/>
      <dgm:spPr/>
      <dgm:t>
        <a:bodyPr/>
        <a:lstStyle/>
        <a:p>
          <a:pPr algn="r"/>
          <a:endParaRPr lang="en-US"/>
        </a:p>
      </dgm:t>
    </dgm:pt>
    <dgm:pt modelId="{53762BA3-5598-41E7-94AC-3B4661BCAA4E}">
      <dgm:prSet phldrT="[Text]"/>
      <dgm:spPr/>
      <dgm:t>
        <a:bodyPr/>
        <a:lstStyle/>
        <a:p>
          <a:pPr algn="ctr"/>
          <a:r>
            <a:rPr lang="en-US" dirty="0"/>
            <a:t>COCI</a:t>
          </a:r>
        </a:p>
      </dgm:t>
    </dgm:pt>
    <dgm:pt modelId="{BEB67CBC-611F-4283-985D-612739AE316C}" type="parTrans" cxnId="{EA03F6DF-7CFD-49FE-9BA0-3DB3ACD9E04E}">
      <dgm:prSet/>
      <dgm:spPr/>
      <dgm:t>
        <a:bodyPr/>
        <a:lstStyle/>
        <a:p>
          <a:pPr algn="r"/>
          <a:endParaRPr lang="en-US"/>
        </a:p>
      </dgm:t>
    </dgm:pt>
    <dgm:pt modelId="{6865A6F1-971A-4119-9194-858C40C9C53A}" type="sibTrans" cxnId="{EA03F6DF-7CFD-49FE-9BA0-3DB3ACD9E04E}">
      <dgm:prSet/>
      <dgm:spPr/>
      <dgm:t>
        <a:bodyPr/>
        <a:lstStyle/>
        <a:p>
          <a:pPr algn="r"/>
          <a:endParaRPr lang="en-US"/>
        </a:p>
      </dgm:t>
    </dgm:pt>
    <dgm:pt modelId="{F00726A6-5E1F-44D7-8DD9-318C900A0D80}">
      <dgm:prSet phldrT="[Text]"/>
      <dgm:spPr/>
      <dgm:t>
        <a:bodyPr/>
        <a:lstStyle/>
        <a:p>
          <a:pPr algn="ctr"/>
          <a:r>
            <a:rPr lang="en-US" dirty="0"/>
            <a:t>Banner</a:t>
          </a:r>
        </a:p>
      </dgm:t>
    </dgm:pt>
    <dgm:pt modelId="{DC6F5FAA-EE81-4DC4-8873-0A7084B1AF8D}" type="sibTrans" cxnId="{0350E2AA-2976-41E7-8490-DE114BAA1C53}">
      <dgm:prSet/>
      <dgm:spPr/>
      <dgm:t>
        <a:bodyPr/>
        <a:lstStyle/>
        <a:p>
          <a:pPr algn="r"/>
          <a:endParaRPr lang="en-US"/>
        </a:p>
      </dgm:t>
    </dgm:pt>
    <dgm:pt modelId="{8D2391C9-8254-46DE-975E-4103F7CDA1C3}" type="parTrans" cxnId="{0350E2AA-2976-41E7-8490-DE114BAA1C53}">
      <dgm:prSet/>
      <dgm:spPr/>
      <dgm:t>
        <a:bodyPr/>
        <a:lstStyle/>
        <a:p>
          <a:pPr algn="r"/>
          <a:endParaRPr lang="en-US"/>
        </a:p>
      </dgm:t>
    </dgm:pt>
    <dgm:pt modelId="{8BE20751-942C-492C-BAD5-68B2C2AE80B9}" type="pres">
      <dgm:prSet presAssocID="{3360AB2C-B275-4024-A1F5-DB98141B98F9}" presName="hierChild1" presStyleCnt="0">
        <dgm:presLayoutVars>
          <dgm:chPref val="1"/>
          <dgm:dir/>
          <dgm:animOne val="branch"/>
          <dgm:animLvl val="lvl"/>
          <dgm:resizeHandles/>
        </dgm:presLayoutVars>
      </dgm:prSet>
      <dgm:spPr/>
    </dgm:pt>
    <dgm:pt modelId="{1DD3462C-1683-4096-B8B6-B69B9BD287DC}" type="pres">
      <dgm:prSet presAssocID="{52D8464A-7509-4216-97DD-FCA130B431F6}" presName="hierRoot1" presStyleCnt="0"/>
      <dgm:spPr/>
    </dgm:pt>
    <dgm:pt modelId="{270A9CF5-6DE7-4E9B-8620-281D87C6C83F}" type="pres">
      <dgm:prSet presAssocID="{52D8464A-7509-4216-97DD-FCA130B431F6}" presName="composite" presStyleCnt="0"/>
      <dgm:spPr/>
    </dgm:pt>
    <dgm:pt modelId="{33B4985A-8203-4B77-A188-33A965587919}" type="pres">
      <dgm:prSet presAssocID="{52D8464A-7509-4216-97DD-FCA130B431F6}" presName="background" presStyleLbl="node0" presStyleIdx="0" presStyleCnt="1"/>
      <dgm:spPr/>
    </dgm:pt>
    <dgm:pt modelId="{6483B47A-131E-4ED7-B539-AF025F79A70E}" type="pres">
      <dgm:prSet presAssocID="{52D8464A-7509-4216-97DD-FCA130B431F6}" presName="text" presStyleLbl="fgAcc0" presStyleIdx="0" presStyleCnt="1" custLinFactNeighborX="18541" custLinFactNeighborY="-10745">
        <dgm:presLayoutVars>
          <dgm:chPref val="3"/>
        </dgm:presLayoutVars>
      </dgm:prSet>
      <dgm:spPr/>
    </dgm:pt>
    <dgm:pt modelId="{F9C42B79-3AED-4C61-A787-C5713ACE16FC}" type="pres">
      <dgm:prSet presAssocID="{52D8464A-7509-4216-97DD-FCA130B431F6}" presName="hierChild2" presStyleCnt="0"/>
      <dgm:spPr/>
    </dgm:pt>
    <dgm:pt modelId="{008A2ACE-AAA9-494F-ABD2-C78E1C9E3F0A}" type="pres">
      <dgm:prSet presAssocID="{BEB67CBC-611F-4283-985D-612739AE316C}" presName="Name10" presStyleLbl="parChTrans1D2" presStyleIdx="0" presStyleCnt="2"/>
      <dgm:spPr/>
    </dgm:pt>
    <dgm:pt modelId="{A3AD42BD-5376-4344-BA79-4CA227F58C99}" type="pres">
      <dgm:prSet presAssocID="{53762BA3-5598-41E7-94AC-3B4661BCAA4E}" presName="hierRoot2" presStyleCnt="0"/>
      <dgm:spPr/>
    </dgm:pt>
    <dgm:pt modelId="{BD7348AD-5FEA-40B0-B25C-38813B5DF90E}" type="pres">
      <dgm:prSet presAssocID="{53762BA3-5598-41E7-94AC-3B4661BCAA4E}" presName="composite2" presStyleCnt="0"/>
      <dgm:spPr/>
    </dgm:pt>
    <dgm:pt modelId="{4037DCBA-1368-4D73-AE00-A48196333E14}" type="pres">
      <dgm:prSet presAssocID="{53762BA3-5598-41E7-94AC-3B4661BCAA4E}" presName="background2" presStyleLbl="node2" presStyleIdx="0" presStyleCnt="2"/>
      <dgm:spPr/>
    </dgm:pt>
    <dgm:pt modelId="{054EB33A-3FFB-4C5D-8B81-59F7D264BB1D}" type="pres">
      <dgm:prSet presAssocID="{53762BA3-5598-41E7-94AC-3B4661BCAA4E}" presName="text2" presStyleLbl="fgAcc2" presStyleIdx="0" presStyleCnt="2">
        <dgm:presLayoutVars>
          <dgm:chPref val="3"/>
        </dgm:presLayoutVars>
      </dgm:prSet>
      <dgm:spPr/>
    </dgm:pt>
    <dgm:pt modelId="{6DED3858-E04A-4479-B420-D2B499189164}" type="pres">
      <dgm:prSet presAssocID="{53762BA3-5598-41E7-94AC-3B4661BCAA4E}" presName="hierChild3" presStyleCnt="0"/>
      <dgm:spPr/>
    </dgm:pt>
    <dgm:pt modelId="{18F9DFF0-3E5B-4C4F-AA2C-2737284D1E24}" type="pres">
      <dgm:prSet presAssocID="{8D2391C9-8254-46DE-975E-4103F7CDA1C3}" presName="Name10" presStyleLbl="parChTrans1D2" presStyleIdx="1" presStyleCnt="2"/>
      <dgm:spPr/>
    </dgm:pt>
    <dgm:pt modelId="{44AE18D4-9ED7-41D2-938A-831C9FC17791}" type="pres">
      <dgm:prSet presAssocID="{F00726A6-5E1F-44D7-8DD9-318C900A0D80}" presName="hierRoot2" presStyleCnt="0"/>
      <dgm:spPr/>
    </dgm:pt>
    <dgm:pt modelId="{D9782C06-70FD-4B3C-B7CF-D51ABA1482E9}" type="pres">
      <dgm:prSet presAssocID="{F00726A6-5E1F-44D7-8DD9-318C900A0D80}" presName="composite2" presStyleCnt="0"/>
      <dgm:spPr/>
    </dgm:pt>
    <dgm:pt modelId="{70969131-64B9-4422-AA55-4C3B0F1B3640}" type="pres">
      <dgm:prSet presAssocID="{F00726A6-5E1F-44D7-8DD9-318C900A0D80}" presName="background2" presStyleLbl="node2" presStyleIdx="1" presStyleCnt="2"/>
      <dgm:spPr/>
    </dgm:pt>
    <dgm:pt modelId="{F606E899-7AB0-441C-B23B-D437C0618308}" type="pres">
      <dgm:prSet presAssocID="{F00726A6-5E1F-44D7-8DD9-318C900A0D80}" presName="text2" presStyleLbl="fgAcc2" presStyleIdx="1" presStyleCnt="2">
        <dgm:presLayoutVars>
          <dgm:chPref val="3"/>
        </dgm:presLayoutVars>
      </dgm:prSet>
      <dgm:spPr/>
    </dgm:pt>
    <dgm:pt modelId="{BBD509CA-2B3F-4DD0-82A5-201FADD958BB}" type="pres">
      <dgm:prSet presAssocID="{F00726A6-5E1F-44D7-8DD9-318C900A0D80}" presName="hierChild3" presStyleCnt="0"/>
      <dgm:spPr/>
    </dgm:pt>
  </dgm:ptLst>
  <dgm:cxnLst>
    <dgm:cxn modelId="{C467A27C-C5CE-48EF-B67D-83B55CA4E77B}" srcId="{3360AB2C-B275-4024-A1F5-DB98141B98F9}" destId="{52D8464A-7509-4216-97DD-FCA130B431F6}" srcOrd="0" destOrd="0" parTransId="{EB7A1871-92A9-45CA-8A4D-69155DE922F5}" sibTransId="{6331530C-F563-478A-8244-76D53719EF62}"/>
    <dgm:cxn modelId="{38579081-B212-46F8-9302-AE06A7C17696}" type="presOf" srcId="{F00726A6-5E1F-44D7-8DD9-318C900A0D80}" destId="{F606E899-7AB0-441C-B23B-D437C0618308}" srcOrd="0" destOrd="0" presId="urn:microsoft.com/office/officeart/2005/8/layout/hierarchy1"/>
    <dgm:cxn modelId="{C175E092-E37B-42A3-96DC-77843236641A}" type="presOf" srcId="{3360AB2C-B275-4024-A1F5-DB98141B98F9}" destId="{8BE20751-942C-492C-BAD5-68B2C2AE80B9}" srcOrd="0" destOrd="0" presId="urn:microsoft.com/office/officeart/2005/8/layout/hierarchy1"/>
    <dgm:cxn modelId="{F2AD259F-1A19-40BD-8ADF-20C6C766F9D9}" type="presOf" srcId="{BEB67CBC-611F-4283-985D-612739AE316C}" destId="{008A2ACE-AAA9-494F-ABD2-C78E1C9E3F0A}" srcOrd="0" destOrd="0" presId="urn:microsoft.com/office/officeart/2005/8/layout/hierarchy1"/>
    <dgm:cxn modelId="{0350E2AA-2976-41E7-8490-DE114BAA1C53}" srcId="{52D8464A-7509-4216-97DD-FCA130B431F6}" destId="{F00726A6-5E1F-44D7-8DD9-318C900A0D80}" srcOrd="1" destOrd="0" parTransId="{8D2391C9-8254-46DE-975E-4103F7CDA1C3}" sibTransId="{DC6F5FAA-EE81-4DC4-8873-0A7084B1AF8D}"/>
    <dgm:cxn modelId="{5CE858C4-6F49-4D53-B89C-6CDD7695B58B}" type="presOf" srcId="{8D2391C9-8254-46DE-975E-4103F7CDA1C3}" destId="{18F9DFF0-3E5B-4C4F-AA2C-2737284D1E24}" srcOrd="0" destOrd="0" presId="urn:microsoft.com/office/officeart/2005/8/layout/hierarchy1"/>
    <dgm:cxn modelId="{EA03F6DF-7CFD-49FE-9BA0-3DB3ACD9E04E}" srcId="{52D8464A-7509-4216-97DD-FCA130B431F6}" destId="{53762BA3-5598-41E7-94AC-3B4661BCAA4E}" srcOrd="0" destOrd="0" parTransId="{BEB67CBC-611F-4283-985D-612739AE316C}" sibTransId="{6865A6F1-971A-4119-9194-858C40C9C53A}"/>
    <dgm:cxn modelId="{B658CBF3-052A-4CA7-A563-7CB90183BB21}" type="presOf" srcId="{53762BA3-5598-41E7-94AC-3B4661BCAA4E}" destId="{054EB33A-3FFB-4C5D-8B81-59F7D264BB1D}" srcOrd="0" destOrd="0" presId="urn:microsoft.com/office/officeart/2005/8/layout/hierarchy1"/>
    <dgm:cxn modelId="{FD5EB1FA-3E6A-4D05-B96D-A782E151650F}" type="presOf" srcId="{52D8464A-7509-4216-97DD-FCA130B431F6}" destId="{6483B47A-131E-4ED7-B539-AF025F79A70E}" srcOrd="0" destOrd="0" presId="urn:microsoft.com/office/officeart/2005/8/layout/hierarchy1"/>
    <dgm:cxn modelId="{807E4500-B2E0-4735-94A7-FF74E9CE30D0}" type="presParOf" srcId="{8BE20751-942C-492C-BAD5-68B2C2AE80B9}" destId="{1DD3462C-1683-4096-B8B6-B69B9BD287DC}" srcOrd="0" destOrd="0" presId="urn:microsoft.com/office/officeart/2005/8/layout/hierarchy1"/>
    <dgm:cxn modelId="{37A16F3D-E24A-4A5E-8873-FBDF56CE595E}" type="presParOf" srcId="{1DD3462C-1683-4096-B8B6-B69B9BD287DC}" destId="{270A9CF5-6DE7-4E9B-8620-281D87C6C83F}" srcOrd="0" destOrd="0" presId="urn:microsoft.com/office/officeart/2005/8/layout/hierarchy1"/>
    <dgm:cxn modelId="{92B1FA2F-B9BD-42FE-947F-0629DF18E212}" type="presParOf" srcId="{270A9CF5-6DE7-4E9B-8620-281D87C6C83F}" destId="{33B4985A-8203-4B77-A188-33A965587919}" srcOrd="0" destOrd="0" presId="urn:microsoft.com/office/officeart/2005/8/layout/hierarchy1"/>
    <dgm:cxn modelId="{6D2F3DE6-E465-471F-9C85-BAA37FA43314}" type="presParOf" srcId="{270A9CF5-6DE7-4E9B-8620-281D87C6C83F}" destId="{6483B47A-131E-4ED7-B539-AF025F79A70E}" srcOrd="1" destOrd="0" presId="urn:microsoft.com/office/officeart/2005/8/layout/hierarchy1"/>
    <dgm:cxn modelId="{C186D273-AF4B-4151-81E2-79ED8F069436}" type="presParOf" srcId="{1DD3462C-1683-4096-B8B6-B69B9BD287DC}" destId="{F9C42B79-3AED-4C61-A787-C5713ACE16FC}" srcOrd="1" destOrd="0" presId="urn:microsoft.com/office/officeart/2005/8/layout/hierarchy1"/>
    <dgm:cxn modelId="{64FE9131-E20A-4529-9A29-2D34BA618693}" type="presParOf" srcId="{F9C42B79-3AED-4C61-A787-C5713ACE16FC}" destId="{008A2ACE-AAA9-494F-ABD2-C78E1C9E3F0A}" srcOrd="0" destOrd="0" presId="urn:microsoft.com/office/officeart/2005/8/layout/hierarchy1"/>
    <dgm:cxn modelId="{BC01A811-892C-4F4E-9962-E583832B117A}" type="presParOf" srcId="{F9C42B79-3AED-4C61-A787-C5713ACE16FC}" destId="{A3AD42BD-5376-4344-BA79-4CA227F58C99}" srcOrd="1" destOrd="0" presId="urn:microsoft.com/office/officeart/2005/8/layout/hierarchy1"/>
    <dgm:cxn modelId="{0B1B199C-2E72-4479-B524-BDC1A0AED167}" type="presParOf" srcId="{A3AD42BD-5376-4344-BA79-4CA227F58C99}" destId="{BD7348AD-5FEA-40B0-B25C-38813B5DF90E}" srcOrd="0" destOrd="0" presId="urn:microsoft.com/office/officeart/2005/8/layout/hierarchy1"/>
    <dgm:cxn modelId="{29EFCA13-9402-4A07-A342-9CDE898F3E03}" type="presParOf" srcId="{BD7348AD-5FEA-40B0-B25C-38813B5DF90E}" destId="{4037DCBA-1368-4D73-AE00-A48196333E14}" srcOrd="0" destOrd="0" presId="urn:microsoft.com/office/officeart/2005/8/layout/hierarchy1"/>
    <dgm:cxn modelId="{DA3496A3-2A31-47F7-B2C1-E486D5120AE3}" type="presParOf" srcId="{BD7348AD-5FEA-40B0-B25C-38813B5DF90E}" destId="{054EB33A-3FFB-4C5D-8B81-59F7D264BB1D}" srcOrd="1" destOrd="0" presId="urn:microsoft.com/office/officeart/2005/8/layout/hierarchy1"/>
    <dgm:cxn modelId="{1FF40701-B2BF-4A8C-91CC-4B056E4B20BF}" type="presParOf" srcId="{A3AD42BD-5376-4344-BA79-4CA227F58C99}" destId="{6DED3858-E04A-4479-B420-D2B499189164}" srcOrd="1" destOrd="0" presId="urn:microsoft.com/office/officeart/2005/8/layout/hierarchy1"/>
    <dgm:cxn modelId="{B8145966-C5F9-4C59-9EED-2191A81DE94E}" type="presParOf" srcId="{F9C42B79-3AED-4C61-A787-C5713ACE16FC}" destId="{18F9DFF0-3E5B-4C4F-AA2C-2737284D1E24}" srcOrd="2" destOrd="0" presId="urn:microsoft.com/office/officeart/2005/8/layout/hierarchy1"/>
    <dgm:cxn modelId="{0D9760F9-6F31-4B07-BA11-AC373C0E8979}" type="presParOf" srcId="{F9C42B79-3AED-4C61-A787-C5713ACE16FC}" destId="{44AE18D4-9ED7-41D2-938A-831C9FC17791}" srcOrd="3" destOrd="0" presId="urn:microsoft.com/office/officeart/2005/8/layout/hierarchy1"/>
    <dgm:cxn modelId="{8B81DEDA-91AD-4B5F-B828-B0401CF99C29}" type="presParOf" srcId="{44AE18D4-9ED7-41D2-938A-831C9FC17791}" destId="{D9782C06-70FD-4B3C-B7CF-D51ABA1482E9}" srcOrd="0" destOrd="0" presId="urn:microsoft.com/office/officeart/2005/8/layout/hierarchy1"/>
    <dgm:cxn modelId="{4A7AA9F7-7CA3-4BBC-B29A-F358A86472D2}" type="presParOf" srcId="{D9782C06-70FD-4B3C-B7CF-D51ABA1482E9}" destId="{70969131-64B9-4422-AA55-4C3B0F1B3640}" srcOrd="0" destOrd="0" presId="urn:microsoft.com/office/officeart/2005/8/layout/hierarchy1"/>
    <dgm:cxn modelId="{04413F3E-6413-4B58-BFE7-1B4171234DD9}" type="presParOf" srcId="{D9782C06-70FD-4B3C-B7CF-D51ABA1482E9}" destId="{F606E899-7AB0-441C-B23B-D437C0618308}" srcOrd="1" destOrd="0" presId="urn:microsoft.com/office/officeart/2005/8/layout/hierarchy1"/>
    <dgm:cxn modelId="{536B80D3-0D18-427A-9EF2-AC76B455EB34}" type="presParOf" srcId="{44AE18D4-9ED7-41D2-938A-831C9FC17791}" destId="{BBD509CA-2B3F-4DD0-82A5-201FADD958B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A9B6FA-22B2-4BFE-B427-C360AC935355}"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09B0E4BB-90DB-4852-A529-5EAC4C00E789}">
      <dgm:prSet phldrT="[Text]"/>
      <dgm:spPr/>
      <dgm:t>
        <a:bodyPr/>
        <a:lstStyle/>
        <a:p>
          <a:r>
            <a:rPr lang="en-US" b="1" dirty="0"/>
            <a:t>MIS SP SQL Views</a:t>
          </a:r>
        </a:p>
      </dgm:t>
    </dgm:pt>
    <dgm:pt modelId="{3EA7FFCD-FBF9-43EF-85DE-A791E90A40AB}" type="parTrans" cxnId="{384D086E-CB11-4862-BCF9-7AE4896CC5D7}">
      <dgm:prSet/>
      <dgm:spPr/>
      <dgm:t>
        <a:bodyPr/>
        <a:lstStyle/>
        <a:p>
          <a:endParaRPr lang="en-US"/>
        </a:p>
      </dgm:t>
    </dgm:pt>
    <dgm:pt modelId="{E0EFD8E7-44C6-473C-BEAE-9647C4E1525D}" type="sibTrans" cxnId="{384D086E-CB11-4862-BCF9-7AE4896CC5D7}">
      <dgm:prSet/>
      <dgm:spPr/>
      <dgm:t>
        <a:bodyPr/>
        <a:lstStyle/>
        <a:p>
          <a:endParaRPr lang="en-US"/>
        </a:p>
      </dgm:t>
    </dgm:pt>
    <dgm:pt modelId="{DCB51DAF-B6F7-4B15-9801-C590E42812B4}">
      <dgm:prSet phldrT="[Text]"/>
      <dgm:spPr/>
      <dgm:t>
        <a:bodyPr/>
        <a:lstStyle/>
        <a:p>
          <a:r>
            <a:rPr lang="en-US" b="1" dirty="0"/>
            <a:t>Banner-SMRPRLE (describes degrees &amp; certificates) </a:t>
          </a:r>
        </a:p>
      </dgm:t>
    </dgm:pt>
    <dgm:pt modelId="{7312376C-9155-4032-91EA-95C187566144}" type="parTrans" cxnId="{46D56B5D-365D-487B-8EC7-6425A308B03C}">
      <dgm:prSet/>
      <dgm:spPr/>
      <dgm:t>
        <a:bodyPr/>
        <a:lstStyle/>
        <a:p>
          <a:endParaRPr lang="en-US"/>
        </a:p>
      </dgm:t>
    </dgm:pt>
    <dgm:pt modelId="{05764659-CC11-49AD-8353-3A0E6CB2A96A}" type="sibTrans" cxnId="{46D56B5D-365D-487B-8EC7-6425A308B03C}">
      <dgm:prSet/>
      <dgm:spPr/>
      <dgm:t>
        <a:bodyPr/>
        <a:lstStyle/>
        <a:p>
          <a:endParaRPr lang="en-US"/>
        </a:p>
      </dgm:t>
    </dgm:pt>
    <dgm:pt modelId="{4A7636B5-594F-445B-AD7B-0E863F66D74E}">
      <dgm:prSet phldrT="[Text]"/>
      <dgm:spPr/>
      <dgm:t>
        <a:bodyPr/>
        <a:lstStyle/>
        <a:p>
          <a:r>
            <a:rPr lang="en-US" b="1" dirty="0"/>
            <a:t>Banner-SHRDGMR (identifies students and the academic awards they received during the academic year)</a:t>
          </a:r>
        </a:p>
      </dgm:t>
    </dgm:pt>
    <dgm:pt modelId="{6AF42785-0F76-404C-9F8E-852A042AE008}" type="parTrans" cxnId="{85870CC5-D687-418E-A33F-C0526C070597}">
      <dgm:prSet/>
      <dgm:spPr/>
      <dgm:t>
        <a:bodyPr/>
        <a:lstStyle/>
        <a:p>
          <a:endParaRPr lang="en-US"/>
        </a:p>
      </dgm:t>
    </dgm:pt>
    <dgm:pt modelId="{8D4999DF-378C-4F7C-8253-7FC161B58C7B}" type="sibTrans" cxnId="{85870CC5-D687-418E-A33F-C0526C070597}">
      <dgm:prSet/>
      <dgm:spPr/>
      <dgm:t>
        <a:bodyPr/>
        <a:lstStyle/>
        <a:p>
          <a:endParaRPr lang="en-US"/>
        </a:p>
      </dgm:t>
    </dgm:pt>
    <dgm:pt modelId="{FC6BF172-5897-4BC4-A952-618D8CA3C95D}">
      <dgm:prSet/>
      <dgm:spPr/>
      <dgm:t>
        <a:bodyPr/>
        <a:lstStyle/>
        <a:p>
          <a:r>
            <a:rPr lang="en-US" b="1" dirty="0"/>
            <a:t>COCI Program Inventory (identifies approved degrees &amp; certificates)</a:t>
          </a:r>
        </a:p>
      </dgm:t>
    </dgm:pt>
    <dgm:pt modelId="{CA10741B-17EB-40D1-85F3-1972EFEEF4ED}" type="parTrans" cxnId="{741FB134-BD1F-4B86-8006-0DA709FF2516}">
      <dgm:prSet/>
      <dgm:spPr/>
      <dgm:t>
        <a:bodyPr/>
        <a:lstStyle/>
        <a:p>
          <a:endParaRPr lang="en-US"/>
        </a:p>
      </dgm:t>
    </dgm:pt>
    <dgm:pt modelId="{B0F754B0-A6C8-492F-A52F-B36BBBB53661}" type="sibTrans" cxnId="{741FB134-BD1F-4B86-8006-0DA709FF2516}">
      <dgm:prSet/>
      <dgm:spPr/>
      <dgm:t>
        <a:bodyPr/>
        <a:lstStyle/>
        <a:p>
          <a:endParaRPr lang="en-US"/>
        </a:p>
      </dgm:t>
    </dgm:pt>
    <dgm:pt modelId="{A2EBE7AF-5ADE-4745-84E5-FAE4A2303092}" type="pres">
      <dgm:prSet presAssocID="{42A9B6FA-22B2-4BFE-B427-C360AC935355}" presName="cycle" presStyleCnt="0">
        <dgm:presLayoutVars>
          <dgm:chMax val="1"/>
          <dgm:dir/>
          <dgm:animLvl val="ctr"/>
          <dgm:resizeHandles val="exact"/>
        </dgm:presLayoutVars>
      </dgm:prSet>
      <dgm:spPr/>
    </dgm:pt>
    <dgm:pt modelId="{1617365F-FB4E-412E-8EDC-1C1A23FDBA34}" type="pres">
      <dgm:prSet presAssocID="{09B0E4BB-90DB-4852-A529-5EAC4C00E789}" presName="centerShape" presStyleLbl="node0" presStyleIdx="0" presStyleCnt="1" custLinFactNeighborX="13949" custLinFactNeighborY="3921"/>
      <dgm:spPr/>
    </dgm:pt>
    <dgm:pt modelId="{75CC4D34-8144-4252-92E8-28D772C44A7B}" type="pres">
      <dgm:prSet presAssocID="{CA10741B-17EB-40D1-85F3-1972EFEEF4ED}" presName="parTrans" presStyleLbl="bgSibTrans2D1" presStyleIdx="0" presStyleCnt="3" custAng="19896065" custScaleX="27639" custScaleY="50719" custLinFactY="-32130" custLinFactNeighborX="5956" custLinFactNeighborY="-100000"/>
      <dgm:spPr/>
    </dgm:pt>
    <dgm:pt modelId="{CC6E979F-A14A-4273-B7A5-E112F990EB7F}" type="pres">
      <dgm:prSet presAssocID="{FC6BF172-5897-4BC4-A952-618D8CA3C95D}" presName="node" presStyleLbl="node1" presStyleIdx="0" presStyleCnt="3" custScaleY="102600" custRadScaleRad="165433" custRadScaleInc="-4678">
        <dgm:presLayoutVars>
          <dgm:bulletEnabled val="1"/>
        </dgm:presLayoutVars>
      </dgm:prSet>
      <dgm:spPr/>
    </dgm:pt>
    <dgm:pt modelId="{38E02239-01F7-4C93-8F8A-9893D71CB364}" type="pres">
      <dgm:prSet presAssocID="{7312376C-9155-4032-91EA-95C187566144}" presName="parTrans" presStyleLbl="bgSibTrans2D1" presStyleIdx="1" presStyleCnt="3" custAng="13599373" custFlipVert="1" custScaleX="54589" custScaleY="68724" custLinFactNeighborX="-26178" custLinFactNeighborY="69051"/>
      <dgm:spPr/>
    </dgm:pt>
    <dgm:pt modelId="{2C51D0C2-3132-4744-9AAD-DA93D6A7A1AD}" type="pres">
      <dgm:prSet presAssocID="{DCB51DAF-B6F7-4B15-9801-C590E42812B4}" presName="node" presStyleLbl="node1" presStyleIdx="1" presStyleCnt="3" custScaleX="134912" custScaleY="82114" custRadScaleRad="89928" custRadScaleInc="16235">
        <dgm:presLayoutVars>
          <dgm:bulletEnabled val="1"/>
        </dgm:presLayoutVars>
      </dgm:prSet>
      <dgm:spPr/>
    </dgm:pt>
    <dgm:pt modelId="{502C6BA9-4B9B-40ED-93B3-066633BE629D}" type="pres">
      <dgm:prSet presAssocID="{6AF42785-0F76-404C-9F8E-852A042AE008}" presName="parTrans" presStyleLbl="bgSibTrans2D1" presStyleIdx="2" presStyleCnt="3" custScaleX="35213" custScaleY="68226" custLinFactNeighborX="-20733" custLinFactNeighborY="69584"/>
      <dgm:spPr/>
    </dgm:pt>
    <dgm:pt modelId="{4564280D-5FE6-4B83-837E-B594E59678BF}" type="pres">
      <dgm:prSet presAssocID="{4A7636B5-594F-445B-AD7B-0E863F66D74E}" presName="node" presStyleLbl="node1" presStyleIdx="2" presStyleCnt="3" custScaleY="127177" custRadScaleRad="155054" custRadScaleInc="10331">
        <dgm:presLayoutVars>
          <dgm:bulletEnabled val="1"/>
        </dgm:presLayoutVars>
      </dgm:prSet>
      <dgm:spPr/>
    </dgm:pt>
  </dgm:ptLst>
  <dgm:cxnLst>
    <dgm:cxn modelId="{EC47A01B-6611-46C3-AD64-3E3AC8E16B2D}" type="presOf" srcId="{FC6BF172-5897-4BC4-A952-618D8CA3C95D}" destId="{CC6E979F-A14A-4273-B7A5-E112F990EB7F}" srcOrd="0" destOrd="0" presId="urn:microsoft.com/office/officeart/2005/8/layout/radial4"/>
    <dgm:cxn modelId="{741FB134-BD1F-4B86-8006-0DA709FF2516}" srcId="{09B0E4BB-90DB-4852-A529-5EAC4C00E789}" destId="{FC6BF172-5897-4BC4-A952-618D8CA3C95D}" srcOrd="0" destOrd="0" parTransId="{CA10741B-17EB-40D1-85F3-1972EFEEF4ED}" sibTransId="{B0F754B0-A6C8-492F-A52F-B36BBBB53661}"/>
    <dgm:cxn modelId="{46D56B5D-365D-487B-8EC7-6425A308B03C}" srcId="{09B0E4BB-90DB-4852-A529-5EAC4C00E789}" destId="{DCB51DAF-B6F7-4B15-9801-C590E42812B4}" srcOrd="1" destOrd="0" parTransId="{7312376C-9155-4032-91EA-95C187566144}" sibTransId="{05764659-CC11-49AD-8353-3A0E6CB2A96A}"/>
    <dgm:cxn modelId="{95334B62-907D-4A0B-A930-CEFE1DA944FE}" type="presOf" srcId="{DCB51DAF-B6F7-4B15-9801-C590E42812B4}" destId="{2C51D0C2-3132-4744-9AAD-DA93D6A7A1AD}" srcOrd="0" destOrd="0" presId="urn:microsoft.com/office/officeart/2005/8/layout/radial4"/>
    <dgm:cxn modelId="{E6C95062-328C-4834-A43B-64D1B7C77FE0}" type="presOf" srcId="{6AF42785-0F76-404C-9F8E-852A042AE008}" destId="{502C6BA9-4B9B-40ED-93B3-066633BE629D}" srcOrd="0" destOrd="0" presId="urn:microsoft.com/office/officeart/2005/8/layout/radial4"/>
    <dgm:cxn modelId="{384D086E-CB11-4862-BCF9-7AE4896CC5D7}" srcId="{42A9B6FA-22B2-4BFE-B427-C360AC935355}" destId="{09B0E4BB-90DB-4852-A529-5EAC4C00E789}" srcOrd="0" destOrd="0" parTransId="{3EA7FFCD-FBF9-43EF-85DE-A791E90A40AB}" sibTransId="{E0EFD8E7-44C6-473C-BEAE-9647C4E1525D}"/>
    <dgm:cxn modelId="{14CEC98C-4A78-4367-9BBE-962D52A78491}" type="presOf" srcId="{4A7636B5-594F-445B-AD7B-0E863F66D74E}" destId="{4564280D-5FE6-4B83-837E-B594E59678BF}" srcOrd="0" destOrd="0" presId="urn:microsoft.com/office/officeart/2005/8/layout/radial4"/>
    <dgm:cxn modelId="{028D828E-F758-4E26-B367-41E59620120E}" type="presOf" srcId="{CA10741B-17EB-40D1-85F3-1972EFEEF4ED}" destId="{75CC4D34-8144-4252-92E8-28D772C44A7B}" srcOrd="0" destOrd="0" presId="urn:microsoft.com/office/officeart/2005/8/layout/radial4"/>
    <dgm:cxn modelId="{09CE99A3-58B0-4DC4-8B69-190C9A83F2B1}" type="presOf" srcId="{09B0E4BB-90DB-4852-A529-5EAC4C00E789}" destId="{1617365F-FB4E-412E-8EDC-1C1A23FDBA34}" srcOrd="0" destOrd="0" presId="urn:microsoft.com/office/officeart/2005/8/layout/radial4"/>
    <dgm:cxn modelId="{85870CC5-D687-418E-A33F-C0526C070597}" srcId="{09B0E4BB-90DB-4852-A529-5EAC4C00E789}" destId="{4A7636B5-594F-445B-AD7B-0E863F66D74E}" srcOrd="2" destOrd="0" parTransId="{6AF42785-0F76-404C-9F8E-852A042AE008}" sibTransId="{8D4999DF-378C-4F7C-8253-7FC161B58C7B}"/>
    <dgm:cxn modelId="{5FC357D7-56F3-4E27-9F17-A59E0E8D5316}" type="presOf" srcId="{42A9B6FA-22B2-4BFE-B427-C360AC935355}" destId="{A2EBE7AF-5ADE-4745-84E5-FAE4A2303092}" srcOrd="0" destOrd="0" presId="urn:microsoft.com/office/officeart/2005/8/layout/radial4"/>
    <dgm:cxn modelId="{1DC4F1F7-477A-4666-92D0-E9BEEAAE6D5E}" type="presOf" srcId="{7312376C-9155-4032-91EA-95C187566144}" destId="{38E02239-01F7-4C93-8F8A-9893D71CB364}" srcOrd="0" destOrd="0" presId="urn:microsoft.com/office/officeart/2005/8/layout/radial4"/>
    <dgm:cxn modelId="{1CE88912-420B-444F-82AE-71EF6986F87C}" type="presParOf" srcId="{A2EBE7AF-5ADE-4745-84E5-FAE4A2303092}" destId="{1617365F-FB4E-412E-8EDC-1C1A23FDBA34}" srcOrd="0" destOrd="0" presId="urn:microsoft.com/office/officeart/2005/8/layout/radial4"/>
    <dgm:cxn modelId="{3E389106-AC6D-4ED3-9EC5-FA136AB68C23}" type="presParOf" srcId="{A2EBE7AF-5ADE-4745-84E5-FAE4A2303092}" destId="{75CC4D34-8144-4252-92E8-28D772C44A7B}" srcOrd="1" destOrd="0" presId="urn:microsoft.com/office/officeart/2005/8/layout/radial4"/>
    <dgm:cxn modelId="{3A965E0B-2773-4043-AC0D-4C4CA618DB97}" type="presParOf" srcId="{A2EBE7AF-5ADE-4745-84E5-FAE4A2303092}" destId="{CC6E979F-A14A-4273-B7A5-E112F990EB7F}" srcOrd="2" destOrd="0" presId="urn:microsoft.com/office/officeart/2005/8/layout/radial4"/>
    <dgm:cxn modelId="{D5AE8B30-47BD-446C-9754-22F5F7658CAD}" type="presParOf" srcId="{A2EBE7AF-5ADE-4745-84E5-FAE4A2303092}" destId="{38E02239-01F7-4C93-8F8A-9893D71CB364}" srcOrd="3" destOrd="0" presId="urn:microsoft.com/office/officeart/2005/8/layout/radial4"/>
    <dgm:cxn modelId="{0656B64B-6D35-429E-8E7D-9A71D72614A2}" type="presParOf" srcId="{A2EBE7AF-5ADE-4745-84E5-FAE4A2303092}" destId="{2C51D0C2-3132-4744-9AAD-DA93D6A7A1AD}" srcOrd="4" destOrd="0" presId="urn:microsoft.com/office/officeart/2005/8/layout/radial4"/>
    <dgm:cxn modelId="{469EE44C-6021-4395-A713-F8E4ECF81EB3}" type="presParOf" srcId="{A2EBE7AF-5ADE-4745-84E5-FAE4A2303092}" destId="{502C6BA9-4B9B-40ED-93B3-066633BE629D}" srcOrd="5" destOrd="0" presId="urn:microsoft.com/office/officeart/2005/8/layout/radial4"/>
    <dgm:cxn modelId="{E3EE6503-D413-4BA8-A84F-97BF9A53110F}" type="presParOf" srcId="{A2EBE7AF-5ADE-4745-84E5-FAE4A2303092}" destId="{4564280D-5FE6-4B83-837E-B594E59678BF}"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AC51EF-57D4-4429-AFC2-560375A833E1}"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n-US"/>
        </a:p>
      </dgm:t>
    </dgm:pt>
    <dgm:pt modelId="{6E7C3370-31E0-46EC-AD1D-8AA1B5774000}">
      <dgm:prSet phldrT="[Text]"/>
      <dgm:spPr/>
      <dgm:t>
        <a:bodyPr/>
        <a:lstStyle/>
        <a:p>
          <a:r>
            <a:rPr lang="en-US" b="1" dirty="0"/>
            <a:t>Update MIS SP SQL views</a:t>
          </a:r>
        </a:p>
      </dgm:t>
    </dgm:pt>
    <dgm:pt modelId="{B42DA593-FBDC-4DE9-A5A3-36503C502B82}" type="parTrans" cxnId="{ED74345F-C70B-42AA-B83C-1357D29E811E}">
      <dgm:prSet/>
      <dgm:spPr/>
      <dgm:t>
        <a:bodyPr/>
        <a:lstStyle/>
        <a:p>
          <a:endParaRPr lang="en-US"/>
        </a:p>
      </dgm:t>
    </dgm:pt>
    <dgm:pt modelId="{DFC2A96F-5AAE-4664-8A7C-745C47A6D836}" type="sibTrans" cxnId="{ED74345F-C70B-42AA-B83C-1357D29E811E}">
      <dgm:prSet/>
      <dgm:spPr/>
      <dgm:t>
        <a:bodyPr/>
        <a:lstStyle/>
        <a:p>
          <a:endParaRPr lang="en-US"/>
        </a:p>
      </dgm:t>
    </dgm:pt>
    <dgm:pt modelId="{9209C629-68B2-421B-A880-34479EFD5AAC}">
      <dgm:prSet phldrT="[Text]"/>
      <dgm:spPr/>
      <dgm:t>
        <a:bodyPr/>
        <a:lstStyle/>
        <a:p>
          <a:r>
            <a:rPr lang="en-US" b="1" dirty="0"/>
            <a:t>Run MIS SP  discrepancy reports</a:t>
          </a:r>
        </a:p>
      </dgm:t>
    </dgm:pt>
    <dgm:pt modelId="{0201AAEB-9D9C-4B68-BC38-C525F18DD5E6}" type="parTrans" cxnId="{8E649845-53E0-4D88-A101-6CFB20E9AC3C}">
      <dgm:prSet/>
      <dgm:spPr/>
      <dgm:t>
        <a:bodyPr/>
        <a:lstStyle/>
        <a:p>
          <a:endParaRPr lang="en-US"/>
        </a:p>
      </dgm:t>
    </dgm:pt>
    <dgm:pt modelId="{946D92B4-BCCA-4F7D-A3F3-F56103066854}" type="sibTrans" cxnId="{8E649845-53E0-4D88-A101-6CFB20E9AC3C}">
      <dgm:prSet/>
      <dgm:spPr/>
      <dgm:t>
        <a:bodyPr/>
        <a:lstStyle/>
        <a:p>
          <a:endParaRPr lang="en-US"/>
        </a:p>
      </dgm:t>
    </dgm:pt>
    <dgm:pt modelId="{FB564797-6ABE-458B-90D2-AA9B17FD8C8C}">
      <dgm:prSet phldrT="[Text]"/>
      <dgm:spPr/>
      <dgm:t>
        <a:bodyPr/>
        <a:lstStyle/>
        <a:p>
          <a:r>
            <a:rPr lang="en-US" b="1" dirty="0"/>
            <a:t>Send discrepancy reports to evaluators</a:t>
          </a:r>
        </a:p>
      </dgm:t>
    </dgm:pt>
    <dgm:pt modelId="{08775587-D44F-4BB2-93D3-47984AD850FA}" type="parTrans" cxnId="{ADEA2311-3BF6-4413-B95B-300C2FEE122B}">
      <dgm:prSet/>
      <dgm:spPr/>
      <dgm:t>
        <a:bodyPr/>
        <a:lstStyle/>
        <a:p>
          <a:endParaRPr lang="en-US"/>
        </a:p>
      </dgm:t>
    </dgm:pt>
    <dgm:pt modelId="{1072B382-19A8-4E5E-8D12-43A5185CC011}" type="sibTrans" cxnId="{ADEA2311-3BF6-4413-B95B-300C2FEE122B}">
      <dgm:prSet/>
      <dgm:spPr/>
      <dgm:t>
        <a:bodyPr/>
        <a:lstStyle/>
        <a:p>
          <a:endParaRPr lang="en-US"/>
        </a:p>
      </dgm:t>
    </dgm:pt>
    <dgm:pt modelId="{0452DB0C-2D83-489F-A8EF-2C1B9E39CBA3}">
      <dgm:prSet/>
      <dgm:spPr/>
      <dgm:t>
        <a:bodyPr/>
        <a:lstStyle/>
        <a:p>
          <a:r>
            <a:rPr lang="en-US" b="1" dirty="0"/>
            <a:t>Evaluators modify/update data in Banner or COCI, if needed.</a:t>
          </a:r>
        </a:p>
      </dgm:t>
    </dgm:pt>
    <dgm:pt modelId="{03A7C67D-0A3A-488F-B3C8-6C2972397E51}" type="parTrans" cxnId="{01E0DA0D-478C-4C6F-96E1-CFB146C12C18}">
      <dgm:prSet/>
      <dgm:spPr/>
      <dgm:t>
        <a:bodyPr/>
        <a:lstStyle/>
        <a:p>
          <a:endParaRPr lang="en-US"/>
        </a:p>
      </dgm:t>
    </dgm:pt>
    <dgm:pt modelId="{52538B78-DBBE-42E9-B6A1-AB89E857733F}" type="sibTrans" cxnId="{01E0DA0D-478C-4C6F-96E1-CFB146C12C18}">
      <dgm:prSet/>
      <dgm:spPr/>
      <dgm:t>
        <a:bodyPr/>
        <a:lstStyle/>
        <a:p>
          <a:endParaRPr lang="en-US"/>
        </a:p>
      </dgm:t>
    </dgm:pt>
    <dgm:pt modelId="{79B0143A-0909-4456-9BB8-0822A83B6D89}" type="pres">
      <dgm:prSet presAssocID="{92AC51EF-57D4-4429-AFC2-560375A833E1}" presName="rootnode" presStyleCnt="0">
        <dgm:presLayoutVars>
          <dgm:chMax/>
          <dgm:chPref/>
          <dgm:dir/>
          <dgm:animLvl val="lvl"/>
        </dgm:presLayoutVars>
      </dgm:prSet>
      <dgm:spPr/>
    </dgm:pt>
    <dgm:pt modelId="{6328702A-6B5F-4A98-A8B2-9210B2A439BF}" type="pres">
      <dgm:prSet presAssocID="{6E7C3370-31E0-46EC-AD1D-8AA1B5774000}" presName="composite" presStyleCnt="0"/>
      <dgm:spPr/>
    </dgm:pt>
    <dgm:pt modelId="{790B3188-B2EC-49C7-898A-8E1851717CAA}" type="pres">
      <dgm:prSet presAssocID="{6E7C3370-31E0-46EC-AD1D-8AA1B5774000}" presName="bentUpArrow1" presStyleLbl="alignImgPlace1" presStyleIdx="0" presStyleCnt="3"/>
      <dgm:spPr/>
    </dgm:pt>
    <dgm:pt modelId="{78AB89EF-4C30-4A8E-B5D7-B9F94DCAA80A}" type="pres">
      <dgm:prSet presAssocID="{6E7C3370-31E0-46EC-AD1D-8AA1B5774000}" presName="ParentText" presStyleLbl="node1" presStyleIdx="0" presStyleCnt="4">
        <dgm:presLayoutVars>
          <dgm:chMax val="1"/>
          <dgm:chPref val="1"/>
          <dgm:bulletEnabled val="1"/>
        </dgm:presLayoutVars>
      </dgm:prSet>
      <dgm:spPr/>
    </dgm:pt>
    <dgm:pt modelId="{820FB270-21C0-438B-9611-694BFF3BB874}" type="pres">
      <dgm:prSet presAssocID="{6E7C3370-31E0-46EC-AD1D-8AA1B5774000}" presName="ChildText" presStyleLbl="revTx" presStyleIdx="0" presStyleCnt="3">
        <dgm:presLayoutVars>
          <dgm:chMax val="0"/>
          <dgm:chPref val="0"/>
          <dgm:bulletEnabled val="1"/>
        </dgm:presLayoutVars>
      </dgm:prSet>
      <dgm:spPr/>
    </dgm:pt>
    <dgm:pt modelId="{09EE8843-834E-46A0-A779-502A7A4203AB}" type="pres">
      <dgm:prSet presAssocID="{DFC2A96F-5AAE-4664-8A7C-745C47A6D836}" presName="sibTrans" presStyleCnt="0"/>
      <dgm:spPr/>
    </dgm:pt>
    <dgm:pt modelId="{64464276-42F3-4C22-9D3A-93D12FBFE326}" type="pres">
      <dgm:prSet presAssocID="{9209C629-68B2-421B-A880-34479EFD5AAC}" presName="composite" presStyleCnt="0"/>
      <dgm:spPr/>
    </dgm:pt>
    <dgm:pt modelId="{08AABFC5-A7A3-4C65-8896-7A4FFA9AC1A2}" type="pres">
      <dgm:prSet presAssocID="{9209C629-68B2-421B-A880-34479EFD5AAC}" presName="bentUpArrow1" presStyleLbl="alignImgPlace1" presStyleIdx="1" presStyleCnt="3"/>
      <dgm:spPr/>
    </dgm:pt>
    <dgm:pt modelId="{B121615D-F082-4A8D-92F1-E0F654546A51}" type="pres">
      <dgm:prSet presAssocID="{9209C629-68B2-421B-A880-34479EFD5AAC}" presName="ParentText" presStyleLbl="node1" presStyleIdx="1" presStyleCnt="4">
        <dgm:presLayoutVars>
          <dgm:chMax val="1"/>
          <dgm:chPref val="1"/>
          <dgm:bulletEnabled val="1"/>
        </dgm:presLayoutVars>
      </dgm:prSet>
      <dgm:spPr/>
    </dgm:pt>
    <dgm:pt modelId="{B0EAE434-8146-4E97-91FB-424960AC26BC}" type="pres">
      <dgm:prSet presAssocID="{9209C629-68B2-421B-A880-34479EFD5AAC}" presName="ChildText" presStyleLbl="revTx" presStyleIdx="1" presStyleCnt="3">
        <dgm:presLayoutVars>
          <dgm:chMax val="0"/>
          <dgm:chPref val="0"/>
          <dgm:bulletEnabled val="1"/>
        </dgm:presLayoutVars>
      </dgm:prSet>
      <dgm:spPr/>
    </dgm:pt>
    <dgm:pt modelId="{9AE593B8-8B38-4ECE-80B7-91D7386A1455}" type="pres">
      <dgm:prSet presAssocID="{946D92B4-BCCA-4F7D-A3F3-F56103066854}" presName="sibTrans" presStyleCnt="0"/>
      <dgm:spPr/>
    </dgm:pt>
    <dgm:pt modelId="{94F3C4F4-5099-431A-9BB8-260700DE4FC3}" type="pres">
      <dgm:prSet presAssocID="{FB564797-6ABE-458B-90D2-AA9B17FD8C8C}" presName="composite" presStyleCnt="0"/>
      <dgm:spPr/>
    </dgm:pt>
    <dgm:pt modelId="{C1A9B6B0-B72B-4D71-8013-CB879E2D021A}" type="pres">
      <dgm:prSet presAssocID="{FB564797-6ABE-458B-90D2-AA9B17FD8C8C}" presName="bentUpArrow1" presStyleLbl="alignImgPlace1" presStyleIdx="2" presStyleCnt="3"/>
      <dgm:spPr/>
    </dgm:pt>
    <dgm:pt modelId="{EAA74D35-A193-4A69-A69B-5BCDCA5C79F8}" type="pres">
      <dgm:prSet presAssocID="{FB564797-6ABE-458B-90D2-AA9B17FD8C8C}" presName="ParentText" presStyleLbl="node1" presStyleIdx="2" presStyleCnt="4">
        <dgm:presLayoutVars>
          <dgm:chMax val="1"/>
          <dgm:chPref val="1"/>
          <dgm:bulletEnabled val="1"/>
        </dgm:presLayoutVars>
      </dgm:prSet>
      <dgm:spPr/>
    </dgm:pt>
    <dgm:pt modelId="{79B2C8A1-935E-4EF4-8B22-8C8DF75A9C2C}" type="pres">
      <dgm:prSet presAssocID="{FB564797-6ABE-458B-90D2-AA9B17FD8C8C}" presName="ChildText" presStyleLbl="revTx" presStyleIdx="2" presStyleCnt="3">
        <dgm:presLayoutVars>
          <dgm:chMax val="0"/>
          <dgm:chPref val="0"/>
          <dgm:bulletEnabled val="1"/>
        </dgm:presLayoutVars>
      </dgm:prSet>
      <dgm:spPr/>
    </dgm:pt>
    <dgm:pt modelId="{DF6CD987-9A06-4C51-A571-AD00A6B5414C}" type="pres">
      <dgm:prSet presAssocID="{1072B382-19A8-4E5E-8D12-43A5185CC011}" presName="sibTrans" presStyleCnt="0"/>
      <dgm:spPr/>
    </dgm:pt>
    <dgm:pt modelId="{47451073-DD43-4C8D-9B42-5D855F170600}" type="pres">
      <dgm:prSet presAssocID="{0452DB0C-2D83-489F-A8EF-2C1B9E39CBA3}" presName="composite" presStyleCnt="0"/>
      <dgm:spPr/>
    </dgm:pt>
    <dgm:pt modelId="{4B2AF58F-456D-406E-9177-1B0C5554B684}" type="pres">
      <dgm:prSet presAssocID="{0452DB0C-2D83-489F-A8EF-2C1B9E39CBA3}" presName="ParentText" presStyleLbl="node1" presStyleIdx="3" presStyleCnt="4">
        <dgm:presLayoutVars>
          <dgm:chMax val="1"/>
          <dgm:chPref val="1"/>
          <dgm:bulletEnabled val="1"/>
        </dgm:presLayoutVars>
      </dgm:prSet>
      <dgm:spPr/>
    </dgm:pt>
  </dgm:ptLst>
  <dgm:cxnLst>
    <dgm:cxn modelId="{7CC84C0B-5692-4E96-B658-3FBF75C1A405}" type="presOf" srcId="{0452DB0C-2D83-489F-A8EF-2C1B9E39CBA3}" destId="{4B2AF58F-456D-406E-9177-1B0C5554B684}" srcOrd="0" destOrd="0" presId="urn:microsoft.com/office/officeart/2005/8/layout/StepDownProcess"/>
    <dgm:cxn modelId="{01E0DA0D-478C-4C6F-96E1-CFB146C12C18}" srcId="{92AC51EF-57D4-4429-AFC2-560375A833E1}" destId="{0452DB0C-2D83-489F-A8EF-2C1B9E39CBA3}" srcOrd="3" destOrd="0" parTransId="{03A7C67D-0A3A-488F-B3C8-6C2972397E51}" sibTransId="{52538B78-DBBE-42E9-B6A1-AB89E857733F}"/>
    <dgm:cxn modelId="{ADEA2311-3BF6-4413-B95B-300C2FEE122B}" srcId="{92AC51EF-57D4-4429-AFC2-560375A833E1}" destId="{FB564797-6ABE-458B-90D2-AA9B17FD8C8C}" srcOrd="2" destOrd="0" parTransId="{08775587-D44F-4BB2-93D3-47984AD850FA}" sibTransId="{1072B382-19A8-4E5E-8D12-43A5185CC011}"/>
    <dgm:cxn modelId="{ED74345F-C70B-42AA-B83C-1357D29E811E}" srcId="{92AC51EF-57D4-4429-AFC2-560375A833E1}" destId="{6E7C3370-31E0-46EC-AD1D-8AA1B5774000}" srcOrd="0" destOrd="0" parTransId="{B42DA593-FBDC-4DE9-A5A3-36503C502B82}" sibTransId="{DFC2A96F-5AAE-4664-8A7C-745C47A6D836}"/>
    <dgm:cxn modelId="{6FA5F842-C74B-4773-8044-5A933D51870F}" type="presOf" srcId="{9209C629-68B2-421B-A880-34479EFD5AAC}" destId="{B121615D-F082-4A8D-92F1-E0F654546A51}" srcOrd="0" destOrd="0" presId="urn:microsoft.com/office/officeart/2005/8/layout/StepDownProcess"/>
    <dgm:cxn modelId="{0258B363-4CAF-487F-9FCD-2C95FD5E2A63}" type="presOf" srcId="{92AC51EF-57D4-4429-AFC2-560375A833E1}" destId="{79B0143A-0909-4456-9BB8-0822A83B6D89}" srcOrd="0" destOrd="0" presId="urn:microsoft.com/office/officeart/2005/8/layout/StepDownProcess"/>
    <dgm:cxn modelId="{8E649845-53E0-4D88-A101-6CFB20E9AC3C}" srcId="{92AC51EF-57D4-4429-AFC2-560375A833E1}" destId="{9209C629-68B2-421B-A880-34479EFD5AAC}" srcOrd="1" destOrd="0" parTransId="{0201AAEB-9D9C-4B68-BC38-C525F18DD5E6}" sibTransId="{946D92B4-BCCA-4F7D-A3F3-F56103066854}"/>
    <dgm:cxn modelId="{F14FBD4F-1DCD-4039-B3B9-8AD8DD48C12F}" type="presOf" srcId="{6E7C3370-31E0-46EC-AD1D-8AA1B5774000}" destId="{78AB89EF-4C30-4A8E-B5D7-B9F94DCAA80A}" srcOrd="0" destOrd="0" presId="urn:microsoft.com/office/officeart/2005/8/layout/StepDownProcess"/>
    <dgm:cxn modelId="{5379FBC3-E7C0-424F-B0B1-90AD0AB19422}" type="presOf" srcId="{FB564797-6ABE-458B-90D2-AA9B17FD8C8C}" destId="{EAA74D35-A193-4A69-A69B-5BCDCA5C79F8}" srcOrd="0" destOrd="0" presId="urn:microsoft.com/office/officeart/2005/8/layout/StepDownProcess"/>
    <dgm:cxn modelId="{04F85931-992D-46B7-84FF-171245F6DF16}" type="presParOf" srcId="{79B0143A-0909-4456-9BB8-0822A83B6D89}" destId="{6328702A-6B5F-4A98-A8B2-9210B2A439BF}" srcOrd="0" destOrd="0" presId="urn:microsoft.com/office/officeart/2005/8/layout/StepDownProcess"/>
    <dgm:cxn modelId="{34FA4D0D-D5D6-4E57-A56D-9E5DAE03384A}" type="presParOf" srcId="{6328702A-6B5F-4A98-A8B2-9210B2A439BF}" destId="{790B3188-B2EC-49C7-898A-8E1851717CAA}" srcOrd="0" destOrd="0" presId="urn:microsoft.com/office/officeart/2005/8/layout/StepDownProcess"/>
    <dgm:cxn modelId="{C1233759-8663-46AF-BD03-B1B76FB51658}" type="presParOf" srcId="{6328702A-6B5F-4A98-A8B2-9210B2A439BF}" destId="{78AB89EF-4C30-4A8E-B5D7-B9F94DCAA80A}" srcOrd="1" destOrd="0" presId="urn:microsoft.com/office/officeart/2005/8/layout/StepDownProcess"/>
    <dgm:cxn modelId="{BA4005BC-A6AE-4645-9E95-BD0F1D7954F5}" type="presParOf" srcId="{6328702A-6B5F-4A98-A8B2-9210B2A439BF}" destId="{820FB270-21C0-438B-9611-694BFF3BB874}" srcOrd="2" destOrd="0" presId="urn:microsoft.com/office/officeart/2005/8/layout/StepDownProcess"/>
    <dgm:cxn modelId="{2E4486D8-33B1-4892-A768-700E66C35B0C}" type="presParOf" srcId="{79B0143A-0909-4456-9BB8-0822A83B6D89}" destId="{09EE8843-834E-46A0-A779-502A7A4203AB}" srcOrd="1" destOrd="0" presId="urn:microsoft.com/office/officeart/2005/8/layout/StepDownProcess"/>
    <dgm:cxn modelId="{1CAE2FBF-4804-441A-875D-BF3C7B9F4896}" type="presParOf" srcId="{79B0143A-0909-4456-9BB8-0822A83B6D89}" destId="{64464276-42F3-4C22-9D3A-93D12FBFE326}" srcOrd="2" destOrd="0" presId="urn:microsoft.com/office/officeart/2005/8/layout/StepDownProcess"/>
    <dgm:cxn modelId="{1A39BDEF-B36E-40CF-87E3-E63065A7AF94}" type="presParOf" srcId="{64464276-42F3-4C22-9D3A-93D12FBFE326}" destId="{08AABFC5-A7A3-4C65-8896-7A4FFA9AC1A2}" srcOrd="0" destOrd="0" presId="urn:microsoft.com/office/officeart/2005/8/layout/StepDownProcess"/>
    <dgm:cxn modelId="{32958856-49D8-4DE7-9E95-40710329D261}" type="presParOf" srcId="{64464276-42F3-4C22-9D3A-93D12FBFE326}" destId="{B121615D-F082-4A8D-92F1-E0F654546A51}" srcOrd="1" destOrd="0" presId="urn:microsoft.com/office/officeart/2005/8/layout/StepDownProcess"/>
    <dgm:cxn modelId="{2753E44A-431D-42F0-8426-E28921487F52}" type="presParOf" srcId="{64464276-42F3-4C22-9D3A-93D12FBFE326}" destId="{B0EAE434-8146-4E97-91FB-424960AC26BC}" srcOrd="2" destOrd="0" presId="urn:microsoft.com/office/officeart/2005/8/layout/StepDownProcess"/>
    <dgm:cxn modelId="{F20AFD0E-C5EA-43E6-BAE8-7803364025BE}" type="presParOf" srcId="{79B0143A-0909-4456-9BB8-0822A83B6D89}" destId="{9AE593B8-8B38-4ECE-80B7-91D7386A1455}" srcOrd="3" destOrd="0" presId="urn:microsoft.com/office/officeart/2005/8/layout/StepDownProcess"/>
    <dgm:cxn modelId="{F7E221DD-E957-40AB-802B-0AFA64BDE639}" type="presParOf" srcId="{79B0143A-0909-4456-9BB8-0822A83B6D89}" destId="{94F3C4F4-5099-431A-9BB8-260700DE4FC3}" srcOrd="4" destOrd="0" presId="urn:microsoft.com/office/officeart/2005/8/layout/StepDownProcess"/>
    <dgm:cxn modelId="{AC511836-ABAB-4354-89CD-9D7A281DE235}" type="presParOf" srcId="{94F3C4F4-5099-431A-9BB8-260700DE4FC3}" destId="{C1A9B6B0-B72B-4D71-8013-CB879E2D021A}" srcOrd="0" destOrd="0" presId="urn:microsoft.com/office/officeart/2005/8/layout/StepDownProcess"/>
    <dgm:cxn modelId="{D7478D11-A0FA-4A2B-AB59-A5C93764EEF0}" type="presParOf" srcId="{94F3C4F4-5099-431A-9BB8-260700DE4FC3}" destId="{EAA74D35-A193-4A69-A69B-5BCDCA5C79F8}" srcOrd="1" destOrd="0" presId="urn:microsoft.com/office/officeart/2005/8/layout/StepDownProcess"/>
    <dgm:cxn modelId="{3901C650-C4A1-4A22-9A9F-EEE6DF7E5D26}" type="presParOf" srcId="{94F3C4F4-5099-431A-9BB8-260700DE4FC3}" destId="{79B2C8A1-935E-4EF4-8B22-8C8DF75A9C2C}" srcOrd="2" destOrd="0" presId="urn:microsoft.com/office/officeart/2005/8/layout/StepDownProcess"/>
    <dgm:cxn modelId="{12896CC5-E0A3-4D3E-ABD1-433CCD083211}" type="presParOf" srcId="{79B0143A-0909-4456-9BB8-0822A83B6D89}" destId="{DF6CD987-9A06-4C51-A571-AD00A6B5414C}" srcOrd="5" destOrd="0" presId="urn:microsoft.com/office/officeart/2005/8/layout/StepDownProcess"/>
    <dgm:cxn modelId="{400DCA07-7D8A-41E5-A905-38BBFCA8B599}" type="presParOf" srcId="{79B0143A-0909-4456-9BB8-0822A83B6D89}" destId="{47451073-DD43-4C8D-9B42-5D855F170600}" srcOrd="6" destOrd="0" presId="urn:microsoft.com/office/officeart/2005/8/layout/StepDownProcess"/>
    <dgm:cxn modelId="{D41F830A-C1E2-441E-82D6-975BD00E4EED}" type="presParOf" srcId="{47451073-DD43-4C8D-9B42-5D855F170600}" destId="{4B2AF58F-456D-406E-9177-1B0C5554B684}"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8B2877-9978-471D-A99C-846D6FD4C1B8}" type="doc">
      <dgm:prSet loTypeId="urn:microsoft.com/office/officeart/2005/8/layout/process1" loCatId="process" qsTypeId="urn:microsoft.com/office/officeart/2005/8/quickstyle/simple1" qsCatId="simple" csTypeId="urn:microsoft.com/office/officeart/2005/8/colors/colorful4" csCatId="colorful" phldr="1"/>
      <dgm:spPr/>
    </dgm:pt>
    <dgm:pt modelId="{E42B288C-0498-459B-87C2-9FF0442A4AE8}">
      <dgm:prSet phldrT="[Text]"/>
      <dgm:spPr/>
      <dgm:t>
        <a:bodyPr/>
        <a:lstStyle/>
        <a:p>
          <a:r>
            <a:rPr lang="en-US" b="1" dirty="0"/>
            <a:t>Update custom tables designed to store data from COCI and the MIS program inventory (MIS data mart program master file).</a:t>
          </a:r>
        </a:p>
      </dgm:t>
    </dgm:pt>
    <dgm:pt modelId="{327FC5F1-E430-449D-85CE-440222FED851}" type="parTrans" cxnId="{3F2E2D7B-EC6D-42E6-9931-C3215A2F6B89}">
      <dgm:prSet/>
      <dgm:spPr/>
      <dgm:t>
        <a:bodyPr/>
        <a:lstStyle/>
        <a:p>
          <a:endParaRPr lang="en-US"/>
        </a:p>
      </dgm:t>
    </dgm:pt>
    <dgm:pt modelId="{2A0A3774-AD6B-4C8C-ABF6-4C295FF1A4C2}" type="sibTrans" cxnId="{3F2E2D7B-EC6D-42E6-9931-C3215A2F6B89}">
      <dgm:prSet/>
      <dgm:spPr/>
      <dgm:t>
        <a:bodyPr/>
        <a:lstStyle/>
        <a:p>
          <a:endParaRPr lang="en-US"/>
        </a:p>
      </dgm:t>
    </dgm:pt>
    <dgm:pt modelId="{2AD0C91E-F025-4563-B5E2-F0227DD5F379}">
      <dgm:prSet phldrT="[Text]"/>
      <dgm:spPr/>
      <dgm:t>
        <a:bodyPr/>
        <a:lstStyle/>
        <a:p>
          <a:r>
            <a:rPr lang="en-US" b="1" dirty="0"/>
            <a:t>Validate the student list for each noncredit award: (1) use custom function to assess whether award requirements were met by students identified by the college, or (2) send list of candidates for each noncredit award to corresponding department to review/confirm the list.</a:t>
          </a:r>
        </a:p>
      </dgm:t>
    </dgm:pt>
    <dgm:pt modelId="{FC61A5DC-20F5-4DA8-8F84-1165BCB97E05}" type="parTrans" cxnId="{96671DEE-CD47-4814-B764-2FD2CBCF7C79}">
      <dgm:prSet/>
      <dgm:spPr/>
      <dgm:t>
        <a:bodyPr/>
        <a:lstStyle/>
        <a:p>
          <a:endParaRPr lang="en-US"/>
        </a:p>
      </dgm:t>
    </dgm:pt>
    <dgm:pt modelId="{23D53399-2BCC-4BB1-867C-FD8194F77352}" type="sibTrans" cxnId="{96671DEE-CD47-4814-B764-2FD2CBCF7C79}">
      <dgm:prSet/>
      <dgm:spPr/>
      <dgm:t>
        <a:bodyPr/>
        <a:lstStyle/>
        <a:p>
          <a:endParaRPr lang="en-US"/>
        </a:p>
      </dgm:t>
    </dgm:pt>
    <dgm:pt modelId="{7634B988-43D9-42D7-A80A-F7B652E092E9}">
      <dgm:prSet/>
      <dgm:spPr/>
      <dgm:t>
        <a:bodyPr/>
        <a:lstStyle/>
        <a:p>
          <a:r>
            <a:rPr lang="en-US" b="1" dirty="0"/>
            <a:t>Update custom tables designed to store data for MIS SP noncredit awards. Data will be retrieved by the MIS SQL SP views.</a:t>
          </a:r>
        </a:p>
      </dgm:t>
    </dgm:pt>
    <dgm:pt modelId="{DEC393A0-13D5-4ADB-AADE-1ABBCF81EDF3}" type="parTrans" cxnId="{55F72DF4-05AE-4BA0-B05F-FADB52484F0D}">
      <dgm:prSet/>
      <dgm:spPr/>
      <dgm:t>
        <a:bodyPr/>
        <a:lstStyle/>
        <a:p>
          <a:endParaRPr lang="en-US"/>
        </a:p>
      </dgm:t>
    </dgm:pt>
    <dgm:pt modelId="{B36123DE-83A8-4588-A8D1-1064A2745BE2}" type="sibTrans" cxnId="{55F72DF4-05AE-4BA0-B05F-FADB52484F0D}">
      <dgm:prSet/>
      <dgm:spPr/>
      <dgm:t>
        <a:bodyPr/>
        <a:lstStyle/>
        <a:p>
          <a:endParaRPr lang="en-US"/>
        </a:p>
      </dgm:t>
    </dgm:pt>
    <dgm:pt modelId="{F890053D-D06F-4B61-8B30-AEA4A9870E33}">
      <dgm:prSet phldrT="[Text]"/>
      <dgm:spPr/>
      <dgm:t>
        <a:bodyPr/>
        <a:lstStyle/>
        <a:p>
          <a:r>
            <a:rPr lang="en-US" b="1" dirty="0"/>
            <a:t>Identify noncredit awards candidates based on (1) list provided by the college or (2) registration data in Banner. </a:t>
          </a:r>
        </a:p>
      </dgm:t>
    </dgm:pt>
    <dgm:pt modelId="{B9572ABA-F410-47FA-8372-65E63144F6E4}" type="parTrans" cxnId="{ED24CC2B-4CDC-424F-B3E0-CAEF0E0C8245}">
      <dgm:prSet/>
      <dgm:spPr/>
      <dgm:t>
        <a:bodyPr/>
        <a:lstStyle/>
        <a:p>
          <a:endParaRPr lang="en-US"/>
        </a:p>
      </dgm:t>
    </dgm:pt>
    <dgm:pt modelId="{BF429956-8EA5-4985-8C1E-D9B4AA268482}" type="sibTrans" cxnId="{ED24CC2B-4CDC-424F-B3E0-CAEF0E0C8245}">
      <dgm:prSet/>
      <dgm:spPr/>
      <dgm:t>
        <a:bodyPr/>
        <a:lstStyle/>
        <a:p>
          <a:endParaRPr lang="en-US"/>
        </a:p>
      </dgm:t>
    </dgm:pt>
    <dgm:pt modelId="{1E3598E1-4FA6-4F6C-B73B-683BAC760CAA}" type="pres">
      <dgm:prSet presAssocID="{268B2877-9978-471D-A99C-846D6FD4C1B8}" presName="Name0" presStyleCnt="0">
        <dgm:presLayoutVars>
          <dgm:dir/>
          <dgm:resizeHandles val="exact"/>
        </dgm:presLayoutVars>
      </dgm:prSet>
      <dgm:spPr/>
    </dgm:pt>
    <dgm:pt modelId="{DDAFD3E9-8F20-4E74-8C49-AC3BD87AE65F}" type="pres">
      <dgm:prSet presAssocID="{E42B288C-0498-459B-87C2-9FF0442A4AE8}" presName="node" presStyleLbl="node1" presStyleIdx="0" presStyleCnt="4">
        <dgm:presLayoutVars>
          <dgm:bulletEnabled val="1"/>
        </dgm:presLayoutVars>
      </dgm:prSet>
      <dgm:spPr/>
    </dgm:pt>
    <dgm:pt modelId="{3A38C47D-2741-44E7-92FF-D2B15DD937EF}" type="pres">
      <dgm:prSet presAssocID="{2A0A3774-AD6B-4C8C-ABF6-4C295FF1A4C2}" presName="sibTrans" presStyleLbl="sibTrans2D1" presStyleIdx="0" presStyleCnt="3"/>
      <dgm:spPr/>
    </dgm:pt>
    <dgm:pt modelId="{5E1DBC4B-7558-43A0-A485-1B8E5249E14B}" type="pres">
      <dgm:prSet presAssocID="{2A0A3774-AD6B-4C8C-ABF6-4C295FF1A4C2}" presName="connectorText" presStyleLbl="sibTrans2D1" presStyleIdx="0" presStyleCnt="3"/>
      <dgm:spPr/>
    </dgm:pt>
    <dgm:pt modelId="{A7A45A51-498F-4375-8A27-3B29EC76165B}" type="pres">
      <dgm:prSet presAssocID="{F890053D-D06F-4B61-8B30-AEA4A9870E33}" presName="node" presStyleLbl="node1" presStyleIdx="1" presStyleCnt="4">
        <dgm:presLayoutVars>
          <dgm:bulletEnabled val="1"/>
        </dgm:presLayoutVars>
      </dgm:prSet>
      <dgm:spPr/>
    </dgm:pt>
    <dgm:pt modelId="{95C493FD-A2B9-4A36-80AC-18B568C30456}" type="pres">
      <dgm:prSet presAssocID="{BF429956-8EA5-4985-8C1E-D9B4AA268482}" presName="sibTrans" presStyleLbl="sibTrans2D1" presStyleIdx="1" presStyleCnt="3"/>
      <dgm:spPr/>
    </dgm:pt>
    <dgm:pt modelId="{65D9B9F2-A8AB-47BE-A13C-6DC6ABFEA890}" type="pres">
      <dgm:prSet presAssocID="{BF429956-8EA5-4985-8C1E-D9B4AA268482}" presName="connectorText" presStyleLbl="sibTrans2D1" presStyleIdx="1" presStyleCnt="3"/>
      <dgm:spPr/>
    </dgm:pt>
    <dgm:pt modelId="{7C3E7BCA-279C-4E10-9F43-9490C77FCF97}" type="pres">
      <dgm:prSet presAssocID="{2AD0C91E-F025-4563-B5E2-F0227DD5F379}" presName="node" presStyleLbl="node1" presStyleIdx="2" presStyleCnt="4">
        <dgm:presLayoutVars>
          <dgm:bulletEnabled val="1"/>
        </dgm:presLayoutVars>
      </dgm:prSet>
      <dgm:spPr/>
    </dgm:pt>
    <dgm:pt modelId="{5EB4DEB9-C843-433C-ABA3-9B0D65173935}" type="pres">
      <dgm:prSet presAssocID="{23D53399-2BCC-4BB1-867C-FD8194F77352}" presName="sibTrans" presStyleLbl="sibTrans2D1" presStyleIdx="2" presStyleCnt="3"/>
      <dgm:spPr/>
    </dgm:pt>
    <dgm:pt modelId="{B8A4F464-D086-48DE-A687-704B7998BF12}" type="pres">
      <dgm:prSet presAssocID="{23D53399-2BCC-4BB1-867C-FD8194F77352}" presName="connectorText" presStyleLbl="sibTrans2D1" presStyleIdx="2" presStyleCnt="3"/>
      <dgm:spPr/>
    </dgm:pt>
    <dgm:pt modelId="{907C1249-F5AC-48BA-9DCD-040385136AE2}" type="pres">
      <dgm:prSet presAssocID="{7634B988-43D9-42D7-A80A-F7B652E092E9}" presName="node" presStyleLbl="node1" presStyleIdx="3" presStyleCnt="4">
        <dgm:presLayoutVars>
          <dgm:bulletEnabled val="1"/>
        </dgm:presLayoutVars>
      </dgm:prSet>
      <dgm:spPr/>
    </dgm:pt>
  </dgm:ptLst>
  <dgm:cxnLst>
    <dgm:cxn modelId="{C8280527-01BD-4F98-97D2-5B27E1FF6167}" type="presOf" srcId="{BF429956-8EA5-4985-8C1E-D9B4AA268482}" destId="{95C493FD-A2B9-4A36-80AC-18B568C30456}" srcOrd="0" destOrd="0" presId="urn:microsoft.com/office/officeart/2005/8/layout/process1"/>
    <dgm:cxn modelId="{ED24CC2B-4CDC-424F-B3E0-CAEF0E0C8245}" srcId="{268B2877-9978-471D-A99C-846D6FD4C1B8}" destId="{F890053D-D06F-4B61-8B30-AEA4A9870E33}" srcOrd="1" destOrd="0" parTransId="{B9572ABA-F410-47FA-8372-65E63144F6E4}" sibTransId="{BF429956-8EA5-4985-8C1E-D9B4AA268482}"/>
    <dgm:cxn modelId="{85168B37-170E-4E67-BF4F-FA2FAC86F2F6}" type="presOf" srcId="{2A0A3774-AD6B-4C8C-ABF6-4C295FF1A4C2}" destId="{3A38C47D-2741-44E7-92FF-D2B15DD937EF}" srcOrd="0" destOrd="0" presId="urn:microsoft.com/office/officeart/2005/8/layout/process1"/>
    <dgm:cxn modelId="{79C51B3F-C28C-4877-B2E5-8ADACFF28880}" type="presOf" srcId="{23D53399-2BCC-4BB1-867C-FD8194F77352}" destId="{5EB4DEB9-C843-433C-ABA3-9B0D65173935}" srcOrd="0" destOrd="0" presId="urn:microsoft.com/office/officeart/2005/8/layout/process1"/>
    <dgm:cxn modelId="{2F314C44-5FE4-4D6E-9CB3-45E44A5DC98A}" type="presOf" srcId="{2AD0C91E-F025-4563-B5E2-F0227DD5F379}" destId="{7C3E7BCA-279C-4E10-9F43-9490C77FCF97}" srcOrd="0" destOrd="0" presId="urn:microsoft.com/office/officeart/2005/8/layout/process1"/>
    <dgm:cxn modelId="{C8397645-3F3C-4245-916D-9B99A53F30EC}" type="presOf" srcId="{7634B988-43D9-42D7-A80A-F7B652E092E9}" destId="{907C1249-F5AC-48BA-9DCD-040385136AE2}" srcOrd="0" destOrd="0" presId="urn:microsoft.com/office/officeart/2005/8/layout/process1"/>
    <dgm:cxn modelId="{3F2E2D7B-EC6D-42E6-9931-C3215A2F6B89}" srcId="{268B2877-9978-471D-A99C-846D6FD4C1B8}" destId="{E42B288C-0498-459B-87C2-9FF0442A4AE8}" srcOrd="0" destOrd="0" parTransId="{327FC5F1-E430-449D-85CE-440222FED851}" sibTransId="{2A0A3774-AD6B-4C8C-ABF6-4C295FF1A4C2}"/>
    <dgm:cxn modelId="{A9D64D93-279D-4293-AFC5-D4E56F6A6CE6}" type="presOf" srcId="{268B2877-9978-471D-A99C-846D6FD4C1B8}" destId="{1E3598E1-4FA6-4F6C-B73B-683BAC760CAA}" srcOrd="0" destOrd="0" presId="urn:microsoft.com/office/officeart/2005/8/layout/process1"/>
    <dgm:cxn modelId="{4DFE03A4-D8E5-4C32-B952-1DEC032A6FA6}" type="presOf" srcId="{2A0A3774-AD6B-4C8C-ABF6-4C295FF1A4C2}" destId="{5E1DBC4B-7558-43A0-A485-1B8E5249E14B}" srcOrd="1" destOrd="0" presId="urn:microsoft.com/office/officeart/2005/8/layout/process1"/>
    <dgm:cxn modelId="{B1B295C4-DB82-4EA3-9C1A-1EF2DE0F4152}" type="presOf" srcId="{F890053D-D06F-4B61-8B30-AEA4A9870E33}" destId="{A7A45A51-498F-4375-8A27-3B29EC76165B}" srcOrd="0" destOrd="0" presId="urn:microsoft.com/office/officeart/2005/8/layout/process1"/>
    <dgm:cxn modelId="{86E188C8-AA8F-4BE1-947A-6922340A484C}" type="presOf" srcId="{E42B288C-0498-459B-87C2-9FF0442A4AE8}" destId="{DDAFD3E9-8F20-4E74-8C49-AC3BD87AE65F}" srcOrd="0" destOrd="0" presId="urn:microsoft.com/office/officeart/2005/8/layout/process1"/>
    <dgm:cxn modelId="{28C95AD7-D6C3-46B7-97E3-AD53B19261B8}" type="presOf" srcId="{BF429956-8EA5-4985-8C1E-D9B4AA268482}" destId="{65D9B9F2-A8AB-47BE-A13C-6DC6ABFEA890}" srcOrd="1" destOrd="0" presId="urn:microsoft.com/office/officeart/2005/8/layout/process1"/>
    <dgm:cxn modelId="{96671DEE-CD47-4814-B764-2FD2CBCF7C79}" srcId="{268B2877-9978-471D-A99C-846D6FD4C1B8}" destId="{2AD0C91E-F025-4563-B5E2-F0227DD5F379}" srcOrd="2" destOrd="0" parTransId="{FC61A5DC-20F5-4DA8-8F84-1165BCB97E05}" sibTransId="{23D53399-2BCC-4BB1-867C-FD8194F77352}"/>
    <dgm:cxn modelId="{3AF833F0-980F-431D-A8F2-E2F5B15C7ADA}" type="presOf" srcId="{23D53399-2BCC-4BB1-867C-FD8194F77352}" destId="{B8A4F464-D086-48DE-A687-704B7998BF12}" srcOrd="1" destOrd="0" presId="urn:microsoft.com/office/officeart/2005/8/layout/process1"/>
    <dgm:cxn modelId="{55F72DF4-05AE-4BA0-B05F-FADB52484F0D}" srcId="{268B2877-9978-471D-A99C-846D6FD4C1B8}" destId="{7634B988-43D9-42D7-A80A-F7B652E092E9}" srcOrd="3" destOrd="0" parTransId="{DEC393A0-13D5-4ADB-AADE-1ABBCF81EDF3}" sibTransId="{B36123DE-83A8-4588-A8D1-1064A2745BE2}"/>
    <dgm:cxn modelId="{AE00BF3A-3867-4899-9249-A4DA6C987F98}" type="presParOf" srcId="{1E3598E1-4FA6-4F6C-B73B-683BAC760CAA}" destId="{DDAFD3E9-8F20-4E74-8C49-AC3BD87AE65F}" srcOrd="0" destOrd="0" presId="urn:microsoft.com/office/officeart/2005/8/layout/process1"/>
    <dgm:cxn modelId="{24E667E7-BCEA-4E2B-A868-EB428934F8E8}" type="presParOf" srcId="{1E3598E1-4FA6-4F6C-B73B-683BAC760CAA}" destId="{3A38C47D-2741-44E7-92FF-D2B15DD937EF}" srcOrd="1" destOrd="0" presId="urn:microsoft.com/office/officeart/2005/8/layout/process1"/>
    <dgm:cxn modelId="{D9CB6397-6D2B-4625-9D5A-467B8B14E1A8}" type="presParOf" srcId="{3A38C47D-2741-44E7-92FF-D2B15DD937EF}" destId="{5E1DBC4B-7558-43A0-A485-1B8E5249E14B}" srcOrd="0" destOrd="0" presId="urn:microsoft.com/office/officeart/2005/8/layout/process1"/>
    <dgm:cxn modelId="{05BCBC06-9D42-4A74-B538-F70AEEC0C40C}" type="presParOf" srcId="{1E3598E1-4FA6-4F6C-B73B-683BAC760CAA}" destId="{A7A45A51-498F-4375-8A27-3B29EC76165B}" srcOrd="2" destOrd="0" presId="urn:microsoft.com/office/officeart/2005/8/layout/process1"/>
    <dgm:cxn modelId="{A7D71059-952B-4031-B970-FDDDF5F1C99E}" type="presParOf" srcId="{1E3598E1-4FA6-4F6C-B73B-683BAC760CAA}" destId="{95C493FD-A2B9-4A36-80AC-18B568C30456}" srcOrd="3" destOrd="0" presId="urn:microsoft.com/office/officeart/2005/8/layout/process1"/>
    <dgm:cxn modelId="{F3411C16-D9A1-4DE9-B3D8-95EE273E1AB8}" type="presParOf" srcId="{95C493FD-A2B9-4A36-80AC-18B568C30456}" destId="{65D9B9F2-A8AB-47BE-A13C-6DC6ABFEA890}" srcOrd="0" destOrd="0" presId="urn:microsoft.com/office/officeart/2005/8/layout/process1"/>
    <dgm:cxn modelId="{7B46FBDC-0316-44F3-93B9-C0298C1A2B70}" type="presParOf" srcId="{1E3598E1-4FA6-4F6C-B73B-683BAC760CAA}" destId="{7C3E7BCA-279C-4E10-9F43-9490C77FCF97}" srcOrd="4" destOrd="0" presId="urn:microsoft.com/office/officeart/2005/8/layout/process1"/>
    <dgm:cxn modelId="{26BA7EFC-A911-4011-9247-FC5AF0A24A1D}" type="presParOf" srcId="{1E3598E1-4FA6-4F6C-B73B-683BAC760CAA}" destId="{5EB4DEB9-C843-433C-ABA3-9B0D65173935}" srcOrd="5" destOrd="0" presId="urn:microsoft.com/office/officeart/2005/8/layout/process1"/>
    <dgm:cxn modelId="{C4379A6E-7082-4B06-9429-1AFE99EA780B}" type="presParOf" srcId="{5EB4DEB9-C843-433C-ABA3-9B0D65173935}" destId="{B8A4F464-D086-48DE-A687-704B7998BF12}" srcOrd="0" destOrd="0" presId="urn:microsoft.com/office/officeart/2005/8/layout/process1"/>
    <dgm:cxn modelId="{F0143C56-F72A-4C4B-A8DE-267C43928917}" type="presParOf" srcId="{1E3598E1-4FA6-4F6C-B73B-683BAC760CAA}" destId="{907C1249-F5AC-48BA-9DCD-040385136AE2}"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AC51EF-57D4-4429-AFC2-560375A833E1}"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n-US"/>
        </a:p>
      </dgm:t>
    </dgm:pt>
    <dgm:pt modelId="{6E7C3370-31E0-46EC-AD1D-8AA1B5774000}">
      <dgm:prSet phldrT="[Text]"/>
      <dgm:spPr/>
      <dgm:t>
        <a:bodyPr/>
        <a:lstStyle/>
        <a:p>
          <a:r>
            <a:rPr lang="en-US" b="1" dirty="0"/>
            <a:t> Extract data using the MIS SP SQL Views (query Banner and custom tables</a:t>
          </a:r>
          <a:r>
            <a:rPr lang="en-US" b="0" dirty="0"/>
            <a:t>)</a:t>
          </a:r>
        </a:p>
      </dgm:t>
    </dgm:pt>
    <dgm:pt modelId="{B42DA593-FBDC-4DE9-A5A3-36503C502B82}" type="parTrans" cxnId="{ED74345F-C70B-42AA-B83C-1357D29E811E}">
      <dgm:prSet/>
      <dgm:spPr/>
      <dgm:t>
        <a:bodyPr/>
        <a:lstStyle/>
        <a:p>
          <a:endParaRPr lang="en-US"/>
        </a:p>
      </dgm:t>
    </dgm:pt>
    <dgm:pt modelId="{DFC2A96F-5AAE-4664-8A7C-745C47A6D836}" type="sibTrans" cxnId="{ED74345F-C70B-42AA-B83C-1357D29E811E}">
      <dgm:prSet/>
      <dgm:spPr/>
      <dgm:t>
        <a:bodyPr/>
        <a:lstStyle/>
        <a:p>
          <a:endParaRPr lang="en-US"/>
        </a:p>
      </dgm:t>
    </dgm:pt>
    <dgm:pt modelId="{9209C629-68B2-421B-A880-34479EFD5AAC}">
      <dgm:prSet phldrT="[Text]"/>
      <dgm:spPr/>
      <dgm:t>
        <a:bodyPr/>
        <a:lstStyle/>
        <a:p>
          <a:r>
            <a:rPr lang="en-US" b="1" dirty="0"/>
            <a:t>Use SAS to gather data and create submission files</a:t>
          </a:r>
        </a:p>
      </dgm:t>
    </dgm:pt>
    <dgm:pt modelId="{0201AAEB-9D9C-4B68-BC38-C525F18DD5E6}" type="parTrans" cxnId="{8E649845-53E0-4D88-A101-6CFB20E9AC3C}">
      <dgm:prSet/>
      <dgm:spPr/>
      <dgm:t>
        <a:bodyPr/>
        <a:lstStyle/>
        <a:p>
          <a:endParaRPr lang="en-US"/>
        </a:p>
      </dgm:t>
    </dgm:pt>
    <dgm:pt modelId="{946D92B4-BCCA-4F7D-A3F3-F56103066854}" type="sibTrans" cxnId="{8E649845-53E0-4D88-A101-6CFB20E9AC3C}">
      <dgm:prSet/>
      <dgm:spPr/>
      <dgm:t>
        <a:bodyPr/>
        <a:lstStyle/>
        <a:p>
          <a:endParaRPr lang="en-US"/>
        </a:p>
      </dgm:t>
    </dgm:pt>
    <dgm:pt modelId="{FB564797-6ABE-458B-90D2-AA9B17FD8C8C}">
      <dgm:prSet phldrT="[Text]"/>
      <dgm:spPr/>
      <dgm:t>
        <a:bodyPr/>
        <a:lstStyle/>
        <a:p>
          <a:r>
            <a:rPr lang="en-US" b="1" dirty="0"/>
            <a:t>Test data in MIS system. Submit SI update , if needed.</a:t>
          </a:r>
        </a:p>
      </dgm:t>
    </dgm:pt>
    <dgm:pt modelId="{08775587-D44F-4BB2-93D3-47984AD850FA}" type="parTrans" cxnId="{ADEA2311-3BF6-4413-B95B-300C2FEE122B}">
      <dgm:prSet/>
      <dgm:spPr/>
      <dgm:t>
        <a:bodyPr/>
        <a:lstStyle/>
        <a:p>
          <a:endParaRPr lang="en-US"/>
        </a:p>
      </dgm:t>
    </dgm:pt>
    <dgm:pt modelId="{1072B382-19A8-4E5E-8D12-43A5185CC011}" type="sibTrans" cxnId="{ADEA2311-3BF6-4413-B95B-300C2FEE122B}">
      <dgm:prSet/>
      <dgm:spPr/>
      <dgm:t>
        <a:bodyPr/>
        <a:lstStyle/>
        <a:p>
          <a:endParaRPr lang="en-US"/>
        </a:p>
      </dgm:t>
    </dgm:pt>
    <dgm:pt modelId="{0452DB0C-2D83-489F-A8EF-2C1B9E39CBA3}">
      <dgm:prSet/>
      <dgm:spPr/>
      <dgm:t>
        <a:bodyPr/>
        <a:lstStyle/>
        <a:p>
          <a:r>
            <a:rPr lang="en-US" b="1" dirty="0"/>
            <a:t>Submit data and publish results/analyses on the IRP webpage</a:t>
          </a:r>
          <a:r>
            <a:rPr lang="en-US" dirty="0"/>
            <a:t>.</a:t>
          </a:r>
        </a:p>
      </dgm:t>
    </dgm:pt>
    <dgm:pt modelId="{03A7C67D-0A3A-488F-B3C8-6C2972397E51}" type="parTrans" cxnId="{01E0DA0D-478C-4C6F-96E1-CFB146C12C18}">
      <dgm:prSet/>
      <dgm:spPr/>
      <dgm:t>
        <a:bodyPr/>
        <a:lstStyle/>
        <a:p>
          <a:endParaRPr lang="en-US"/>
        </a:p>
      </dgm:t>
    </dgm:pt>
    <dgm:pt modelId="{52538B78-DBBE-42E9-B6A1-AB89E857733F}" type="sibTrans" cxnId="{01E0DA0D-478C-4C6F-96E1-CFB146C12C18}">
      <dgm:prSet/>
      <dgm:spPr/>
      <dgm:t>
        <a:bodyPr/>
        <a:lstStyle/>
        <a:p>
          <a:endParaRPr lang="en-US"/>
        </a:p>
      </dgm:t>
    </dgm:pt>
    <dgm:pt modelId="{79B0143A-0909-4456-9BB8-0822A83B6D89}" type="pres">
      <dgm:prSet presAssocID="{92AC51EF-57D4-4429-AFC2-560375A833E1}" presName="rootnode" presStyleCnt="0">
        <dgm:presLayoutVars>
          <dgm:chMax/>
          <dgm:chPref/>
          <dgm:dir/>
          <dgm:animLvl val="lvl"/>
        </dgm:presLayoutVars>
      </dgm:prSet>
      <dgm:spPr/>
    </dgm:pt>
    <dgm:pt modelId="{6328702A-6B5F-4A98-A8B2-9210B2A439BF}" type="pres">
      <dgm:prSet presAssocID="{6E7C3370-31E0-46EC-AD1D-8AA1B5774000}" presName="composite" presStyleCnt="0"/>
      <dgm:spPr/>
    </dgm:pt>
    <dgm:pt modelId="{790B3188-B2EC-49C7-898A-8E1851717CAA}" type="pres">
      <dgm:prSet presAssocID="{6E7C3370-31E0-46EC-AD1D-8AA1B5774000}" presName="bentUpArrow1" presStyleLbl="alignImgPlace1" presStyleIdx="0" presStyleCnt="3"/>
      <dgm:spPr/>
    </dgm:pt>
    <dgm:pt modelId="{78AB89EF-4C30-4A8E-B5D7-B9F94DCAA80A}" type="pres">
      <dgm:prSet presAssocID="{6E7C3370-31E0-46EC-AD1D-8AA1B5774000}" presName="ParentText" presStyleLbl="node1" presStyleIdx="0" presStyleCnt="4">
        <dgm:presLayoutVars>
          <dgm:chMax val="1"/>
          <dgm:chPref val="1"/>
          <dgm:bulletEnabled val="1"/>
        </dgm:presLayoutVars>
      </dgm:prSet>
      <dgm:spPr/>
    </dgm:pt>
    <dgm:pt modelId="{820FB270-21C0-438B-9611-694BFF3BB874}" type="pres">
      <dgm:prSet presAssocID="{6E7C3370-31E0-46EC-AD1D-8AA1B5774000}" presName="ChildText" presStyleLbl="revTx" presStyleIdx="0" presStyleCnt="3">
        <dgm:presLayoutVars>
          <dgm:chMax val="0"/>
          <dgm:chPref val="0"/>
          <dgm:bulletEnabled val="1"/>
        </dgm:presLayoutVars>
      </dgm:prSet>
      <dgm:spPr/>
    </dgm:pt>
    <dgm:pt modelId="{09EE8843-834E-46A0-A779-502A7A4203AB}" type="pres">
      <dgm:prSet presAssocID="{DFC2A96F-5AAE-4664-8A7C-745C47A6D836}" presName="sibTrans" presStyleCnt="0"/>
      <dgm:spPr/>
    </dgm:pt>
    <dgm:pt modelId="{64464276-42F3-4C22-9D3A-93D12FBFE326}" type="pres">
      <dgm:prSet presAssocID="{9209C629-68B2-421B-A880-34479EFD5AAC}" presName="composite" presStyleCnt="0"/>
      <dgm:spPr/>
    </dgm:pt>
    <dgm:pt modelId="{08AABFC5-A7A3-4C65-8896-7A4FFA9AC1A2}" type="pres">
      <dgm:prSet presAssocID="{9209C629-68B2-421B-A880-34479EFD5AAC}" presName="bentUpArrow1" presStyleLbl="alignImgPlace1" presStyleIdx="1" presStyleCnt="3"/>
      <dgm:spPr/>
    </dgm:pt>
    <dgm:pt modelId="{B121615D-F082-4A8D-92F1-E0F654546A51}" type="pres">
      <dgm:prSet presAssocID="{9209C629-68B2-421B-A880-34479EFD5AAC}" presName="ParentText" presStyleLbl="node1" presStyleIdx="1" presStyleCnt="4">
        <dgm:presLayoutVars>
          <dgm:chMax val="1"/>
          <dgm:chPref val="1"/>
          <dgm:bulletEnabled val="1"/>
        </dgm:presLayoutVars>
      </dgm:prSet>
      <dgm:spPr/>
    </dgm:pt>
    <dgm:pt modelId="{B0EAE434-8146-4E97-91FB-424960AC26BC}" type="pres">
      <dgm:prSet presAssocID="{9209C629-68B2-421B-A880-34479EFD5AAC}" presName="ChildText" presStyleLbl="revTx" presStyleIdx="1" presStyleCnt="3">
        <dgm:presLayoutVars>
          <dgm:chMax val="0"/>
          <dgm:chPref val="0"/>
          <dgm:bulletEnabled val="1"/>
        </dgm:presLayoutVars>
      </dgm:prSet>
      <dgm:spPr/>
    </dgm:pt>
    <dgm:pt modelId="{9AE593B8-8B38-4ECE-80B7-91D7386A1455}" type="pres">
      <dgm:prSet presAssocID="{946D92B4-BCCA-4F7D-A3F3-F56103066854}" presName="sibTrans" presStyleCnt="0"/>
      <dgm:spPr/>
    </dgm:pt>
    <dgm:pt modelId="{94F3C4F4-5099-431A-9BB8-260700DE4FC3}" type="pres">
      <dgm:prSet presAssocID="{FB564797-6ABE-458B-90D2-AA9B17FD8C8C}" presName="composite" presStyleCnt="0"/>
      <dgm:spPr/>
    </dgm:pt>
    <dgm:pt modelId="{C1A9B6B0-B72B-4D71-8013-CB879E2D021A}" type="pres">
      <dgm:prSet presAssocID="{FB564797-6ABE-458B-90D2-AA9B17FD8C8C}" presName="bentUpArrow1" presStyleLbl="alignImgPlace1" presStyleIdx="2" presStyleCnt="3"/>
      <dgm:spPr/>
    </dgm:pt>
    <dgm:pt modelId="{EAA74D35-A193-4A69-A69B-5BCDCA5C79F8}" type="pres">
      <dgm:prSet presAssocID="{FB564797-6ABE-458B-90D2-AA9B17FD8C8C}" presName="ParentText" presStyleLbl="node1" presStyleIdx="2" presStyleCnt="4">
        <dgm:presLayoutVars>
          <dgm:chMax val="1"/>
          <dgm:chPref val="1"/>
          <dgm:bulletEnabled val="1"/>
        </dgm:presLayoutVars>
      </dgm:prSet>
      <dgm:spPr/>
    </dgm:pt>
    <dgm:pt modelId="{79B2C8A1-935E-4EF4-8B22-8C8DF75A9C2C}" type="pres">
      <dgm:prSet presAssocID="{FB564797-6ABE-458B-90D2-AA9B17FD8C8C}" presName="ChildText" presStyleLbl="revTx" presStyleIdx="2" presStyleCnt="3">
        <dgm:presLayoutVars>
          <dgm:chMax val="0"/>
          <dgm:chPref val="0"/>
          <dgm:bulletEnabled val="1"/>
        </dgm:presLayoutVars>
      </dgm:prSet>
      <dgm:spPr/>
    </dgm:pt>
    <dgm:pt modelId="{DF6CD987-9A06-4C51-A571-AD00A6B5414C}" type="pres">
      <dgm:prSet presAssocID="{1072B382-19A8-4E5E-8D12-43A5185CC011}" presName="sibTrans" presStyleCnt="0"/>
      <dgm:spPr/>
    </dgm:pt>
    <dgm:pt modelId="{47451073-DD43-4C8D-9B42-5D855F170600}" type="pres">
      <dgm:prSet presAssocID="{0452DB0C-2D83-489F-A8EF-2C1B9E39CBA3}" presName="composite" presStyleCnt="0"/>
      <dgm:spPr/>
    </dgm:pt>
    <dgm:pt modelId="{4B2AF58F-456D-406E-9177-1B0C5554B684}" type="pres">
      <dgm:prSet presAssocID="{0452DB0C-2D83-489F-A8EF-2C1B9E39CBA3}" presName="ParentText" presStyleLbl="node1" presStyleIdx="3" presStyleCnt="4">
        <dgm:presLayoutVars>
          <dgm:chMax val="1"/>
          <dgm:chPref val="1"/>
          <dgm:bulletEnabled val="1"/>
        </dgm:presLayoutVars>
      </dgm:prSet>
      <dgm:spPr/>
    </dgm:pt>
  </dgm:ptLst>
  <dgm:cxnLst>
    <dgm:cxn modelId="{7CC84C0B-5692-4E96-B658-3FBF75C1A405}" type="presOf" srcId="{0452DB0C-2D83-489F-A8EF-2C1B9E39CBA3}" destId="{4B2AF58F-456D-406E-9177-1B0C5554B684}" srcOrd="0" destOrd="0" presId="urn:microsoft.com/office/officeart/2005/8/layout/StepDownProcess"/>
    <dgm:cxn modelId="{01E0DA0D-478C-4C6F-96E1-CFB146C12C18}" srcId="{92AC51EF-57D4-4429-AFC2-560375A833E1}" destId="{0452DB0C-2D83-489F-A8EF-2C1B9E39CBA3}" srcOrd="3" destOrd="0" parTransId="{03A7C67D-0A3A-488F-B3C8-6C2972397E51}" sibTransId="{52538B78-DBBE-42E9-B6A1-AB89E857733F}"/>
    <dgm:cxn modelId="{ADEA2311-3BF6-4413-B95B-300C2FEE122B}" srcId="{92AC51EF-57D4-4429-AFC2-560375A833E1}" destId="{FB564797-6ABE-458B-90D2-AA9B17FD8C8C}" srcOrd="2" destOrd="0" parTransId="{08775587-D44F-4BB2-93D3-47984AD850FA}" sibTransId="{1072B382-19A8-4E5E-8D12-43A5185CC011}"/>
    <dgm:cxn modelId="{ED74345F-C70B-42AA-B83C-1357D29E811E}" srcId="{92AC51EF-57D4-4429-AFC2-560375A833E1}" destId="{6E7C3370-31E0-46EC-AD1D-8AA1B5774000}" srcOrd="0" destOrd="0" parTransId="{B42DA593-FBDC-4DE9-A5A3-36503C502B82}" sibTransId="{DFC2A96F-5AAE-4664-8A7C-745C47A6D836}"/>
    <dgm:cxn modelId="{6FA5F842-C74B-4773-8044-5A933D51870F}" type="presOf" srcId="{9209C629-68B2-421B-A880-34479EFD5AAC}" destId="{B121615D-F082-4A8D-92F1-E0F654546A51}" srcOrd="0" destOrd="0" presId="urn:microsoft.com/office/officeart/2005/8/layout/StepDownProcess"/>
    <dgm:cxn modelId="{0258B363-4CAF-487F-9FCD-2C95FD5E2A63}" type="presOf" srcId="{92AC51EF-57D4-4429-AFC2-560375A833E1}" destId="{79B0143A-0909-4456-9BB8-0822A83B6D89}" srcOrd="0" destOrd="0" presId="urn:microsoft.com/office/officeart/2005/8/layout/StepDownProcess"/>
    <dgm:cxn modelId="{8E649845-53E0-4D88-A101-6CFB20E9AC3C}" srcId="{92AC51EF-57D4-4429-AFC2-560375A833E1}" destId="{9209C629-68B2-421B-A880-34479EFD5AAC}" srcOrd="1" destOrd="0" parTransId="{0201AAEB-9D9C-4B68-BC38-C525F18DD5E6}" sibTransId="{946D92B4-BCCA-4F7D-A3F3-F56103066854}"/>
    <dgm:cxn modelId="{F14FBD4F-1DCD-4039-B3B9-8AD8DD48C12F}" type="presOf" srcId="{6E7C3370-31E0-46EC-AD1D-8AA1B5774000}" destId="{78AB89EF-4C30-4A8E-B5D7-B9F94DCAA80A}" srcOrd="0" destOrd="0" presId="urn:microsoft.com/office/officeart/2005/8/layout/StepDownProcess"/>
    <dgm:cxn modelId="{5379FBC3-E7C0-424F-B0B1-90AD0AB19422}" type="presOf" srcId="{FB564797-6ABE-458B-90D2-AA9B17FD8C8C}" destId="{EAA74D35-A193-4A69-A69B-5BCDCA5C79F8}" srcOrd="0" destOrd="0" presId="urn:microsoft.com/office/officeart/2005/8/layout/StepDownProcess"/>
    <dgm:cxn modelId="{04F85931-992D-46B7-84FF-171245F6DF16}" type="presParOf" srcId="{79B0143A-0909-4456-9BB8-0822A83B6D89}" destId="{6328702A-6B5F-4A98-A8B2-9210B2A439BF}" srcOrd="0" destOrd="0" presId="urn:microsoft.com/office/officeart/2005/8/layout/StepDownProcess"/>
    <dgm:cxn modelId="{34FA4D0D-D5D6-4E57-A56D-9E5DAE03384A}" type="presParOf" srcId="{6328702A-6B5F-4A98-A8B2-9210B2A439BF}" destId="{790B3188-B2EC-49C7-898A-8E1851717CAA}" srcOrd="0" destOrd="0" presId="urn:microsoft.com/office/officeart/2005/8/layout/StepDownProcess"/>
    <dgm:cxn modelId="{C1233759-8663-46AF-BD03-B1B76FB51658}" type="presParOf" srcId="{6328702A-6B5F-4A98-A8B2-9210B2A439BF}" destId="{78AB89EF-4C30-4A8E-B5D7-B9F94DCAA80A}" srcOrd="1" destOrd="0" presId="urn:microsoft.com/office/officeart/2005/8/layout/StepDownProcess"/>
    <dgm:cxn modelId="{BA4005BC-A6AE-4645-9E95-BD0F1D7954F5}" type="presParOf" srcId="{6328702A-6B5F-4A98-A8B2-9210B2A439BF}" destId="{820FB270-21C0-438B-9611-694BFF3BB874}" srcOrd="2" destOrd="0" presId="urn:microsoft.com/office/officeart/2005/8/layout/StepDownProcess"/>
    <dgm:cxn modelId="{2E4486D8-33B1-4892-A768-700E66C35B0C}" type="presParOf" srcId="{79B0143A-0909-4456-9BB8-0822A83B6D89}" destId="{09EE8843-834E-46A0-A779-502A7A4203AB}" srcOrd="1" destOrd="0" presId="urn:microsoft.com/office/officeart/2005/8/layout/StepDownProcess"/>
    <dgm:cxn modelId="{1CAE2FBF-4804-441A-875D-BF3C7B9F4896}" type="presParOf" srcId="{79B0143A-0909-4456-9BB8-0822A83B6D89}" destId="{64464276-42F3-4C22-9D3A-93D12FBFE326}" srcOrd="2" destOrd="0" presId="urn:microsoft.com/office/officeart/2005/8/layout/StepDownProcess"/>
    <dgm:cxn modelId="{1A39BDEF-B36E-40CF-87E3-E63065A7AF94}" type="presParOf" srcId="{64464276-42F3-4C22-9D3A-93D12FBFE326}" destId="{08AABFC5-A7A3-4C65-8896-7A4FFA9AC1A2}" srcOrd="0" destOrd="0" presId="urn:microsoft.com/office/officeart/2005/8/layout/StepDownProcess"/>
    <dgm:cxn modelId="{32958856-49D8-4DE7-9E95-40710329D261}" type="presParOf" srcId="{64464276-42F3-4C22-9D3A-93D12FBFE326}" destId="{B121615D-F082-4A8D-92F1-E0F654546A51}" srcOrd="1" destOrd="0" presId="urn:microsoft.com/office/officeart/2005/8/layout/StepDownProcess"/>
    <dgm:cxn modelId="{2753E44A-431D-42F0-8426-E28921487F52}" type="presParOf" srcId="{64464276-42F3-4C22-9D3A-93D12FBFE326}" destId="{B0EAE434-8146-4E97-91FB-424960AC26BC}" srcOrd="2" destOrd="0" presId="urn:microsoft.com/office/officeart/2005/8/layout/StepDownProcess"/>
    <dgm:cxn modelId="{F20AFD0E-C5EA-43E6-BAE8-7803364025BE}" type="presParOf" srcId="{79B0143A-0909-4456-9BB8-0822A83B6D89}" destId="{9AE593B8-8B38-4ECE-80B7-91D7386A1455}" srcOrd="3" destOrd="0" presId="urn:microsoft.com/office/officeart/2005/8/layout/StepDownProcess"/>
    <dgm:cxn modelId="{F7E221DD-E957-40AB-802B-0AFA64BDE639}" type="presParOf" srcId="{79B0143A-0909-4456-9BB8-0822A83B6D89}" destId="{94F3C4F4-5099-431A-9BB8-260700DE4FC3}" srcOrd="4" destOrd="0" presId="urn:microsoft.com/office/officeart/2005/8/layout/StepDownProcess"/>
    <dgm:cxn modelId="{AC511836-ABAB-4354-89CD-9D7A281DE235}" type="presParOf" srcId="{94F3C4F4-5099-431A-9BB8-260700DE4FC3}" destId="{C1A9B6B0-B72B-4D71-8013-CB879E2D021A}" srcOrd="0" destOrd="0" presId="urn:microsoft.com/office/officeart/2005/8/layout/StepDownProcess"/>
    <dgm:cxn modelId="{D7478D11-A0FA-4A2B-AB59-A5C93764EEF0}" type="presParOf" srcId="{94F3C4F4-5099-431A-9BB8-260700DE4FC3}" destId="{EAA74D35-A193-4A69-A69B-5BCDCA5C79F8}" srcOrd="1" destOrd="0" presId="urn:microsoft.com/office/officeart/2005/8/layout/StepDownProcess"/>
    <dgm:cxn modelId="{3901C650-C4A1-4A22-9A9F-EEE6DF7E5D26}" type="presParOf" srcId="{94F3C4F4-5099-431A-9BB8-260700DE4FC3}" destId="{79B2C8A1-935E-4EF4-8B22-8C8DF75A9C2C}" srcOrd="2" destOrd="0" presId="urn:microsoft.com/office/officeart/2005/8/layout/StepDownProcess"/>
    <dgm:cxn modelId="{12896CC5-E0A3-4D3E-ABD1-433CCD083211}" type="presParOf" srcId="{79B0143A-0909-4456-9BB8-0822A83B6D89}" destId="{DF6CD987-9A06-4C51-A571-AD00A6B5414C}" srcOrd="5" destOrd="0" presId="urn:microsoft.com/office/officeart/2005/8/layout/StepDownProcess"/>
    <dgm:cxn modelId="{400DCA07-7D8A-41E5-A905-38BBFCA8B599}" type="presParOf" srcId="{79B0143A-0909-4456-9BB8-0822A83B6D89}" destId="{47451073-DD43-4C8D-9B42-5D855F170600}" srcOrd="6" destOrd="0" presId="urn:microsoft.com/office/officeart/2005/8/layout/StepDownProcess"/>
    <dgm:cxn modelId="{D41F830A-C1E2-441E-82D6-975BD00E4EED}" type="presParOf" srcId="{47451073-DD43-4C8D-9B42-5D855F170600}" destId="{4B2AF58F-456D-406E-9177-1B0C5554B684}"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49376-319F-4D55-B430-CA3F31BBDE25}">
      <dsp:nvSpPr>
        <dsp:cNvPr id="0" name=""/>
        <dsp:cNvSpPr/>
      </dsp:nvSpPr>
      <dsp:spPr>
        <a:xfrm>
          <a:off x="6459" y="1251446"/>
          <a:ext cx="3080742" cy="184844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MIS Quarterly Reports</a:t>
          </a:r>
        </a:p>
      </dsp:txBody>
      <dsp:txXfrm>
        <a:off x="60598" y="1305585"/>
        <a:ext cx="2972464" cy="1740167"/>
      </dsp:txXfrm>
    </dsp:sp>
    <dsp:sp modelId="{3AF224C1-BDCB-412F-B45B-8FD5697239D8}">
      <dsp:nvSpPr>
        <dsp:cNvPr id="0" name=""/>
        <dsp:cNvSpPr/>
      </dsp:nvSpPr>
      <dsp:spPr>
        <a:xfrm>
          <a:off x="3395275" y="1793656"/>
          <a:ext cx="653117" cy="76402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3395275" y="1946461"/>
        <a:ext cx="457182" cy="458414"/>
      </dsp:txXfrm>
    </dsp:sp>
    <dsp:sp modelId="{313CCE23-2E95-4AB5-828C-C6720FA0D1AC}">
      <dsp:nvSpPr>
        <dsp:cNvPr id="0" name=""/>
        <dsp:cNvSpPr/>
      </dsp:nvSpPr>
      <dsp:spPr>
        <a:xfrm>
          <a:off x="4319498" y="1583260"/>
          <a:ext cx="2362990" cy="1184816"/>
        </a:xfrm>
        <a:prstGeom prst="roundRect">
          <a:avLst>
            <a:gd name="adj" fmla="val 1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MIS Student Identifier Update</a:t>
          </a:r>
        </a:p>
      </dsp:txBody>
      <dsp:txXfrm>
        <a:off x="4354200" y="1617962"/>
        <a:ext cx="2293586" cy="1115412"/>
      </dsp:txXfrm>
    </dsp:sp>
    <dsp:sp modelId="{E2F1C947-27BB-4A59-9FA9-9357680952C6}">
      <dsp:nvSpPr>
        <dsp:cNvPr id="0" name=""/>
        <dsp:cNvSpPr/>
      </dsp:nvSpPr>
      <dsp:spPr>
        <a:xfrm>
          <a:off x="6990563" y="1793656"/>
          <a:ext cx="653117" cy="764024"/>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990563" y="1946461"/>
        <a:ext cx="457182" cy="458414"/>
      </dsp:txXfrm>
    </dsp:sp>
    <dsp:sp modelId="{65E2AD9B-560F-4734-8BBC-3486068829B5}">
      <dsp:nvSpPr>
        <dsp:cNvPr id="0" name=""/>
        <dsp:cNvSpPr/>
      </dsp:nvSpPr>
      <dsp:spPr>
        <a:xfrm>
          <a:off x="7914786" y="1393028"/>
          <a:ext cx="2594354" cy="1565281"/>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MIS SP Academic Awards</a:t>
          </a:r>
        </a:p>
      </dsp:txBody>
      <dsp:txXfrm>
        <a:off x="7960632" y="1438874"/>
        <a:ext cx="2502662" cy="1473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9DFF0-3E5B-4C4F-AA2C-2737284D1E24}">
      <dsp:nvSpPr>
        <dsp:cNvPr id="0" name=""/>
        <dsp:cNvSpPr/>
      </dsp:nvSpPr>
      <dsp:spPr>
        <a:xfrm>
          <a:off x="2543454" y="876945"/>
          <a:ext cx="658259" cy="555218"/>
        </a:xfrm>
        <a:custGeom>
          <a:avLst/>
          <a:gdLst/>
          <a:ahLst/>
          <a:cxnLst/>
          <a:rect l="0" t="0" r="0" b="0"/>
          <a:pathLst>
            <a:path>
              <a:moveTo>
                <a:pt x="0" y="0"/>
              </a:moveTo>
              <a:lnTo>
                <a:pt x="0" y="411971"/>
              </a:lnTo>
              <a:lnTo>
                <a:pt x="658259" y="411971"/>
              </a:lnTo>
              <a:lnTo>
                <a:pt x="658259" y="55521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8A2ACE-AAA9-494F-ABD2-C78E1C9E3F0A}">
      <dsp:nvSpPr>
        <dsp:cNvPr id="0" name=""/>
        <dsp:cNvSpPr/>
      </dsp:nvSpPr>
      <dsp:spPr>
        <a:xfrm>
          <a:off x="1311798" y="876945"/>
          <a:ext cx="1231655" cy="555218"/>
        </a:xfrm>
        <a:custGeom>
          <a:avLst/>
          <a:gdLst/>
          <a:ahLst/>
          <a:cxnLst/>
          <a:rect l="0" t="0" r="0" b="0"/>
          <a:pathLst>
            <a:path>
              <a:moveTo>
                <a:pt x="1231655" y="0"/>
              </a:moveTo>
              <a:lnTo>
                <a:pt x="1231655" y="411971"/>
              </a:lnTo>
              <a:lnTo>
                <a:pt x="0" y="411971"/>
              </a:lnTo>
              <a:lnTo>
                <a:pt x="0" y="55521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B4985A-8203-4B77-A188-33A965587919}">
      <dsp:nvSpPr>
        <dsp:cNvPr id="0" name=""/>
        <dsp:cNvSpPr/>
      </dsp:nvSpPr>
      <dsp:spPr>
        <a:xfrm>
          <a:off x="1770307" y="-104950"/>
          <a:ext cx="1546293" cy="9818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3B47A-131E-4ED7-B539-AF025F79A70E}">
      <dsp:nvSpPr>
        <dsp:cNvPr id="0" name=""/>
        <dsp:cNvSpPr/>
      </dsp:nvSpPr>
      <dsp:spPr>
        <a:xfrm>
          <a:off x="1942118" y="58269"/>
          <a:ext cx="1546293" cy="98189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Catalog</a:t>
          </a:r>
        </a:p>
      </dsp:txBody>
      <dsp:txXfrm>
        <a:off x="1970877" y="87028"/>
        <a:ext cx="1488775" cy="924378"/>
      </dsp:txXfrm>
    </dsp:sp>
    <dsp:sp modelId="{4037DCBA-1368-4D73-AE00-A48196333E14}">
      <dsp:nvSpPr>
        <dsp:cNvPr id="0" name=""/>
        <dsp:cNvSpPr/>
      </dsp:nvSpPr>
      <dsp:spPr>
        <a:xfrm>
          <a:off x="538652" y="1432164"/>
          <a:ext cx="1546293" cy="98189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EB33A-3FFB-4C5D-8B81-59F7D264BB1D}">
      <dsp:nvSpPr>
        <dsp:cNvPr id="0" name=""/>
        <dsp:cNvSpPr/>
      </dsp:nvSpPr>
      <dsp:spPr>
        <a:xfrm>
          <a:off x="710462" y="1595384"/>
          <a:ext cx="1546293" cy="98189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COCI</a:t>
          </a:r>
        </a:p>
      </dsp:txBody>
      <dsp:txXfrm>
        <a:off x="739221" y="1624143"/>
        <a:ext cx="1488775" cy="924378"/>
      </dsp:txXfrm>
    </dsp:sp>
    <dsp:sp modelId="{70969131-64B9-4422-AA55-4C3B0F1B3640}">
      <dsp:nvSpPr>
        <dsp:cNvPr id="0" name=""/>
        <dsp:cNvSpPr/>
      </dsp:nvSpPr>
      <dsp:spPr>
        <a:xfrm>
          <a:off x="2428566" y="1432164"/>
          <a:ext cx="1546293" cy="98189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06E899-7AB0-441C-B23B-D437C0618308}">
      <dsp:nvSpPr>
        <dsp:cNvPr id="0" name=""/>
        <dsp:cNvSpPr/>
      </dsp:nvSpPr>
      <dsp:spPr>
        <a:xfrm>
          <a:off x="2600377" y="1595384"/>
          <a:ext cx="1546293" cy="98189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Banner</a:t>
          </a:r>
        </a:p>
      </dsp:txBody>
      <dsp:txXfrm>
        <a:off x="2629136" y="1624143"/>
        <a:ext cx="1488775" cy="924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7365F-FB4E-412E-8EDC-1C1A23FDBA34}">
      <dsp:nvSpPr>
        <dsp:cNvPr id="0" name=""/>
        <dsp:cNvSpPr/>
      </dsp:nvSpPr>
      <dsp:spPr>
        <a:xfrm>
          <a:off x="4991077" y="2366107"/>
          <a:ext cx="1985230" cy="198523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t>MIS SP SQL Views</a:t>
          </a:r>
        </a:p>
      </dsp:txBody>
      <dsp:txXfrm>
        <a:off x="5281807" y="2656837"/>
        <a:ext cx="1403770" cy="1403770"/>
      </dsp:txXfrm>
    </dsp:sp>
    <dsp:sp modelId="{75CC4D34-8144-4252-92E8-28D772C44A7B}">
      <dsp:nvSpPr>
        <dsp:cNvPr id="0" name=""/>
        <dsp:cNvSpPr/>
      </dsp:nvSpPr>
      <dsp:spPr>
        <a:xfrm rot="10800000">
          <a:off x="2971409" y="998650"/>
          <a:ext cx="1037866" cy="28696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6E979F-A14A-4273-B7A5-E112F990EB7F}">
      <dsp:nvSpPr>
        <dsp:cNvPr id="0" name=""/>
        <dsp:cNvSpPr/>
      </dsp:nvSpPr>
      <dsp:spPr>
        <a:xfrm>
          <a:off x="672112" y="222737"/>
          <a:ext cx="1885968" cy="154800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b="1" kern="1200" dirty="0"/>
            <a:t>COCI Program Inventory (identifies approved degrees &amp; certificates)</a:t>
          </a:r>
        </a:p>
      </dsp:txBody>
      <dsp:txXfrm>
        <a:off x="717451" y="268076"/>
        <a:ext cx="1795290" cy="1457325"/>
      </dsp:txXfrm>
    </dsp:sp>
    <dsp:sp modelId="{38E02239-01F7-4C93-8F8A-9893D71CB364}">
      <dsp:nvSpPr>
        <dsp:cNvPr id="0" name=""/>
        <dsp:cNvSpPr/>
      </dsp:nvSpPr>
      <dsp:spPr>
        <a:xfrm rot="13875288" flipV="1">
          <a:off x="5035095" y="1837732"/>
          <a:ext cx="724796" cy="388833"/>
        </a:xfrm>
        <a:prstGeom prst="leftArrow">
          <a:avLst>
            <a:gd name="adj1" fmla="val 60000"/>
            <a:gd name="adj2" fmla="val 50000"/>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51D0C2-3132-4744-9AAD-DA93D6A7A1AD}">
      <dsp:nvSpPr>
        <dsp:cNvPr id="0" name=""/>
        <dsp:cNvSpPr/>
      </dsp:nvSpPr>
      <dsp:spPr>
        <a:xfrm>
          <a:off x="4381497" y="364459"/>
          <a:ext cx="2544398" cy="1238915"/>
        </a:xfrm>
        <a:prstGeom prst="roundRect">
          <a:avLst>
            <a:gd name="adj" fmla="val 1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b="1" kern="1200" dirty="0"/>
            <a:t>Banner-SMRPRLE (describes degrees &amp; certificates) </a:t>
          </a:r>
        </a:p>
      </dsp:txBody>
      <dsp:txXfrm>
        <a:off x="4417784" y="400746"/>
        <a:ext cx="2471824" cy="1166341"/>
      </dsp:txXfrm>
    </dsp:sp>
    <dsp:sp modelId="{502C6BA9-4B9B-40ED-93B3-066633BE629D}">
      <dsp:nvSpPr>
        <dsp:cNvPr id="0" name=""/>
        <dsp:cNvSpPr/>
      </dsp:nvSpPr>
      <dsp:spPr>
        <a:xfrm rot="19463216">
          <a:off x="6954539" y="2224793"/>
          <a:ext cx="819658" cy="386016"/>
        </a:xfrm>
        <a:prstGeom prst="lef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64280D-5FE6-4B83-837E-B594E59678BF}">
      <dsp:nvSpPr>
        <dsp:cNvPr id="0" name=""/>
        <dsp:cNvSpPr/>
      </dsp:nvSpPr>
      <dsp:spPr>
        <a:xfrm>
          <a:off x="7850169" y="386970"/>
          <a:ext cx="1885968" cy="1918814"/>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b="1" kern="1200" dirty="0"/>
            <a:t>Banner-SHRDGMR (identifies students and the academic awards they received during the academic year)</a:t>
          </a:r>
        </a:p>
      </dsp:txBody>
      <dsp:txXfrm>
        <a:off x="7905407" y="442208"/>
        <a:ext cx="1775492" cy="18083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B3188-B2EC-49C7-898A-8E1851717CAA}">
      <dsp:nvSpPr>
        <dsp:cNvPr id="0" name=""/>
        <dsp:cNvSpPr/>
      </dsp:nvSpPr>
      <dsp:spPr>
        <a:xfrm rot="5400000">
          <a:off x="3027376" y="951077"/>
          <a:ext cx="835252" cy="950905"/>
        </a:xfrm>
        <a:prstGeom prst="bentUpArrow">
          <a:avLst>
            <a:gd name="adj1" fmla="val 32840"/>
            <a:gd name="adj2" fmla="val 25000"/>
            <a:gd name="adj3" fmla="val 3578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AB89EF-4C30-4A8E-B5D7-B9F94DCAA80A}">
      <dsp:nvSpPr>
        <dsp:cNvPr id="0" name=""/>
        <dsp:cNvSpPr/>
      </dsp:nvSpPr>
      <dsp:spPr>
        <a:xfrm>
          <a:off x="2806085" y="25183"/>
          <a:ext cx="1406074" cy="984206"/>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Update MIS SP SQL views</a:t>
          </a:r>
        </a:p>
      </dsp:txBody>
      <dsp:txXfrm>
        <a:off x="2854139" y="73237"/>
        <a:ext cx="1309966" cy="888098"/>
      </dsp:txXfrm>
    </dsp:sp>
    <dsp:sp modelId="{820FB270-21C0-438B-9611-694BFF3BB874}">
      <dsp:nvSpPr>
        <dsp:cNvPr id="0" name=""/>
        <dsp:cNvSpPr/>
      </dsp:nvSpPr>
      <dsp:spPr>
        <a:xfrm>
          <a:off x="4212159" y="119049"/>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08AABFC5-A7A3-4C65-8896-7A4FFA9AC1A2}">
      <dsp:nvSpPr>
        <dsp:cNvPr id="0" name=""/>
        <dsp:cNvSpPr/>
      </dsp:nvSpPr>
      <dsp:spPr>
        <a:xfrm rot="5400000">
          <a:off x="4193161" y="2056666"/>
          <a:ext cx="835252" cy="950905"/>
        </a:xfrm>
        <a:prstGeom prst="bentUpArrow">
          <a:avLst>
            <a:gd name="adj1" fmla="val 32840"/>
            <a:gd name="adj2" fmla="val 25000"/>
            <a:gd name="adj3" fmla="val 35780"/>
          </a:avLst>
        </a:prstGeom>
        <a:solidFill>
          <a:schemeClr val="accent4">
            <a:tint val="50000"/>
            <a:hueOff val="-6245488"/>
            <a:satOff val="1980"/>
            <a:lumOff val="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21615D-F082-4A8D-92F1-E0F654546A51}">
      <dsp:nvSpPr>
        <dsp:cNvPr id="0" name=""/>
        <dsp:cNvSpPr/>
      </dsp:nvSpPr>
      <dsp:spPr>
        <a:xfrm>
          <a:off x="3971870" y="1130771"/>
          <a:ext cx="1406074" cy="984206"/>
        </a:xfrm>
        <a:prstGeom prst="roundRect">
          <a:avLst>
            <a:gd name="adj" fmla="val 1667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Run MIS SP  discrepancy reports</a:t>
          </a:r>
        </a:p>
      </dsp:txBody>
      <dsp:txXfrm>
        <a:off x="4019924" y="1178825"/>
        <a:ext cx="1309966" cy="888098"/>
      </dsp:txXfrm>
    </dsp:sp>
    <dsp:sp modelId="{B0EAE434-8146-4E97-91FB-424960AC26BC}">
      <dsp:nvSpPr>
        <dsp:cNvPr id="0" name=""/>
        <dsp:cNvSpPr/>
      </dsp:nvSpPr>
      <dsp:spPr>
        <a:xfrm>
          <a:off x="5377944" y="1224638"/>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C1A9B6B0-B72B-4D71-8013-CB879E2D021A}">
      <dsp:nvSpPr>
        <dsp:cNvPr id="0" name=""/>
        <dsp:cNvSpPr/>
      </dsp:nvSpPr>
      <dsp:spPr>
        <a:xfrm rot="5400000">
          <a:off x="5358946" y="3162254"/>
          <a:ext cx="835252" cy="950905"/>
        </a:xfrm>
        <a:prstGeom prst="bentUpArrow">
          <a:avLst>
            <a:gd name="adj1" fmla="val 32840"/>
            <a:gd name="adj2" fmla="val 25000"/>
            <a:gd name="adj3" fmla="val 35780"/>
          </a:avLst>
        </a:prstGeom>
        <a:solidFill>
          <a:schemeClr val="accent4">
            <a:tint val="50000"/>
            <a:hueOff val="-12490976"/>
            <a:satOff val="3960"/>
            <a:lumOff val="133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A74D35-A193-4A69-A69B-5BCDCA5C79F8}">
      <dsp:nvSpPr>
        <dsp:cNvPr id="0" name=""/>
        <dsp:cNvSpPr/>
      </dsp:nvSpPr>
      <dsp:spPr>
        <a:xfrm>
          <a:off x="5137655" y="2236360"/>
          <a:ext cx="1406074" cy="984206"/>
        </a:xfrm>
        <a:prstGeom prst="roundRect">
          <a:avLst>
            <a:gd name="adj" fmla="val 1667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Send discrepancy reports to evaluators</a:t>
          </a:r>
        </a:p>
      </dsp:txBody>
      <dsp:txXfrm>
        <a:off x="5185709" y="2284414"/>
        <a:ext cx="1309966" cy="888098"/>
      </dsp:txXfrm>
    </dsp:sp>
    <dsp:sp modelId="{79B2C8A1-935E-4EF4-8B22-8C8DF75A9C2C}">
      <dsp:nvSpPr>
        <dsp:cNvPr id="0" name=""/>
        <dsp:cNvSpPr/>
      </dsp:nvSpPr>
      <dsp:spPr>
        <a:xfrm>
          <a:off x="6543729" y="2330226"/>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4B2AF58F-456D-406E-9177-1B0C5554B684}">
      <dsp:nvSpPr>
        <dsp:cNvPr id="0" name=""/>
        <dsp:cNvSpPr/>
      </dsp:nvSpPr>
      <dsp:spPr>
        <a:xfrm>
          <a:off x="6303440" y="3341948"/>
          <a:ext cx="1406074" cy="984206"/>
        </a:xfrm>
        <a:prstGeom prst="roundRect">
          <a:avLst>
            <a:gd name="adj" fmla="val 1667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Evaluators modify/update data in Banner or COCI, if needed.</a:t>
          </a:r>
        </a:p>
      </dsp:txBody>
      <dsp:txXfrm>
        <a:off x="6351494" y="3390002"/>
        <a:ext cx="1309966" cy="8880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AFD3E9-8F20-4E74-8C49-AC3BD87AE65F}">
      <dsp:nvSpPr>
        <dsp:cNvPr id="0" name=""/>
        <dsp:cNvSpPr/>
      </dsp:nvSpPr>
      <dsp:spPr>
        <a:xfrm>
          <a:off x="4621" y="789073"/>
          <a:ext cx="2020453" cy="277319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Update custom tables designed to store data from COCI and the MIS program inventory (MIS data mart program master file).</a:t>
          </a:r>
        </a:p>
      </dsp:txBody>
      <dsp:txXfrm>
        <a:off x="63798" y="848250"/>
        <a:ext cx="1902099" cy="2654836"/>
      </dsp:txXfrm>
    </dsp:sp>
    <dsp:sp modelId="{3A38C47D-2741-44E7-92FF-D2B15DD937EF}">
      <dsp:nvSpPr>
        <dsp:cNvPr id="0" name=""/>
        <dsp:cNvSpPr/>
      </dsp:nvSpPr>
      <dsp:spPr>
        <a:xfrm>
          <a:off x="2227119" y="1925132"/>
          <a:ext cx="428336" cy="50107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227119" y="2025346"/>
        <a:ext cx="299835" cy="300644"/>
      </dsp:txXfrm>
    </dsp:sp>
    <dsp:sp modelId="{A7A45A51-498F-4375-8A27-3B29EC76165B}">
      <dsp:nvSpPr>
        <dsp:cNvPr id="0" name=""/>
        <dsp:cNvSpPr/>
      </dsp:nvSpPr>
      <dsp:spPr>
        <a:xfrm>
          <a:off x="2833255" y="789073"/>
          <a:ext cx="2020453" cy="2773190"/>
        </a:xfrm>
        <a:prstGeom prst="roundRect">
          <a:avLst>
            <a:gd name="adj" fmla="val 1000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Identify noncredit awards candidates based on (1) list provided by the college or (2) registration data in Banner. </a:t>
          </a:r>
        </a:p>
      </dsp:txBody>
      <dsp:txXfrm>
        <a:off x="2892432" y="848250"/>
        <a:ext cx="1902099" cy="2654836"/>
      </dsp:txXfrm>
    </dsp:sp>
    <dsp:sp modelId="{95C493FD-A2B9-4A36-80AC-18B568C30456}">
      <dsp:nvSpPr>
        <dsp:cNvPr id="0" name=""/>
        <dsp:cNvSpPr/>
      </dsp:nvSpPr>
      <dsp:spPr>
        <a:xfrm>
          <a:off x="5055754" y="1925132"/>
          <a:ext cx="428336" cy="501072"/>
        </a:xfrm>
        <a:prstGeom prst="rightArrow">
          <a:avLst>
            <a:gd name="adj1" fmla="val 60000"/>
            <a:gd name="adj2" fmla="val 50000"/>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055754" y="2025346"/>
        <a:ext cx="299835" cy="300644"/>
      </dsp:txXfrm>
    </dsp:sp>
    <dsp:sp modelId="{7C3E7BCA-279C-4E10-9F43-9490C77FCF97}">
      <dsp:nvSpPr>
        <dsp:cNvPr id="0" name=""/>
        <dsp:cNvSpPr/>
      </dsp:nvSpPr>
      <dsp:spPr>
        <a:xfrm>
          <a:off x="5661890" y="789073"/>
          <a:ext cx="2020453" cy="2773190"/>
        </a:xfrm>
        <a:prstGeom prst="roundRect">
          <a:avLst>
            <a:gd name="adj" fmla="val 1000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Validate the student list for each noncredit award: (1) use custom function to assess whether award requirements were met by students identified by the college, or (2) send list of candidates for each noncredit award to corresponding department to review/confirm the list.</a:t>
          </a:r>
        </a:p>
      </dsp:txBody>
      <dsp:txXfrm>
        <a:off x="5721067" y="848250"/>
        <a:ext cx="1902099" cy="2654836"/>
      </dsp:txXfrm>
    </dsp:sp>
    <dsp:sp modelId="{5EB4DEB9-C843-433C-ABA3-9B0D65173935}">
      <dsp:nvSpPr>
        <dsp:cNvPr id="0" name=""/>
        <dsp:cNvSpPr/>
      </dsp:nvSpPr>
      <dsp:spPr>
        <a:xfrm>
          <a:off x="7884389" y="1925132"/>
          <a:ext cx="428336" cy="501072"/>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884389" y="2025346"/>
        <a:ext cx="299835" cy="300644"/>
      </dsp:txXfrm>
    </dsp:sp>
    <dsp:sp modelId="{907C1249-F5AC-48BA-9DCD-040385136AE2}">
      <dsp:nvSpPr>
        <dsp:cNvPr id="0" name=""/>
        <dsp:cNvSpPr/>
      </dsp:nvSpPr>
      <dsp:spPr>
        <a:xfrm>
          <a:off x="8490525" y="789073"/>
          <a:ext cx="2020453" cy="2773190"/>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Update custom tables designed to store data for MIS SP noncredit awards. Data will be retrieved by the MIS SQL SP views.</a:t>
          </a:r>
        </a:p>
      </dsp:txBody>
      <dsp:txXfrm>
        <a:off x="8549702" y="848250"/>
        <a:ext cx="1902099" cy="26548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B3188-B2EC-49C7-898A-8E1851717CAA}">
      <dsp:nvSpPr>
        <dsp:cNvPr id="0" name=""/>
        <dsp:cNvSpPr/>
      </dsp:nvSpPr>
      <dsp:spPr>
        <a:xfrm rot="5400000">
          <a:off x="2946480" y="1009317"/>
          <a:ext cx="886399" cy="1009135"/>
        </a:xfrm>
        <a:prstGeom prst="bentUpArrow">
          <a:avLst>
            <a:gd name="adj1" fmla="val 32840"/>
            <a:gd name="adj2" fmla="val 25000"/>
            <a:gd name="adj3" fmla="val 3578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AB89EF-4C30-4A8E-B5D7-B9F94DCAA80A}">
      <dsp:nvSpPr>
        <dsp:cNvPr id="0" name=""/>
        <dsp:cNvSpPr/>
      </dsp:nvSpPr>
      <dsp:spPr>
        <a:xfrm>
          <a:off x="2711638" y="26725"/>
          <a:ext cx="1492175" cy="1044474"/>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 Extract data using the MIS SP SQL Views (query Banner and custom tables</a:t>
          </a:r>
          <a:r>
            <a:rPr lang="en-US" sz="1200" b="0" kern="1200" dirty="0"/>
            <a:t>)</a:t>
          </a:r>
        </a:p>
      </dsp:txBody>
      <dsp:txXfrm>
        <a:off x="2762634" y="77721"/>
        <a:ext cx="1390183" cy="942482"/>
      </dsp:txXfrm>
    </dsp:sp>
    <dsp:sp modelId="{820FB270-21C0-438B-9611-694BFF3BB874}">
      <dsp:nvSpPr>
        <dsp:cNvPr id="0" name=""/>
        <dsp:cNvSpPr/>
      </dsp:nvSpPr>
      <dsp:spPr>
        <a:xfrm>
          <a:off x="4203813" y="126339"/>
          <a:ext cx="1085266" cy="844190"/>
        </a:xfrm>
        <a:prstGeom prst="rect">
          <a:avLst/>
        </a:prstGeom>
        <a:noFill/>
        <a:ln>
          <a:noFill/>
        </a:ln>
        <a:effectLst/>
      </dsp:spPr>
      <dsp:style>
        <a:lnRef idx="0">
          <a:scrgbClr r="0" g="0" b="0"/>
        </a:lnRef>
        <a:fillRef idx="0">
          <a:scrgbClr r="0" g="0" b="0"/>
        </a:fillRef>
        <a:effectRef idx="0">
          <a:scrgbClr r="0" g="0" b="0"/>
        </a:effectRef>
        <a:fontRef idx="minor"/>
      </dsp:style>
    </dsp:sp>
    <dsp:sp modelId="{08AABFC5-A7A3-4C65-8896-7A4FFA9AC1A2}">
      <dsp:nvSpPr>
        <dsp:cNvPr id="0" name=""/>
        <dsp:cNvSpPr/>
      </dsp:nvSpPr>
      <dsp:spPr>
        <a:xfrm rot="5400000">
          <a:off x="4183652" y="2182606"/>
          <a:ext cx="886399" cy="1009135"/>
        </a:xfrm>
        <a:prstGeom prst="bentUpArrow">
          <a:avLst>
            <a:gd name="adj1" fmla="val 32840"/>
            <a:gd name="adj2" fmla="val 25000"/>
            <a:gd name="adj3" fmla="val 35780"/>
          </a:avLst>
        </a:prstGeom>
        <a:solidFill>
          <a:schemeClr val="accent4">
            <a:tint val="50000"/>
            <a:hueOff val="-6245488"/>
            <a:satOff val="1980"/>
            <a:lumOff val="6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21615D-F082-4A8D-92F1-E0F654546A51}">
      <dsp:nvSpPr>
        <dsp:cNvPr id="0" name=""/>
        <dsp:cNvSpPr/>
      </dsp:nvSpPr>
      <dsp:spPr>
        <a:xfrm>
          <a:off x="3948810" y="1200014"/>
          <a:ext cx="1492175" cy="1044474"/>
        </a:xfrm>
        <a:prstGeom prst="roundRect">
          <a:avLst>
            <a:gd name="adj" fmla="val 1667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Use SAS to gather data and create submission files</a:t>
          </a:r>
        </a:p>
      </dsp:txBody>
      <dsp:txXfrm>
        <a:off x="3999806" y="1251010"/>
        <a:ext cx="1390183" cy="942482"/>
      </dsp:txXfrm>
    </dsp:sp>
    <dsp:sp modelId="{B0EAE434-8146-4E97-91FB-424960AC26BC}">
      <dsp:nvSpPr>
        <dsp:cNvPr id="0" name=""/>
        <dsp:cNvSpPr/>
      </dsp:nvSpPr>
      <dsp:spPr>
        <a:xfrm>
          <a:off x="5440986" y="1299629"/>
          <a:ext cx="1085266" cy="844190"/>
        </a:xfrm>
        <a:prstGeom prst="rect">
          <a:avLst/>
        </a:prstGeom>
        <a:noFill/>
        <a:ln>
          <a:noFill/>
        </a:ln>
        <a:effectLst/>
      </dsp:spPr>
      <dsp:style>
        <a:lnRef idx="0">
          <a:scrgbClr r="0" g="0" b="0"/>
        </a:lnRef>
        <a:fillRef idx="0">
          <a:scrgbClr r="0" g="0" b="0"/>
        </a:fillRef>
        <a:effectRef idx="0">
          <a:scrgbClr r="0" g="0" b="0"/>
        </a:effectRef>
        <a:fontRef idx="minor"/>
      </dsp:style>
    </dsp:sp>
    <dsp:sp modelId="{C1A9B6B0-B72B-4D71-8013-CB879E2D021A}">
      <dsp:nvSpPr>
        <dsp:cNvPr id="0" name=""/>
        <dsp:cNvSpPr/>
      </dsp:nvSpPr>
      <dsp:spPr>
        <a:xfrm rot="5400000">
          <a:off x="5420824" y="3355896"/>
          <a:ext cx="886399" cy="1009135"/>
        </a:xfrm>
        <a:prstGeom prst="bentUpArrow">
          <a:avLst>
            <a:gd name="adj1" fmla="val 32840"/>
            <a:gd name="adj2" fmla="val 25000"/>
            <a:gd name="adj3" fmla="val 35780"/>
          </a:avLst>
        </a:prstGeom>
        <a:solidFill>
          <a:schemeClr val="accent4">
            <a:tint val="50000"/>
            <a:hueOff val="-12490976"/>
            <a:satOff val="3960"/>
            <a:lumOff val="133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A74D35-A193-4A69-A69B-5BCDCA5C79F8}">
      <dsp:nvSpPr>
        <dsp:cNvPr id="0" name=""/>
        <dsp:cNvSpPr/>
      </dsp:nvSpPr>
      <dsp:spPr>
        <a:xfrm>
          <a:off x="5185982" y="2373304"/>
          <a:ext cx="1492175" cy="1044474"/>
        </a:xfrm>
        <a:prstGeom prst="roundRect">
          <a:avLst>
            <a:gd name="adj" fmla="val 1667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Test data in MIS system. Submit SI update , if needed.</a:t>
          </a:r>
        </a:p>
      </dsp:txBody>
      <dsp:txXfrm>
        <a:off x="5236978" y="2424300"/>
        <a:ext cx="1390183" cy="942482"/>
      </dsp:txXfrm>
    </dsp:sp>
    <dsp:sp modelId="{79B2C8A1-935E-4EF4-8B22-8C8DF75A9C2C}">
      <dsp:nvSpPr>
        <dsp:cNvPr id="0" name=""/>
        <dsp:cNvSpPr/>
      </dsp:nvSpPr>
      <dsp:spPr>
        <a:xfrm>
          <a:off x="6678158" y="2472918"/>
          <a:ext cx="1085266" cy="844190"/>
        </a:xfrm>
        <a:prstGeom prst="rect">
          <a:avLst/>
        </a:prstGeom>
        <a:noFill/>
        <a:ln>
          <a:noFill/>
        </a:ln>
        <a:effectLst/>
      </dsp:spPr>
      <dsp:style>
        <a:lnRef idx="0">
          <a:scrgbClr r="0" g="0" b="0"/>
        </a:lnRef>
        <a:fillRef idx="0">
          <a:scrgbClr r="0" g="0" b="0"/>
        </a:fillRef>
        <a:effectRef idx="0">
          <a:scrgbClr r="0" g="0" b="0"/>
        </a:effectRef>
        <a:fontRef idx="minor"/>
      </dsp:style>
    </dsp:sp>
    <dsp:sp modelId="{4B2AF58F-456D-406E-9177-1B0C5554B684}">
      <dsp:nvSpPr>
        <dsp:cNvPr id="0" name=""/>
        <dsp:cNvSpPr/>
      </dsp:nvSpPr>
      <dsp:spPr>
        <a:xfrm>
          <a:off x="6423155" y="3546594"/>
          <a:ext cx="1492175" cy="1044474"/>
        </a:xfrm>
        <a:prstGeom prst="roundRect">
          <a:avLst>
            <a:gd name="adj" fmla="val 1667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Submit data and publish results/analyses on the IRP webpage</a:t>
          </a:r>
          <a:r>
            <a:rPr lang="en-US" sz="1200" kern="1200" dirty="0"/>
            <a:t>.</a:t>
          </a:r>
        </a:p>
      </dsp:txBody>
      <dsp:txXfrm>
        <a:off x="6474151" y="3597590"/>
        <a:ext cx="1390183" cy="9424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48D0C-59A9-4CBB-B812-9351F8DC8EE6}"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1460C-D15A-4B3B-A667-A16CB8D955E9}" type="slidenum">
              <a:rPr lang="en-US" smtClean="0"/>
              <a:t>‹#›</a:t>
            </a:fld>
            <a:endParaRPr lang="en-US"/>
          </a:p>
        </p:txBody>
      </p:sp>
    </p:spTree>
    <p:extLst>
      <p:ext uri="{BB962C8B-B14F-4D97-AF65-F5344CB8AC3E}">
        <p14:creationId xmlns:p14="http://schemas.microsoft.com/office/powerpoint/2010/main" val="3848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a:t>
            </a:fld>
            <a:endParaRPr lang="en-US"/>
          </a:p>
        </p:txBody>
      </p:sp>
    </p:spTree>
    <p:extLst>
      <p:ext uri="{BB962C8B-B14F-4D97-AF65-F5344CB8AC3E}">
        <p14:creationId xmlns:p14="http://schemas.microsoft.com/office/powerpoint/2010/main" val="985553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10</a:t>
            </a:fld>
            <a:endParaRPr lang="en-US"/>
          </a:p>
        </p:txBody>
      </p:sp>
    </p:spTree>
    <p:extLst>
      <p:ext uri="{BB962C8B-B14F-4D97-AF65-F5344CB8AC3E}">
        <p14:creationId xmlns:p14="http://schemas.microsoft.com/office/powerpoint/2010/main" val="751985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screenshot of this MIS SP data cleanup/discrepancy report for the 2018 academic year shows two type of errors. For number #1, the term code “201711” is for the summer term of the 2017 academic year; however, the date, August 2017, is for summer of the 2018 academic year. For #2, the issue is that ‘99999’ are only used for credit certificates not approved by the CCCCO. It is possible that FH_CEA_1CHL was not approved; however, the data custodian is just asked to verify that this is the case. </a:t>
            </a:r>
          </a:p>
        </p:txBody>
      </p:sp>
      <p:sp>
        <p:nvSpPr>
          <p:cNvPr id="4" name="Slide Number Placeholder 3"/>
          <p:cNvSpPr>
            <a:spLocks noGrp="1"/>
          </p:cNvSpPr>
          <p:nvPr>
            <p:ph type="sldNum" sz="quarter" idx="5"/>
          </p:nvPr>
        </p:nvSpPr>
        <p:spPr/>
        <p:txBody>
          <a:bodyPr/>
          <a:lstStyle/>
          <a:p>
            <a:fld id="{A971460C-D15A-4B3B-A667-A16CB8D955E9}" type="slidenum">
              <a:rPr lang="en-US" smtClean="0"/>
              <a:t>12</a:t>
            </a:fld>
            <a:endParaRPr lang="en-US"/>
          </a:p>
        </p:txBody>
      </p:sp>
    </p:spTree>
    <p:extLst>
      <p:ext uri="{BB962C8B-B14F-4D97-AF65-F5344CB8AC3E}">
        <p14:creationId xmlns:p14="http://schemas.microsoft.com/office/powerpoint/2010/main" val="378114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MIS SP data for noncredit certificates are not stored in Banner. To be able to submit data for noncredit certificates, custom tables were created. These include tables for certificate characteristics (TOP code, control number/unique code, hours, title), applicable courses, and students/awardees (student ID, certificate ID, award date). A month prior submission date, data for noncredit certificates are updated with the latest data available in the MIS data mart (master program file) and COCI (CCC curriculum inventory for degrees and certificates). Student/awardee data can be provided by the college; in this case, custom functions are used to assess whether the student met all course requirements for the certificate. Only data for students who met all requirements are included in the final report. The colleges can also request a list of candidates who met all requirements for noncredit awards. Once these lists have been reviewed and confirmed, the data is stored in custom tables to be ready for reporting, including data resubmissions. </a:t>
            </a:r>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13</a:t>
            </a:fld>
            <a:endParaRPr lang="en-US"/>
          </a:p>
        </p:txBody>
      </p:sp>
    </p:spTree>
    <p:extLst>
      <p:ext uri="{BB962C8B-B14F-4D97-AF65-F5344CB8AC3E}">
        <p14:creationId xmlns:p14="http://schemas.microsoft.com/office/powerpoint/2010/main" val="1328942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List of candidates for noncredit awards are sent in an Excel document, which shows the title for the certificate, student ID, student name, and the term when they enrolled on each applicable course. In the last column of the worksheet, the dean or program coordinator is asked to identify if the student was awarded the certificate during the reporting academic year. This information is used to update custom tables used to gather data for MIS SP, noncredit awards.</a:t>
            </a:r>
          </a:p>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14</a:t>
            </a:fld>
            <a:endParaRPr lang="en-US"/>
          </a:p>
        </p:txBody>
      </p:sp>
    </p:spTree>
    <p:extLst>
      <p:ext uri="{BB962C8B-B14F-4D97-AF65-F5344CB8AC3E}">
        <p14:creationId xmlns:p14="http://schemas.microsoft.com/office/powerpoint/2010/main" val="1942818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requested by the department, a list of candidates for noncredit awards are sent in an Excel document. This Excel document includes a worksheet that identifies all noncredit certificate for the department and one worksheet for each certificate with a list of candidates and their academic history related to the certificate. Once reviewed and confirmed, this information is used to update custom tables used to report data in MIS SP. </a:t>
            </a:r>
          </a:p>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15</a:t>
            </a:fld>
            <a:endParaRPr lang="en-US"/>
          </a:p>
        </p:txBody>
      </p:sp>
    </p:spTree>
    <p:extLst>
      <p:ext uri="{BB962C8B-B14F-4D97-AF65-F5344CB8AC3E}">
        <p14:creationId xmlns:p14="http://schemas.microsoft.com/office/powerpoint/2010/main" val="101062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By the time of the MIS SP submission (mid-September), all or most of the data issues should have been resolved. Data custodians should have had enough time to monitor the award counts by degree and program. On submission date, data for credit and noncredit awards are extracted by the MIS SP SQL views and downloaded to be processed by SAS—the tool used to format the data files to be submitted based on specifications in the MIS DED (data dictionary). Submissions tests may indicate the need to submit the SI Update report (reports recent changes in student IDs). Once no errors are found by the CCCCO MIS system, the report is finally submitted. About one or two weeks later, a summary of the data submitted is posted in the FHDA IRP MIS Reports website. MIS SP resubmissions are usually at the end of October and the following academic year.</a:t>
            </a:r>
          </a:p>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16</a:t>
            </a:fld>
            <a:endParaRPr lang="en-US"/>
          </a:p>
        </p:txBody>
      </p:sp>
    </p:spTree>
    <p:extLst>
      <p:ext uri="{BB962C8B-B14F-4D97-AF65-F5344CB8AC3E}">
        <p14:creationId xmlns:p14="http://schemas.microsoft.com/office/powerpoint/2010/main" val="3819965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MIS SP Submission Report for 2022-23: documents any pending data issues by the time of submission. It also provides an analysis of the data submitted taking into account data for the two prior academic years and related SCFF (Student Centered Funding Formula) statistics.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 Headcount by Program: headcount statistics for the last three academic years by program (award or certificate). It’s in Excel format to allow users to query the data. It’s also updated to show data for the last resubmission during the year.</a:t>
            </a:r>
          </a:p>
        </p:txBody>
      </p:sp>
      <p:sp>
        <p:nvSpPr>
          <p:cNvPr id="4" name="Slide Number Placeholder 3"/>
          <p:cNvSpPr>
            <a:spLocks noGrp="1"/>
          </p:cNvSpPr>
          <p:nvPr>
            <p:ph type="sldNum" sz="quarter" idx="5"/>
          </p:nvPr>
        </p:nvSpPr>
        <p:spPr/>
        <p:txBody>
          <a:bodyPr/>
          <a:lstStyle/>
          <a:p>
            <a:fld id="{A971460C-D15A-4B3B-A667-A16CB8D955E9}" type="slidenum">
              <a:rPr lang="en-US" smtClean="0"/>
              <a:t>17</a:t>
            </a:fld>
            <a:endParaRPr lang="en-US"/>
          </a:p>
        </p:txBody>
      </p:sp>
    </p:spTree>
    <p:extLst>
      <p:ext uri="{BB962C8B-B14F-4D97-AF65-F5344CB8AC3E}">
        <p14:creationId xmlns:p14="http://schemas.microsoft.com/office/powerpoint/2010/main" val="1461048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of the tables shown in the MIS SP submission report provides related SCFF (Student Centered Funding Formula) statistics. For example, in this table the data shows how students’ registration at the </a:t>
            </a:r>
            <a:r>
              <a:rPr lang="en-US"/>
              <a:t>district level </a:t>
            </a:r>
            <a:r>
              <a:rPr lang="en-US" dirty="0"/>
              <a:t>during the reporting academic year influences their headcount status (whether the student is included in the final headcount). </a:t>
            </a:r>
          </a:p>
        </p:txBody>
      </p:sp>
      <p:sp>
        <p:nvSpPr>
          <p:cNvPr id="4" name="Slide Number Placeholder 3"/>
          <p:cNvSpPr>
            <a:spLocks noGrp="1"/>
          </p:cNvSpPr>
          <p:nvPr>
            <p:ph type="sldNum" sz="quarter" idx="5"/>
          </p:nvPr>
        </p:nvSpPr>
        <p:spPr/>
        <p:txBody>
          <a:bodyPr/>
          <a:lstStyle/>
          <a:p>
            <a:fld id="{A971460C-D15A-4B3B-A667-A16CB8D955E9}" type="slidenum">
              <a:rPr lang="en-US" smtClean="0"/>
              <a:t>18</a:t>
            </a:fld>
            <a:endParaRPr lang="en-US"/>
          </a:p>
        </p:txBody>
      </p:sp>
    </p:spTree>
    <p:extLst>
      <p:ext uri="{BB962C8B-B14F-4D97-AF65-F5344CB8AC3E}">
        <p14:creationId xmlns:p14="http://schemas.microsoft.com/office/powerpoint/2010/main" val="3850755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 Headcount by Program keeps track of headcount by program, including data from resubmissions during the year. It also provides a copy of the MIS report for the original submission and resubmission. </a:t>
            </a:r>
          </a:p>
        </p:txBody>
      </p:sp>
      <p:sp>
        <p:nvSpPr>
          <p:cNvPr id="4" name="Slide Number Placeholder 3"/>
          <p:cNvSpPr>
            <a:spLocks noGrp="1"/>
          </p:cNvSpPr>
          <p:nvPr>
            <p:ph type="sldNum" sz="quarter" idx="5"/>
          </p:nvPr>
        </p:nvSpPr>
        <p:spPr/>
        <p:txBody>
          <a:bodyPr/>
          <a:lstStyle/>
          <a:p>
            <a:fld id="{A971460C-D15A-4B3B-A667-A16CB8D955E9}" type="slidenum">
              <a:rPr lang="en-US" smtClean="0"/>
              <a:t>19</a:t>
            </a:fld>
            <a:endParaRPr lang="en-US"/>
          </a:p>
        </p:txBody>
      </p:sp>
    </p:spTree>
    <p:extLst>
      <p:ext uri="{BB962C8B-B14F-4D97-AF65-F5344CB8AC3E}">
        <p14:creationId xmlns:p14="http://schemas.microsoft.com/office/powerpoint/2010/main" val="943939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2</a:t>
            </a:fld>
            <a:endParaRPr lang="en-US"/>
          </a:p>
        </p:txBody>
      </p:sp>
    </p:spTree>
    <p:extLst>
      <p:ext uri="{BB962C8B-B14F-4D97-AF65-F5344CB8AC3E}">
        <p14:creationId xmlns:p14="http://schemas.microsoft.com/office/powerpoint/2010/main" val="328348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the MIS SP report is to identify students who were awarded at least one degree or certificate at the college during the reporting academic year. The report also identifies the program of studies (e.g., major), award type (e.g., approved credit certificate of at least 27 quarter units), the control number (i.e., a link to COCI or CCC Curriculum Inventory) and the date for the award. The report is submitted annually, usually in mid-`September.</a:t>
            </a:r>
          </a:p>
        </p:txBody>
      </p:sp>
      <p:sp>
        <p:nvSpPr>
          <p:cNvPr id="4" name="Slide Number Placeholder 3"/>
          <p:cNvSpPr>
            <a:spLocks noGrp="1"/>
          </p:cNvSpPr>
          <p:nvPr>
            <p:ph type="sldNum" sz="quarter" idx="5"/>
          </p:nvPr>
        </p:nvSpPr>
        <p:spPr/>
        <p:txBody>
          <a:bodyPr/>
          <a:lstStyle/>
          <a:p>
            <a:fld id="{A971460C-D15A-4B3B-A667-A16CB8D955E9}" type="slidenum">
              <a:rPr lang="en-US" smtClean="0"/>
              <a:t>3</a:t>
            </a:fld>
            <a:endParaRPr lang="en-US"/>
          </a:p>
        </p:txBody>
      </p:sp>
    </p:spTree>
    <p:extLst>
      <p:ext uri="{BB962C8B-B14F-4D97-AF65-F5344CB8AC3E}">
        <p14:creationId xmlns:p14="http://schemas.microsoft.com/office/powerpoint/2010/main" val="174597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the submission of MIS SP (student program award), all MIS quarterly submissions for the academic year should have been submitted. Any record in MIS SP with a student ID not previously submitted in the MIS SB report (one of the quarterly reports) will be rejected. To avoid rejection due to a student ID change, the MIS SI update report, which identifies changes for previously submitted student IDs, should be submitted prior to submitting MIS SP. Award data in MIS SP (TOP code, award type, control number for each degree and certificate) must not show any discrepancies with data for the award in COCI. COCI is the CCC (California Community College) curriculum inventory, which includes data for all degrees and certificates approved for each college.       </a:t>
            </a:r>
          </a:p>
        </p:txBody>
      </p:sp>
      <p:sp>
        <p:nvSpPr>
          <p:cNvPr id="4" name="Slide Number Placeholder 3"/>
          <p:cNvSpPr>
            <a:spLocks noGrp="1"/>
          </p:cNvSpPr>
          <p:nvPr>
            <p:ph type="sldNum" sz="quarter" idx="5"/>
          </p:nvPr>
        </p:nvSpPr>
        <p:spPr/>
        <p:txBody>
          <a:bodyPr/>
          <a:lstStyle/>
          <a:p>
            <a:fld id="{A971460C-D15A-4B3B-A667-A16CB8D955E9}" type="slidenum">
              <a:rPr lang="en-US" smtClean="0"/>
              <a:t>4</a:t>
            </a:fld>
            <a:endParaRPr lang="en-US"/>
          </a:p>
        </p:txBody>
      </p:sp>
    </p:spTree>
    <p:extLst>
      <p:ext uri="{BB962C8B-B14F-4D97-AF65-F5344CB8AC3E}">
        <p14:creationId xmlns:p14="http://schemas.microsoft.com/office/powerpoint/2010/main" val="358788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CCC data systems (which includes COCI and MIS) can be viewed as subsets of a larger system with zero tolerance for discrepancies across data sets. The MIS SP must show no discrepancy with the MIS program master file (data from COCI which identifies all approved programs at the colleges using TOP and Unique codes) or the MIS SB report (MIS quarterly report with identifiers for all students at the college during a term).</a:t>
            </a:r>
          </a:p>
        </p:txBody>
      </p:sp>
      <p:sp>
        <p:nvSpPr>
          <p:cNvPr id="4" name="Slide Number Placeholder 3"/>
          <p:cNvSpPr>
            <a:spLocks noGrp="1"/>
          </p:cNvSpPr>
          <p:nvPr>
            <p:ph type="sldNum" sz="quarter" idx="5"/>
          </p:nvPr>
        </p:nvSpPr>
        <p:spPr/>
        <p:txBody>
          <a:bodyPr/>
          <a:lstStyle/>
          <a:p>
            <a:fld id="{A971460C-D15A-4B3B-A667-A16CB8D955E9}" type="slidenum">
              <a:rPr lang="en-US" smtClean="0"/>
              <a:t>5</a:t>
            </a:fld>
            <a:endParaRPr lang="en-US"/>
          </a:p>
        </p:txBody>
      </p:sp>
    </p:spTree>
    <p:extLst>
      <p:ext uri="{BB962C8B-B14F-4D97-AF65-F5344CB8AC3E}">
        <p14:creationId xmlns:p14="http://schemas.microsoft.com/office/powerpoint/2010/main" val="98707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data cleanup for program data (data for degrees and certificates offered at the college during the academic year) begins in summer and relates to data for the upcoming academic year (about a year in advance of data submission for the academic year). The final reports resulting from this data cleanup (one Excel file for each college) are available at the FHDA IRP MIS website, https://research.fhda.edu/mis_reports/mis_sp_program_awards, under the heading </a:t>
            </a:r>
            <a:r>
              <a:rPr lang="en-US" sz="1200" b="1" i="0" kern="1200" dirty="0">
                <a:solidFill>
                  <a:schemeClr val="tx1"/>
                </a:solidFill>
                <a:effectLst/>
                <a:latin typeface="+mn-lt"/>
                <a:ea typeface="+mn-ea"/>
                <a:cs typeface="+mn-cs"/>
              </a:rPr>
              <a:t>MIS SP (Academic Awards) Data Cleanup Reports.</a:t>
            </a:r>
          </a:p>
        </p:txBody>
      </p:sp>
      <p:sp>
        <p:nvSpPr>
          <p:cNvPr id="4" name="Slide Number Placeholder 3"/>
          <p:cNvSpPr>
            <a:spLocks noGrp="1"/>
          </p:cNvSpPr>
          <p:nvPr>
            <p:ph type="sldNum" sz="quarter" idx="5"/>
          </p:nvPr>
        </p:nvSpPr>
        <p:spPr/>
        <p:txBody>
          <a:bodyPr/>
          <a:lstStyle/>
          <a:p>
            <a:fld id="{A971460C-D15A-4B3B-A667-A16CB8D955E9}" type="slidenum">
              <a:rPr lang="en-US" smtClean="0"/>
              <a:t>6</a:t>
            </a:fld>
            <a:endParaRPr lang="en-US"/>
          </a:p>
        </p:txBody>
      </p:sp>
    </p:spTree>
    <p:extLst>
      <p:ext uri="{BB962C8B-B14F-4D97-AF65-F5344CB8AC3E}">
        <p14:creationId xmlns:p14="http://schemas.microsoft.com/office/powerpoint/2010/main" val="3274686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report (an Excel file) is used by data custodians (academic program coordinators) to compare data in Banner and COCI. Using separate worksheets, the report identifies awards (degree or certificate) with any of the following issues: (1) not approved by COCI, (2) with discrepancies regarding TOP and unique code, (3) different MIS award code, and (4) duplicated unique code. The report also allows the data custodian to review award titles across system. Regarding noncredit certificates, the report identifies all approved certificates and required courses.</a:t>
            </a:r>
          </a:p>
        </p:txBody>
      </p:sp>
      <p:sp>
        <p:nvSpPr>
          <p:cNvPr id="4" name="Slide Number Placeholder 3"/>
          <p:cNvSpPr>
            <a:spLocks noGrp="1"/>
          </p:cNvSpPr>
          <p:nvPr>
            <p:ph type="sldNum" sz="quarter" idx="5"/>
          </p:nvPr>
        </p:nvSpPr>
        <p:spPr/>
        <p:txBody>
          <a:bodyPr/>
          <a:lstStyle/>
          <a:p>
            <a:fld id="{A971460C-D15A-4B3B-A667-A16CB8D955E9}" type="slidenum">
              <a:rPr lang="en-US" smtClean="0"/>
              <a:t>7</a:t>
            </a:fld>
            <a:endParaRPr lang="en-US"/>
          </a:p>
        </p:txBody>
      </p:sp>
    </p:spTree>
    <p:extLst>
      <p:ext uri="{BB962C8B-B14F-4D97-AF65-F5344CB8AC3E}">
        <p14:creationId xmlns:p14="http://schemas.microsoft.com/office/powerpoint/2010/main" val="2361042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Data from COCI (CCC program inventory) should reflect data from the college catalog for the reporting academic year. Data extracts from COCI are used to assess the accuracy and completeness of the data in Banner for programs offered at the college during the reporting year (e.g., SMRPRLE, STVMAJR).  Once the data in Banner shows no error, an SQL view is used to link data from Banner tables to extract the data for the report on the submission date.</a:t>
            </a:r>
            <a:endParaRPr lang="en-US" dirty="0"/>
          </a:p>
        </p:txBody>
      </p:sp>
      <p:sp>
        <p:nvSpPr>
          <p:cNvPr id="4" name="Slide Number Placeholder 3"/>
          <p:cNvSpPr>
            <a:spLocks noGrp="1"/>
          </p:cNvSpPr>
          <p:nvPr>
            <p:ph type="sldNum" sz="quarter" idx="5"/>
          </p:nvPr>
        </p:nvSpPr>
        <p:spPr/>
        <p:txBody>
          <a:bodyPr/>
          <a:lstStyle/>
          <a:p>
            <a:fld id="{A971460C-D15A-4B3B-A667-A16CB8D955E9}" type="slidenum">
              <a:rPr lang="en-US" smtClean="0"/>
              <a:t>8</a:t>
            </a:fld>
            <a:endParaRPr lang="en-US"/>
          </a:p>
        </p:txBody>
      </p:sp>
    </p:spTree>
    <p:extLst>
      <p:ext uri="{BB962C8B-B14F-4D97-AF65-F5344CB8AC3E}">
        <p14:creationId xmlns:p14="http://schemas.microsoft.com/office/powerpoint/2010/main" val="313891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three weeks prior to the submission date, the MIS SP discrepancy report is emailed to data custodians at the colleges. The reports are run until no discrepancies are found or submission date.</a:t>
            </a:r>
          </a:p>
        </p:txBody>
      </p:sp>
      <p:sp>
        <p:nvSpPr>
          <p:cNvPr id="4" name="Slide Number Placeholder 3"/>
          <p:cNvSpPr>
            <a:spLocks noGrp="1"/>
          </p:cNvSpPr>
          <p:nvPr>
            <p:ph type="sldNum" sz="quarter" idx="5"/>
          </p:nvPr>
        </p:nvSpPr>
        <p:spPr/>
        <p:txBody>
          <a:bodyPr/>
          <a:lstStyle/>
          <a:p>
            <a:fld id="{A971460C-D15A-4B3B-A667-A16CB8D955E9}" type="slidenum">
              <a:rPr lang="en-US" smtClean="0"/>
              <a:t>9</a:t>
            </a:fld>
            <a:endParaRPr lang="en-US"/>
          </a:p>
        </p:txBody>
      </p:sp>
    </p:spTree>
    <p:extLst>
      <p:ext uri="{BB962C8B-B14F-4D97-AF65-F5344CB8AC3E}">
        <p14:creationId xmlns:p14="http://schemas.microsoft.com/office/powerpoint/2010/main" val="385578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A9F6D-6CC1-412D-A2E8-A136ABF6F15E}"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1008233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A9F6D-6CC1-412D-A2E8-A136ABF6F15E}"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305474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A9F6D-6CC1-412D-A2E8-A136ABF6F15E}"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48971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A9F6D-6CC1-412D-A2E8-A136ABF6F15E}"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307248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A9F6D-6CC1-412D-A2E8-A136ABF6F15E}"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426445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A9F6D-6CC1-412D-A2E8-A136ABF6F15E}"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253686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A9F6D-6CC1-412D-A2E8-A136ABF6F15E}" type="datetimeFigureOut">
              <a:rPr lang="en-US" smtClean="0"/>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43392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A9F6D-6CC1-412D-A2E8-A136ABF6F15E}" type="datetimeFigureOut">
              <a:rPr lang="en-US" smtClean="0"/>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225582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A9F6D-6CC1-412D-A2E8-A136ABF6F15E}" type="datetimeFigureOut">
              <a:rPr lang="en-US" smtClean="0"/>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293731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A9F6D-6CC1-412D-A2E8-A136ABF6F15E}"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145671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A9F6D-6CC1-412D-A2E8-A136ABF6F15E}"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5F21F-CB02-4200-9AB5-D7BE10A43CB4}" type="slidenum">
              <a:rPr lang="en-US" smtClean="0"/>
              <a:t>‹#›</a:t>
            </a:fld>
            <a:endParaRPr lang="en-US"/>
          </a:p>
        </p:txBody>
      </p:sp>
    </p:spTree>
    <p:extLst>
      <p:ext uri="{BB962C8B-B14F-4D97-AF65-F5344CB8AC3E}">
        <p14:creationId xmlns:p14="http://schemas.microsoft.com/office/powerpoint/2010/main" val="216334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A9F6D-6CC1-412D-A2E8-A136ABF6F15E}" type="datetimeFigureOut">
              <a:rPr lang="en-US" smtClean="0"/>
              <a:t>3/20/2024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5F21F-CB02-4200-9AB5-D7BE10A43CB4}" type="slidenum">
              <a:rPr lang="en-US" smtClean="0"/>
              <a:t>‹#›</a:t>
            </a:fld>
            <a:endParaRPr lang="en-US"/>
          </a:p>
        </p:txBody>
      </p:sp>
    </p:spTree>
    <p:extLst>
      <p:ext uri="{BB962C8B-B14F-4D97-AF65-F5344CB8AC3E}">
        <p14:creationId xmlns:p14="http://schemas.microsoft.com/office/powerpoint/2010/main" val="489057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research.fhda.edu/mis_reports/mis_sp_program_award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55A48-5F43-4B4D-B000-99760191D0FE}"/>
              </a:ext>
            </a:extLst>
          </p:cNvPr>
          <p:cNvSpPr>
            <a:spLocks noGrp="1"/>
          </p:cNvSpPr>
          <p:nvPr>
            <p:ph type="title"/>
          </p:nvPr>
        </p:nvSpPr>
        <p:spPr>
          <a:xfrm>
            <a:off x="5080934" y="2140517"/>
            <a:ext cx="6790625" cy="1720283"/>
          </a:xfrm>
        </p:spPr>
        <p:txBody>
          <a:bodyPr vert="horz" lIns="91440" tIns="45720" rIns="91440" bIns="45720" rtlCol="0" anchor="b">
            <a:normAutofit/>
          </a:bodyPr>
          <a:lstStyle/>
          <a:p>
            <a:r>
              <a:rPr lang="en-US" sz="3700" b="1" dirty="0"/>
              <a:t>MIS SP Student Program Award </a:t>
            </a:r>
            <a:br>
              <a:rPr lang="en-US" sz="3700" b="1" dirty="0"/>
            </a:br>
            <a:r>
              <a:rPr lang="en-US" sz="3700" b="1" dirty="0"/>
              <a:t>FHDA CCD Data Cleanup </a:t>
            </a:r>
            <a:br>
              <a:rPr lang="en-US" sz="3700" b="1" dirty="0"/>
            </a:br>
            <a:r>
              <a:rPr lang="en-US" sz="3700" b="1" dirty="0"/>
              <a:t>Methods &amp; Procedures</a:t>
            </a:r>
          </a:p>
        </p:txBody>
      </p:sp>
      <p:sp>
        <p:nvSpPr>
          <p:cNvPr id="10" name="TextBox 9">
            <a:extLst>
              <a:ext uri="{FF2B5EF4-FFF2-40B4-BE49-F238E27FC236}">
                <a16:creationId xmlns:a16="http://schemas.microsoft.com/office/drawing/2014/main" id="{1CDF3AF1-9AB2-4225-B30A-5A2148582642}"/>
              </a:ext>
            </a:extLst>
          </p:cNvPr>
          <p:cNvSpPr txBox="1"/>
          <p:nvPr/>
        </p:nvSpPr>
        <p:spPr>
          <a:xfrm>
            <a:off x="5220634" y="4717483"/>
            <a:ext cx="3636645" cy="1480936"/>
          </a:xfrm>
          <a:prstGeom prst="rect">
            <a:avLst/>
          </a:prstGeom>
        </p:spPr>
        <p:txBody>
          <a:bodyPr vert="horz" lIns="91440" tIns="45720" rIns="91440" bIns="45720" rtlCol="0">
            <a:normAutofit fontScale="85000" lnSpcReduction="20000"/>
          </a:bodyPr>
          <a:lstStyle/>
          <a:p>
            <a:pPr defTabSz="914400">
              <a:lnSpc>
                <a:spcPct val="90000"/>
              </a:lnSpc>
              <a:spcAft>
                <a:spcPts val="600"/>
              </a:spcAft>
            </a:pPr>
            <a:r>
              <a:rPr lang="en-US" sz="2000" i="1" dirty="0"/>
              <a:t>Lourdes del Rio-Parent, PhD</a:t>
            </a:r>
          </a:p>
          <a:p>
            <a:pPr defTabSz="914400">
              <a:lnSpc>
                <a:spcPct val="90000"/>
              </a:lnSpc>
              <a:spcAft>
                <a:spcPts val="600"/>
              </a:spcAft>
            </a:pPr>
            <a:r>
              <a:rPr lang="en-US" sz="2000" i="1" dirty="0"/>
              <a:t>Senior Research Analyst</a:t>
            </a:r>
          </a:p>
          <a:p>
            <a:pPr defTabSz="914400">
              <a:lnSpc>
                <a:spcPct val="90000"/>
              </a:lnSpc>
              <a:spcAft>
                <a:spcPts val="600"/>
              </a:spcAft>
            </a:pPr>
            <a:r>
              <a:rPr lang="en-US" sz="2000" i="1" dirty="0"/>
              <a:t>Institutional Research &amp; Planning</a:t>
            </a:r>
          </a:p>
          <a:p>
            <a:pPr defTabSz="914400">
              <a:lnSpc>
                <a:spcPct val="90000"/>
              </a:lnSpc>
              <a:spcAft>
                <a:spcPts val="600"/>
              </a:spcAft>
            </a:pPr>
            <a:r>
              <a:rPr lang="en-US" sz="2000" i="1" dirty="0"/>
              <a:t>Foothill-De Anza CCD</a:t>
            </a:r>
          </a:p>
          <a:p>
            <a:pPr defTabSz="914400">
              <a:lnSpc>
                <a:spcPct val="90000"/>
              </a:lnSpc>
              <a:spcAft>
                <a:spcPts val="600"/>
              </a:spcAft>
            </a:pPr>
            <a:r>
              <a:rPr lang="en-US" sz="2000" i="1" dirty="0"/>
              <a:t>March 2024</a:t>
            </a:r>
          </a:p>
          <a:p>
            <a:pPr indent="-228600" defTabSz="914400">
              <a:lnSpc>
                <a:spcPct val="90000"/>
              </a:lnSpc>
              <a:spcAft>
                <a:spcPts val="600"/>
              </a:spcAft>
              <a:buFont typeface="Arial" panose="020B0604020202020204" pitchFamily="34" charset="0"/>
              <a:buChar char="•"/>
            </a:pPr>
            <a:endParaRPr lang="en-US" sz="2000" dirty="0"/>
          </a:p>
          <a:p>
            <a:pPr indent="-228600" defTabSz="914400">
              <a:lnSpc>
                <a:spcPct val="90000"/>
              </a:lnSpc>
              <a:spcAft>
                <a:spcPts val="600"/>
              </a:spcAft>
              <a:buFont typeface="Arial" panose="020B0604020202020204" pitchFamily="34" charset="0"/>
              <a:buChar char="•"/>
            </a:pPr>
            <a:endParaRPr lang="en-US" sz="2000" dirty="0"/>
          </a:p>
        </p:txBody>
      </p:sp>
      <p:pic>
        <p:nvPicPr>
          <p:cNvPr id="6" name="Content Placeholder 5">
            <a:extLst>
              <a:ext uri="{FF2B5EF4-FFF2-40B4-BE49-F238E27FC236}">
                <a16:creationId xmlns:a16="http://schemas.microsoft.com/office/drawing/2014/main" id="{76BBAEF4-3443-4BCD-86E7-66B9315C064C}"/>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7990" r="52839"/>
          <a:stretch/>
        </p:blipFill>
        <p:spPr>
          <a:xfrm>
            <a:off x="20" y="10"/>
            <a:ext cx="4635571" cy="6857990"/>
          </a:xfrm>
          <a:prstGeom prst="rect">
            <a:avLst/>
          </a:prstGeom>
          <a:effectLst/>
        </p:spPr>
      </p:pic>
      <p:cxnSp>
        <p:nvCxnSpPr>
          <p:cNvPr id="28" name="Straight Connector 2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3C92F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535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30FE-DE82-47D2-8A06-6AA0D0836393}"/>
              </a:ext>
            </a:extLst>
          </p:cNvPr>
          <p:cNvSpPr>
            <a:spLocks noGrp="1"/>
          </p:cNvSpPr>
          <p:nvPr>
            <p:ph type="title"/>
          </p:nvPr>
        </p:nvSpPr>
        <p:spPr/>
        <p:txBody>
          <a:bodyPr>
            <a:normAutofit/>
          </a:bodyPr>
          <a:lstStyle/>
          <a:p>
            <a:r>
              <a:rPr lang="en-US" sz="4000" b="1" dirty="0">
                <a:solidFill>
                  <a:schemeClr val="accent4"/>
                </a:solidFill>
              </a:rPr>
              <a:t>MIS SP-Credit awards, data cleanup (cont.)</a:t>
            </a:r>
            <a:endParaRPr lang="en-US" sz="4000" dirty="0"/>
          </a:p>
        </p:txBody>
      </p:sp>
      <p:sp>
        <p:nvSpPr>
          <p:cNvPr id="3" name="Content Placeholder 2">
            <a:extLst>
              <a:ext uri="{FF2B5EF4-FFF2-40B4-BE49-F238E27FC236}">
                <a16:creationId xmlns:a16="http://schemas.microsoft.com/office/drawing/2014/main" id="{0993CF36-7889-4CFE-A1CD-7D9D072FF044}"/>
              </a:ext>
            </a:extLst>
          </p:cNvPr>
          <p:cNvSpPr>
            <a:spLocks noGrp="1"/>
          </p:cNvSpPr>
          <p:nvPr>
            <p:ph idx="1"/>
          </p:nvPr>
        </p:nvSpPr>
        <p:spPr>
          <a:xfrm>
            <a:off x="838200" y="1690688"/>
            <a:ext cx="10515600" cy="4351338"/>
          </a:xfrm>
        </p:spPr>
        <p:txBody>
          <a:bodyPr>
            <a:normAutofit/>
          </a:bodyPr>
          <a:lstStyle/>
          <a:p>
            <a:r>
              <a:rPr lang="en-US" dirty="0"/>
              <a:t>The MIS SP data cleanup/discrepancy report is used to identify MIS edits (e.g., syntactical, referential) prior submitting data to the MIS system. </a:t>
            </a:r>
          </a:p>
          <a:p>
            <a:r>
              <a:rPr lang="en-US" dirty="0"/>
              <a:t>The data cleanup process (i.e., discrepancy report and resolutions) should help…</a:t>
            </a:r>
          </a:p>
          <a:p>
            <a:pPr lvl="1"/>
            <a:r>
              <a:rPr lang="en-US" dirty="0"/>
              <a:t>avoid or explain discrepancies between data used for institutional/local reports and that submitted in MIS SP</a:t>
            </a:r>
          </a:p>
          <a:p>
            <a:pPr lvl="1"/>
            <a:r>
              <a:rPr lang="en-US" dirty="0"/>
              <a:t>provide user-friendly and more meaningful reports to data custodians than those generated by the MIS CCCCO system.</a:t>
            </a:r>
          </a:p>
          <a:p>
            <a:pPr lvl="1"/>
            <a:r>
              <a:rPr lang="en-US" dirty="0"/>
              <a:t>facilitate data submission (i.e., most issues are resolved prior submission date).</a:t>
            </a:r>
          </a:p>
          <a:p>
            <a:pPr lvl="1"/>
            <a:endParaRPr lang="en-US" dirty="0"/>
          </a:p>
        </p:txBody>
      </p:sp>
    </p:spTree>
    <p:extLst>
      <p:ext uri="{BB962C8B-B14F-4D97-AF65-F5344CB8AC3E}">
        <p14:creationId xmlns:p14="http://schemas.microsoft.com/office/powerpoint/2010/main" val="220427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30FE-DE82-47D2-8A06-6AA0D0836393}"/>
              </a:ext>
            </a:extLst>
          </p:cNvPr>
          <p:cNvSpPr>
            <a:spLocks noGrp="1"/>
          </p:cNvSpPr>
          <p:nvPr>
            <p:ph type="title"/>
          </p:nvPr>
        </p:nvSpPr>
        <p:spPr/>
        <p:txBody>
          <a:bodyPr>
            <a:normAutofit/>
          </a:bodyPr>
          <a:lstStyle/>
          <a:p>
            <a:r>
              <a:rPr lang="en-US" sz="4000" b="1" dirty="0">
                <a:solidFill>
                  <a:schemeClr val="accent4"/>
                </a:solidFill>
              </a:rPr>
              <a:t>MIS SP-Credit awards, data cleanup (cont.)</a:t>
            </a:r>
            <a:endParaRPr lang="en-US" sz="4000" dirty="0"/>
          </a:p>
        </p:txBody>
      </p:sp>
      <p:sp>
        <p:nvSpPr>
          <p:cNvPr id="3" name="Content Placeholder 2">
            <a:extLst>
              <a:ext uri="{FF2B5EF4-FFF2-40B4-BE49-F238E27FC236}">
                <a16:creationId xmlns:a16="http://schemas.microsoft.com/office/drawing/2014/main" id="{0993CF36-7889-4CFE-A1CD-7D9D072FF044}"/>
              </a:ext>
            </a:extLst>
          </p:cNvPr>
          <p:cNvSpPr>
            <a:spLocks noGrp="1"/>
          </p:cNvSpPr>
          <p:nvPr>
            <p:ph idx="1"/>
          </p:nvPr>
        </p:nvSpPr>
        <p:spPr>
          <a:xfrm>
            <a:off x="838200" y="1690688"/>
            <a:ext cx="10193215" cy="4351338"/>
          </a:xfrm>
        </p:spPr>
        <p:txBody>
          <a:bodyPr>
            <a:normAutofit lnSpcReduction="10000"/>
          </a:bodyPr>
          <a:lstStyle/>
          <a:p>
            <a:r>
              <a:rPr lang="en-US" dirty="0"/>
              <a:t>The MIS SP data cleanup/discrepancy report is an Excel document with worksheets that include the following:</a:t>
            </a:r>
          </a:p>
          <a:p>
            <a:pPr lvl="1"/>
            <a:r>
              <a:rPr lang="en-US" dirty="0"/>
              <a:t>discrepancies between date and term for the award (i.e., award term and award date do not match) </a:t>
            </a:r>
          </a:p>
          <a:p>
            <a:pPr lvl="1"/>
            <a:r>
              <a:rPr lang="en-US" dirty="0"/>
              <a:t>discrepancies with COCI (e.g., the top code-unique code combination for the degree or approved certificate is not included in COCI)</a:t>
            </a:r>
          </a:p>
          <a:p>
            <a:pPr lvl="1"/>
            <a:r>
              <a:rPr lang="en-US" dirty="0"/>
              <a:t>students with duplicated awards (i.e., multiple records for the student with same degree or certificate)</a:t>
            </a:r>
          </a:p>
          <a:p>
            <a:pPr lvl="1"/>
            <a:r>
              <a:rPr lang="en-US" dirty="0"/>
              <a:t>summary statistics by award type to check on counts for the prior and current reporting year and identify unexpected changes</a:t>
            </a:r>
          </a:p>
          <a:p>
            <a:pPr lvl="1"/>
            <a:r>
              <a:rPr lang="en-US" dirty="0"/>
              <a:t>summary statistics by program (i.e., award type and major) to check on counts for the prior and current reporting year and identify unexpected changes</a:t>
            </a:r>
          </a:p>
          <a:p>
            <a:pPr lvl="1"/>
            <a:endParaRPr lang="en-US" dirty="0"/>
          </a:p>
        </p:txBody>
      </p:sp>
    </p:spTree>
    <p:extLst>
      <p:ext uri="{BB962C8B-B14F-4D97-AF65-F5344CB8AC3E}">
        <p14:creationId xmlns:p14="http://schemas.microsoft.com/office/powerpoint/2010/main" val="187261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209E-2A94-4E6C-8B74-A7B29CD91871}"/>
              </a:ext>
            </a:extLst>
          </p:cNvPr>
          <p:cNvSpPr>
            <a:spLocks noGrp="1"/>
          </p:cNvSpPr>
          <p:nvPr>
            <p:ph type="title"/>
          </p:nvPr>
        </p:nvSpPr>
        <p:spPr/>
        <p:txBody>
          <a:bodyPr>
            <a:normAutofit/>
          </a:bodyPr>
          <a:lstStyle/>
          <a:p>
            <a:r>
              <a:rPr lang="en-US" sz="4000" b="1" dirty="0">
                <a:solidFill>
                  <a:schemeClr val="accent4"/>
                </a:solidFill>
              </a:rPr>
              <a:t>MIS SP-Credit awards, data cleanup report</a:t>
            </a:r>
            <a:endParaRPr lang="en-US" sz="4000" dirty="0"/>
          </a:p>
        </p:txBody>
      </p:sp>
      <p:pic>
        <p:nvPicPr>
          <p:cNvPr id="8" name="Content Placeholder 7" descr="Graphical user interface, application&#10;&#10;Description automatically generated">
            <a:extLst>
              <a:ext uri="{FF2B5EF4-FFF2-40B4-BE49-F238E27FC236}">
                <a16:creationId xmlns:a16="http://schemas.microsoft.com/office/drawing/2014/main" id="{BDE4BAC7-A9C7-435D-9B35-892CB0760AD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9347696" cy="4032457"/>
          </a:xfrm>
        </p:spPr>
      </p:pic>
    </p:spTree>
    <p:extLst>
      <p:ext uri="{BB962C8B-B14F-4D97-AF65-F5344CB8AC3E}">
        <p14:creationId xmlns:p14="http://schemas.microsoft.com/office/powerpoint/2010/main" val="3116422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17D7-D52D-4EF4-A796-12E9A841E59E}"/>
              </a:ext>
            </a:extLst>
          </p:cNvPr>
          <p:cNvSpPr>
            <a:spLocks noGrp="1"/>
          </p:cNvSpPr>
          <p:nvPr>
            <p:ph type="title"/>
          </p:nvPr>
        </p:nvSpPr>
        <p:spPr>
          <a:xfrm>
            <a:off x="838200" y="634756"/>
            <a:ext cx="10515600" cy="1325563"/>
          </a:xfrm>
        </p:spPr>
        <p:txBody>
          <a:bodyPr/>
          <a:lstStyle/>
          <a:p>
            <a:r>
              <a:rPr lang="en-US" b="1" dirty="0">
                <a:solidFill>
                  <a:schemeClr val="accent4"/>
                </a:solidFill>
              </a:rPr>
              <a:t>MIS </a:t>
            </a:r>
            <a:r>
              <a:rPr lang="en-US" sz="4000" b="1" dirty="0">
                <a:solidFill>
                  <a:schemeClr val="accent4"/>
                </a:solidFill>
              </a:rPr>
              <a:t>SP-Noncredit</a:t>
            </a:r>
            <a:r>
              <a:rPr lang="en-US" b="1" dirty="0">
                <a:solidFill>
                  <a:schemeClr val="accent4"/>
                </a:solidFill>
              </a:rPr>
              <a:t> awards, data cleanup process</a:t>
            </a:r>
            <a:endParaRPr lang="en-US" dirty="0"/>
          </a:p>
        </p:txBody>
      </p:sp>
      <p:graphicFrame>
        <p:nvGraphicFramePr>
          <p:cNvPr id="5" name="Content Placeholder 4">
            <a:extLst>
              <a:ext uri="{FF2B5EF4-FFF2-40B4-BE49-F238E27FC236}">
                <a16:creationId xmlns:a16="http://schemas.microsoft.com/office/drawing/2014/main" id="{8907AB41-E45E-497F-A401-9C9A8B2A4149}"/>
              </a:ext>
            </a:extLst>
          </p:cNvPr>
          <p:cNvGraphicFramePr>
            <a:graphicFrameLocks noGrp="1"/>
          </p:cNvGraphicFramePr>
          <p:nvPr>
            <p:ph idx="1"/>
            <p:extLst>
              <p:ext uri="{D42A27DB-BD31-4B8C-83A1-F6EECF244321}">
                <p14:modId xmlns:p14="http://schemas.microsoft.com/office/powerpoint/2010/main" val="3386841257"/>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663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499-DD1C-4371-A22F-7E020A35D337}"/>
              </a:ext>
            </a:extLst>
          </p:cNvPr>
          <p:cNvSpPr>
            <a:spLocks noGrp="1"/>
          </p:cNvSpPr>
          <p:nvPr>
            <p:ph type="title"/>
          </p:nvPr>
        </p:nvSpPr>
        <p:spPr/>
        <p:txBody>
          <a:bodyPr/>
          <a:lstStyle/>
          <a:p>
            <a:r>
              <a:rPr lang="en-US" b="1" dirty="0">
                <a:solidFill>
                  <a:schemeClr val="accent4"/>
                </a:solidFill>
              </a:rPr>
              <a:t>MIS </a:t>
            </a:r>
            <a:r>
              <a:rPr lang="en-US" sz="4000" b="1" dirty="0">
                <a:solidFill>
                  <a:schemeClr val="accent4"/>
                </a:solidFill>
              </a:rPr>
              <a:t>SP-Noncredit</a:t>
            </a:r>
            <a:r>
              <a:rPr lang="en-US" b="1" dirty="0">
                <a:solidFill>
                  <a:schemeClr val="accent4"/>
                </a:solidFill>
              </a:rPr>
              <a:t> awards, data cleanup:</a:t>
            </a:r>
            <a:br>
              <a:rPr lang="en-US" b="1" dirty="0">
                <a:solidFill>
                  <a:schemeClr val="accent4"/>
                </a:solidFill>
              </a:rPr>
            </a:br>
            <a:r>
              <a:rPr lang="en-US" b="1" dirty="0">
                <a:solidFill>
                  <a:schemeClr val="accent4"/>
                </a:solidFill>
              </a:rPr>
              <a:t>list of award candidates</a:t>
            </a:r>
            <a:endParaRPr lang="en-US" dirty="0"/>
          </a:p>
        </p:txBody>
      </p:sp>
      <p:sp>
        <p:nvSpPr>
          <p:cNvPr id="3" name="Content Placeholder 2">
            <a:extLst>
              <a:ext uri="{FF2B5EF4-FFF2-40B4-BE49-F238E27FC236}">
                <a16:creationId xmlns:a16="http://schemas.microsoft.com/office/drawing/2014/main" id="{3B1F1102-BEA1-4651-86DD-1080689E8BC0}"/>
              </a:ext>
            </a:extLst>
          </p:cNvPr>
          <p:cNvSpPr>
            <a:spLocks noGrp="1"/>
          </p:cNvSpPr>
          <p:nvPr>
            <p:ph idx="1"/>
          </p:nvPr>
        </p:nvSpPr>
        <p:spPr/>
        <p:txBody>
          <a:bodyPr/>
          <a:lstStyle/>
          <a:p>
            <a:pPr marL="0" indent="0">
              <a:buNone/>
            </a:pPr>
            <a:r>
              <a:rPr lang="en-US" dirty="0"/>
              <a:t>When requested, a report (Excel file) is created and sent to department chairs/instructors to review and confirm prior submission date. The report includes the following:</a:t>
            </a:r>
          </a:p>
          <a:p>
            <a:r>
              <a:rPr lang="en-US" dirty="0"/>
              <a:t>certificates: noncredit certificates offered at the department, including required and elective courses</a:t>
            </a:r>
          </a:p>
          <a:p>
            <a:r>
              <a:rPr lang="en-US" dirty="0"/>
              <a:t>students who based on enrollment data met certificate requirements by the end of the academic year</a:t>
            </a:r>
          </a:p>
          <a:p>
            <a:r>
              <a:rPr lang="en-US" dirty="0"/>
              <a:t>academic history for students mentioned above</a:t>
            </a:r>
          </a:p>
          <a:p>
            <a:endParaRPr lang="en-US" dirty="0"/>
          </a:p>
        </p:txBody>
      </p:sp>
    </p:spTree>
    <p:extLst>
      <p:ext uri="{BB962C8B-B14F-4D97-AF65-F5344CB8AC3E}">
        <p14:creationId xmlns:p14="http://schemas.microsoft.com/office/powerpoint/2010/main" val="360657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2499-DD1C-4371-A22F-7E020A35D337}"/>
              </a:ext>
            </a:extLst>
          </p:cNvPr>
          <p:cNvSpPr>
            <a:spLocks noGrp="1"/>
          </p:cNvSpPr>
          <p:nvPr>
            <p:ph type="title"/>
          </p:nvPr>
        </p:nvSpPr>
        <p:spPr/>
        <p:txBody>
          <a:bodyPr/>
          <a:lstStyle/>
          <a:p>
            <a:r>
              <a:rPr lang="en-US" b="1" dirty="0">
                <a:solidFill>
                  <a:schemeClr val="accent4"/>
                </a:solidFill>
              </a:rPr>
              <a:t>MIS </a:t>
            </a:r>
            <a:r>
              <a:rPr lang="en-US" sz="4000" b="1" dirty="0">
                <a:solidFill>
                  <a:schemeClr val="accent4"/>
                </a:solidFill>
              </a:rPr>
              <a:t>SP-Noncredit</a:t>
            </a:r>
            <a:r>
              <a:rPr lang="en-US" b="1" dirty="0">
                <a:solidFill>
                  <a:schemeClr val="accent4"/>
                </a:solidFill>
              </a:rPr>
              <a:t> awards, data cleanup:</a:t>
            </a:r>
            <a:br>
              <a:rPr lang="en-US" b="1" dirty="0">
                <a:solidFill>
                  <a:schemeClr val="accent4"/>
                </a:solidFill>
              </a:rPr>
            </a:br>
            <a:r>
              <a:rPr lang="en-US" b="1" dirty="0">
                <a:solidFill>
                  <a:schemeClr val="accent4"/>
                </a:solidFill>
              </a:rPr>
              <a:t>list of award candidates (cont.)</a:t>
            </a:r>
            <a:endParaRPr lang="en-US" dirty="0"/>
          </a:p>
        </p:txBody>
      </p:sp>
      <p:pic>
        <p:nvPicPr>
          <p:cNvPr id="4" name="Picture 3">
            <a:extLst>
              <a:ext uri="{FF2B5EF4-FFF2-40B4-BE49-F238E27FC236}">
                <a16:creationId xmlns:a16="http://schemas.microsoft.com/office/drawing/2014/main" id="{77E6EA9F-2CE2-4087-B022-66D50B051A8E}"/>
              </a:ext>
            </a:extLst>
          </p:cNvPr>
          <p:cNvPicPr>
            <a:picLocks noChangeAspect="1"/>
          </p:cNvPicPr>
          <p:nvPr/>
        </p:nvPicPr>
        <p:blipFill>
          <a:blip r:embed="rId3"/>
          <a:stretch>
            <a:fillRect/>
          </a:stretch>
        </p:blipFill>
        <p:spPr>
          <a:xfrm>
            <a:off x="838200" y="1841011"/>
            <a:ext cx="10885714" cy="2542857"/>
          </a:xfrm>
          <a:prstGeom prst="rect">
            <a:avLst/>
          </a:prstGeom>
        </p:spPr>
      </p:pic>
      <p:pic>
        <p:nvPicPr>
          <p:cNvPr id="5" name="Picture 4">
            <a:extLst>
              <a:ext uri="{FF2B5EF4-FFF2-40B4-BE49-F238E27FC236}">
                <a16:creationId xmlns:a16="http://schemas.microsoft.com/office/drawing/2014/main" id="{C28AD5DD-FDAC-4572-9683-902CE743B7B6}"/>
              </a:ext>
            </a:extLst>
          </p:cNvPr>
          <p:cNvPicPr>
            <a:picLocks noChangeAspect="1"/>
          </p:cNvPicPr>
          <p:nvPr/>
        </p:nvPicPr>
        <p:blipFill>
          <a:blip r:embed="rId4"/>
          <a:stretch>
            <a:fillRect/>
          </a:stretch>
        </p:blipFill>
        <p:spPr>
          <a:xfrm>
            <a:off x="981057" y="4310890"/>
            <a:ext cx="10742857" cy="1958684"/>
          </a:xfrm>
          <a:prstGeom prst="rect">
            <a:avLst/>
          </a:prstGeom>
        </p:spPr>
      </p:pic>
    </p:spTree>
    <p:extLst>
      <p:ext uri="{BB962C8B-B14F-4D97-AF65-F5344CB8AC3E}">
        <p14:creationId xmlns:p14="http://schemas.microsoft.com/office/powerpoint/2010/main" val="309069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BEFF-AA49-44DB-9EC0-D557F09969A8}"/>
              </a:ext>
            </a:extLst>
          </p:cNvPr>
          <p:cNvSpPr>
            <a:spLocks noGrp="1"/>
          </p:cNvSpPr>
          <p:nvPr>
            <p:ph type="title"/>
          </p:nvPr>
        </p:nvSpPr>
        <p:spPr/>
        <p:txBody>
          <a:bodyPr/>
          <a:lstStyle/>
          <a:p>
            <a:r>
              <a:rPr lang="en-US" b="1" dirty="0">
                <a:solidFill>
                  <a:schemeClr val="accent4"/>
                </a:solidFill>
              </a:rPr>
              <a:t>MIS SP Academic Awards Submission</a:t>
            </a:r>
            <a:endParaRPr lang="en-US" dirty="0"/>
          </a:p>
        </p:txBody>
      </p:sp>
      <p:graphicFrame>
        <p:nvGraphicFramePr>
          <p:cNvPr id="5" name="Content Placeholder 4">
            <a:extLst>
              <a:ext uri="{FF2B5EF4-FFF2-40B4-BE49-F238E27FC236}">
                <a16:creationId xmlns:a16="http://schemas.microsoft.com/office/drawing/2014/main" id="{742A9523-6B9E-4C22-BEA6-2BE03A445983}"/>
              </a:ext>
            </a:extLst>
          </p:cNvPr>
          <p:cNvGraphicFramePr>
            <a:graphicFrameLocks noGrp="1"/>
          </p:cNvGraphicFramePr>
          <p:nvPr>
            <p:ph idx="1"/>
            <p:extLst>
              <p:ext uri="{D42A27DB-BD31-4B8C-83A1-F6EECF244321}">
                <p14:modId xmlns:p14="http://schemas.microsoft.com/office/powerpoint/2010/main" val="219746664"/>
              </p:ext>
            </p:extLst>
          </p:nvPr>
        </p:nvGraphicFramePr>
        <p:xfrm>
          <a:off x="726831" y="1559169"/>
          <a:ext cx="10626969" cy="4617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587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8AA4E-20FD-4378-A507-02AB467DB81B}"/>
              </a:ext>
            </a:extLst>
          </p:cNvPr>
          <p:cNvSpPr>
            <a:spLocks noGrp="1"/>
          </p:cNvSpPr>
          <p:nvPr>
            <p:ph type="title"/>
          </p:nvPr>
        </p:nvSpPr>
        <p:spPr>
          <a:xfrm>
            <a:off x="838200" y="681037"/>
            <a:ext cx="10515600" cy="1325563"/>
          </a:xfrm>
        </p:spPr>
        <p:txBody>
          <a:bodyPr/>
          <a:lstStyle/>
          <a:p>
            <a:r>
              <a:rPr lang="en-US" b="1" dirty="0">
                <a:solidFill>
                  <a:schemeClr val="accent4"/>
                </a:solidFill>
              </a:rPr>
              <a:t>MIS SP submission reports</a:t>
            </a:r>
            <a:endParaRPr lang="en-US" dirty="0"/>
          </a:p>
        </p:txBody>
      </p:sp>
      <p:sp>
        <p:nvSpPr>
          <p:cNvPr id="3" name="Content Placeholder 2">
            <a:extLst>
              <a:ext uri="{FF2B5EF4-FFF2-40B4-BE49-F238E27FC236}">
                <a16:creationId xmlns:a16="http://schemas.microsoft.com/office/drawing/2014/main" id="{C8F53B00-3C16-46CB-B360-413A9F601CF0}"/>
              </a:ext>
            </a:extLst>
          </p:cNvPr>
          <p:cNvSpPr>
            <a:spLocks noGrp="1"/>
          </p:cNvSpPr>
          <p:nvPr>
            <p:ph idx="1"/>
          </p:nvPr>
        </p:nvSpPr>
        <p:spPr/>
        <p:txBody>
          <a:bodyPr/>
          <a:lstStyle/>
          <a:p>
            <a:r>
              <a:rPr lang="en-US" dirty="0"/>
              <a:t>After every initial submission, research reports and other resources are published on the FHDA IRP MIS Reports webpage at:</a:t>
            </a:r>
          </a:p>
          <a:p>
            <a:pPr marL="457200" lvl="1" indent="0">
              <a:buNone/>
            </a:pPr>
            <a:r>
              <a:rPr lang="en-US" dirty="0">
                <a:hlinkClick r:id="rId3"/>
              </a:rPr>
              <a:t>http://research.fhda.edu/mis_reports/mis_sp_program_awards/</a:t>
            </a:r>
            <a:endParaRPr lang="en-US" dirty="0"/>
          </a:p>
          <a:p>
            <a:r>
              <a:rPr lang="en-US" dirty="0"/>
              <a:t>For example, the 2022-23 includes the following:</a:t>
            </a:r>
          </a:p>
          <a:p>
            <a:pPr lvl="1"/>
            <a:r>
              <a:rPr lang="en-US" dirty="0"/>
              <a:t>MIS SP Submission Report for 2022-23 (September 2023)</a:t>
            </a:r>
          </a:p>
          <a:p>
            <a:pPr lvl="1"/>
            <a:r>
              <a:rPr lang="en-US" dirty="0"/>
              <a:t>Student Headcount by Program, De Anza College, 2022-23 (November 2023)</a:t>
            </a:r>
          </a:p>
          <a:p>
            <a:pPr lvl="1"/>
            <a:r>
              <a:rPr lang="en-US" dirty="0"/>
              <a:t>Student Headcount by Program, Foothill College, 2022-23 (November 2023)</a:t>
            </a:r>
          </a:p>
        </p:txBody>
      </p:sp>
    </p:spTree>
    <p:extLst>
      <p:ext uri="{BB962C8B-B14F-4D97-AF65-F5344CB8AC3E}">
        <p14:creationId xmlns:p14="http://schemas.microsoft.com/office/powerpoint/2010/main" val="75174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8AA4E-20FD-4378-A507-02AB467DB81B}"/>
              </a:ext>
            </a:extLst>
          </p:cNvPr>
          <p:cNvSpPr>
            <a:spLocks noGrp="1"/>
          </p:cNvSpPr>
          <p:nvPr>
            <p:ph type="title"/>
          </p:nvPr>
        </p:nvSpPr>
        <p:spPr>
          <a:xfrm>
            <a:off x="838200" y="681037"/>
            <a:ext cx="10515600" cy="1325563"/>
          </a:xfrm>
        </p:spPr>
        <p:txBody>
          <a:bodyPr/>
          <a:lstStyle/>
          <a:p>
            <a:r>
              <a:rPr lang="en-US" b="1" dirty="0">
                <a:solidFill>
                  <a:schemeClr val="accent4"/>
                </a:solidFill>
              </a:rPr>
              <a:t>MIS SP submission reports (cont.)</a:t>
            </a:r>
            <a:endParaRPr lang="en-US" dirty="0"/>
          </a:p>
        </p:txBody>
      </p:sp>
      <p:pic>
        <p:nvPicPr>
          <p:cNvPr id="4" name="Picture 3">
            <a:extLst>
              <a:ext uri="{FF2B5EF4-FFF2-40B4-BE49-F238E27FC236}">
                <a16:creationId xmlns:a16="http://schemas.microsoft.com/office/drawing/2014/main" id="{86980652-29CD-4890-9FEC-E6093929F862}"/>
              </a:ext>
            </a:extLst>
          </p:cNvPr>
          <p:cNvPicPr>
            <a:picLocks noChangeAspect="1"/>
          </p:cNvPicPr>
          <p:nvPr/>
        </p:nvPicPr>
        <p:blipFill>
          <a:blip r:embed="rId3"/>
          <a:stretch>
            <a:fillRect/>
          </a:stretch>
        </p:blipFill>
        <p:spPr>
          <a:xfrm>
            <a:off x="838200" y="1881725"/>
            <a:ext cx="5657143" cy="429523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61616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8AA4E-20FD-4378-A507-02AB467DB81B}"/>
              </a:ext>
            </a:extLst>
          </p:cNvPr>
          <p:cNvSpPr>
            <a:spLocks noGrp="1"/>
          </p:cNvSpPr>
          <p:nvPr>
            <p:ph type="title"/>
          </p:nvPr>
        </p:nvSpPr>
        <p:spPr>
          <a:xfrm>
            <a:off x="838200" y="681037"/>
            <a:ext cx="10515600" cy="1325563"/>
          </a:xfrm>
        </p:spPr>
        <p:txBody>
          <a:bodyPr/>
          <a:lstStyle/>
          <a:p>
            <a:r>
              <a:rPr lang="en-US" b="1" dirty="0">
                <a:solidFill>
                  <a:schemeClr val="accent4"/>
                </a:solidFill>
              </a:rPr>
              <a:t>MIS SP submission reports (cont.)</a:t>
            </a:r>
            <a:endParaRPr lang="en-US" dirty="0"/>
          </a:p>
        </p:txBody>
      </p:sp>
      <p:pic>
        <p:nvPicPr>
          <p:cNvPr id="6" name="Picture 5">
            <a:extLst>
              <a:ext uri="{FF2B5EF4-FFF2-40B4-BE49-F238E27FC236}">
                <a16:creationId xmlns:a16="http://schemas.microsoft.com/office/drawing/2014/main" id="{064970EB-1E35-40AA-B649-92029047B365}"/>
              </a:ext>
            </a:extLst>
          </p:cNvPr>
          <p:cNvPicPr>
            <a:picLocks noChangeAspect="1"/>
          </p:cNvPicPr>
          <p:nvPr/>
        </p:nvPicPr>
        <p:blipFill>
          <a:blip r:embed="rId3"/>
          <a:stretch>
            <a:fillRect/>
          </a:stretch>
        </p:blipFill>
        <p:spPr>
          <a:xfrm>
            <a:off x="656492" y="2006600"/>
            <a:ext cx="10879015" cy="23440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306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B85B-926A-42B7-882B-0F63EA3EE45E}"/>
              </a:ext>
            </a:extLst>
          </p:cNvPr>
          <p:cNvSpPr>
            <a:spLocks noGrp="1"/>
          </p:cNvSpPr>
          <p:nvPr>
            <p:ph type="title"/>
          </p:nvPr>
        </p:nvSpPr>
        <p:spPr>
          <a:xfrm>
            <a:off x="838201" y="500062"/>
            <a:ext cx="10515600" cy="1325563"/>
          </a:xfrm>
        </p:spPr>
        <p:txBody>
          <a:bodyPr/>
          <a:lstStyle/>
          <a:p>
            <a:r>
              <a:rPr lang="en-US" b="1" dirty="0">
                <a:solidFill>
                  <a:schemeClr val="accent4">
                    <a:lumMod val="75000"/>
                  </a:schemeClr>
                </a:solidFill>
              </a:rPr>
              <a:t>Goal and objectives</a:t>
            </a:r>
          </a:p>
        </p:txBody>
      </p:sp>
      <p:sp>
        <p:nvSpPr>
          <p:cNvPr id="3" name="Content Placeholder 2">
            <a:extLst>
              <a:ext uri="{FF2B5EF4-FFF2-40B4-BE49-F238E27FC236}">
                <a16:creationId xmlns:a16="http://schemas.microsoft.com/office/drawing/2014/main" id="{A871091E-FEE2-4CB6-B73A-3F3B821F0B5E}"/>
              </a:ext>
            </a:extLst>
          </p:cNvPr>
          <p:cNvSpPr>
            <a:spLocks noGrp="1"/>
          </p:cNvSpPr>
          <p:nvPr>
            <p:ph idx="1"/>
          </p:nvPr>
        </p:nvSpPr>
        <p:spPr>
          <a:xfrm>
            <a:off x="838199" y="1825625"/>
            <a:ext cx="9149863" cy="4351338"/>
          </a:xfrm>
        </p:spPr>
        <p:txBody>
          <a:bodyPr>
            <a:normAutofit/>
          </a:bodyPr>
          <a:lstStyle/>
          <a:p>
            <a:r>
              <a:rPr lang="en-US" dirty="0"/>
              <a:t>Provide an overview of methods and procedures used by the FHDA CCD for data cleanup and submission of the MIS SP (Student Program Award) report.</a:t>
            </a:r>
          </a:p>
          <a:p>
            <a:pPr lvl="1"/>
            <a:r>
              <a:rPr lang="en-US" dirty="0"/>
              <a:t>Identify data fields submitted in the report</a:t>
            </a:r>
          </a:p>
          <a:p>
            <a:pPr lvl="1"/>
            <a:r>
              <a:rPr lang="en-US" dirty="0"/>
              <a:t>Identify data sources used for the data cleanup of credit and noncredit awards</a:t>
            </a:r>
          </a:p>
          <a:p>
            <a:pPr lvl="1"/>
            <a:r>
              <a:rPr lang="en-US" dirty="0"/>
              <a:t>Illustrate main steps of the data cleanup and submission process</a:t>
            </a:r>
          </a:p>
          <a:p>
            <a:pPr lvl="1"/>
            <a:r>
              <a:rPr lang="en-US" dirty="0"/>
              <a:t>Identify technologies used for data cleanup and submission</a:t>
            </a:r>
          </a:p>
          <a:p>
            <a:pPr lvl="1"/>
            <a:r>
              <a:rPr lang="en-US" dirty="0"/>
              <a:t>Identify resources available to data custodians to review the data submitted and resolve any errors or issues prior data resubmission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424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86718-53EB-49C4-9AFD-99BFA5305682}"/>
              </a:ext>
            </a:extLst>
          </p:cNvPr>
          <p:cNvSpPr>
            <a:spLocks noGrp="1"/>
          </p:cNvSpPr>
          <p:nvPr>
            <p:ph type="title"/>
          </p:nvPr>
        </p:nvSpPr>
        <p:spPr>
          <a:xfrm>
            <a:off x="838200" y="500062"/>
            <a:ext cx="10515600" cy="1325563"/>
          </a:xfrm>
        </p:spPr>
        <p:txBody>
          <a:bodyPr>
            <a:normAutofit/>
          </a:bodyPr>
          <a:lstStyle/>
          <a:p>
            <a:r>
              <a:rPr lang="en-US" sz="4000" b="1" dirty="0">
                <a:solidFill>
                  <a:schemeClr val="accent4"/>
                </a:solidFill>
              </a:rPr>
              <a:t>Data submitted in the MIS SP report </a:t>
            </a:r>
          </a:p>
        </p:txBody>
      </p:sp>
      <p:sp>
        <p:nvSpPr>
          <p:cNvPr id="3" name="Content Placeholder 2">
            <a:extLst>
              <a:ext uri="{FF2B5EF4-FFF2-40B4-BE49-F238E27FC236}">
                <a16:creationId xmlns:a16="http://schemas.microsoft.com/office/drawing/2014/main" id="{311A4977-C147-44A5-A522-999E6FEB523B}"/>
              </a:ext>
            </a:extLst>
          </p:cNvPr>
          <p:cNvSpPr>
            <a:spLocks noGrp="1"/>
          </p:cNvSpPr>
          <p:nvPr>
            <p:ph idx="1"/>
          </p:nvPr>
        </p:nvSpPr>
        <p:spPr>
          <a:xfrm>
            <a:off x="838200" y="1661502"/>
            <a:ext cx="9841523" cy="4351338"/>
          </a:xfrm>
        </p:spPr>
        <p:txBody>
          <a:bodyPr/>
          <a:lstStyle/>
          <a:p>
            <a:r>
              <a:rPr lang="en-US" dirty="0"/>
              <a:t>Identifier for the college, submission year, and student (SSN or campus wide ID)</a:t>
            </a:r>
          </a:p>
          <a:p>
            <a:r>
              <a:rPr lang="en-US" dirty="0"/>
              <a:t>TOP code for the program (i.e., major or area of studies)</a:t>
            </a:r>
          </a:p>
          <a:p>
            <a:r>
              <a:rPr lang="en-US" dirty="0"/>
              <a:t>Award code (i.e., type of degree, certificate, and units/hours)</a:t>
            </a:r>
          </a:p>
          <a:p>
            <a:r>
              <a:rPr lang="en-US" dirty="0"/>
              <a:t>Award unique code (control number)</a:t>
            </a:r>
          </a:p>
          <a:p>
            <a:r>
              <a:rPr lang="en-US" dirty="0"/>
              <a:t>Date of award</a:t>
            </a:r>
          </a:p>
          <a:p>
            <a:pPr marL="0" indent="0">
              <a:buNone/>
            </a:pPr>
            <a:endParaRPr lang="en-US" dirty="0"/>
          </a:p>
        </p:txBody>
      </p:sp>
      <p:pic>
        <p:nvPicPr>
          <p:cNvPr id="8" name="Picture 7" descr="Text&#10;&#10;Description automatically generated">
            <a:extLst>
              <a:ext uri="{FF2B5EF4-FFF2-40B4-BE49-F238E27FC236}">
                <a16:creationId xmlns:a16="http://schemas.microsoft.com/office/drawing/2014/main" id="{D0191B5F-0055-4C39-A7CE-E06107B5BC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9615" y="4114799"/>
            <a:ext cx="3790660" cy="2062163"/>
          </a:xfrm>
          <a:prstGeom prst="rect">
            <a:avLst/>
          </a:prstGeom>
        </p:spPr>
      </p:pic>
    </p:spTree>
    <p:extLst>
      <p:ext uri="{BB962C8B-B14F-4D97-AF65-F5344CB8AC3E}">
        <p14:creationId xmlns:p14="http://schemas.microsoft.com/office/powerpoint/2010/main" val="427486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5835-E636-4FE6-89BC-B79632782B5A}"/>
              </a:ext>
            </a:extLst>
          </p:cNvPr>
          <p:cNvSpPr>
            <a:spLocks noGrp="1"/>
          </p:cNvSpPr>
          <p:nvPr>
            <p:ph type="title"/>
          </p:nvPr>
        </p:nvSpPr>
        <p:spPr>
          <a:xfrm>
            <a:off x="838200" y="581425"/>
            <a:ext cx="10515600" cy="1325563"/>
          </a:xfrm>
        </p:spPr>
        <p:txBody>
          <a:bodyPr>
            <a:normAutofit/>
          </a:bodyPr>
          <a:lstStyle/>
          <a:p>
            <a:r>
              <a:rPr lang="en-US" sz="4000" b="1" dirty="0">
                <a:solidFill>
                  <a:schemeClr val="accent4"/>
                </a:solidFill>
              </a:rPr>
              <a:t>Relationship between MIS SP and other MIS reports or data sets</a:t>
            </a:r>
          </a:p>
        </p:txBody>
      </p:sp>
      <p:graphicFrame>
        <p:nvGraphicFramePr>
          <p:cNvPr id="7" name="Content Placeholder 6">
            <a:extLst>
              <a:ext uri="{FF2B5EF4-FFF2-40B4-BE49-F238E27FC236}">
                <a16:creationId xmlns:a16="http://schemas.microsoft.com/office/drawing/2014/main" id="{24A27BC8-07B1-4240-9677-96FD56117006}"/>
              </a:ext>
            </a:extLst>
          </p:cNvPr>
          <p:cNvGraphicFramePr>
            <a:graphicFrameLocks noGrp="1"/>
          </p:cNvGraphicFramePr>
          <p:nvPr>
            <p:ph idx="1"/>
            <p:extLst>
              <p:ext uri="{D42A27DB-BD31-4B8C-83A1-F6EECF244321}">
                <p14:modId xmlns:p14="http://schemas.microsoft.com/office/powerpoint/2010/main" val="1113582985"/>
              </p:ext>
            </p:extLst>
          </p:nvPr>
        </p:nvGraphicFramePr>
        <p:xfrm>
          <a:off x="685800" y="229949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Arrow: Down 9">
            <a:extLst>
              <a:ext uri="{FF2B5EF4-FFF2-40B4-BE49-F238E27FC236}">
                <a16:creationId xmlns:a16="http://schemas.microsoft.com/office/drawing/2014/main" id="{4D7133CF-4502-4F99-8A75-8FD30FF3083F}"/>
              </a:ext>
            </a:extLst>
          </p:cNvPr>
          <p:cNvSpPr/>
          <p:nvPr/>
        </p:nvSpPr>
        <p:spPr>
          <a:xfrm>
            <a:off x="9537700" y="3078160"/>
            <a:ext cx="596900" cy="469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C4FBE929-F6B6-42A0-B53D-BE1A7179B685}"/>
              </a:ext>
            </a:extLst>
          </p:cNvPr>
          <p:cNvSpPr/>
          <p:nvPr/>
        </p:nvSpPr>
        <p:spPr>
          <a:xfrm>
            <a:off x="8442324" y="2171701"/>
            <a:ext cx="2606675" cy="641746"/>
          </a:xfrm>
          <a:prstGeom prst="roundRect">
            <a:avLst>
              <a:gd name="adj" fmla="val 226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CCC COCI</a:t>
            </a:r>
            <a:endParaRPr lang="en-US" dirty="0"/>
          </a:p>
        </p:txBody>
      </p:sp>
    </p:spTree>
    <p:extLst>
      <p:ext uri="{BB962C8B-B14F-4D97-AF65-F5344CB8AC3E}">
        <p14:creationId xmlns:p14="http://schemas.microsoft.com/office/powerpoint/2010/main" val="354815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0F47-B209-4110-959E-614583823CC7}"/>
              </a:ext>
            </a:extLst>
          </p:cNvPr>
          <p:cNvSpPr>
            <a:spLocks noGrp="1"/>
          </p:cNvSpPr>
          <p:nvPr>
            <p:ph type="title"/>
          </p:nvPr>
        </p:nvSpPr>
        <p:spPr>
          <a:xfrm>
            <a:off x="838200" y="611310"/>
            <a:ext cx="10515600" cy="1325563"/>
          </a:xfrm>
        </p:spPr>
        <p:txBody>
          <a:bodyPr/>
          <a:lstStyle/>
          <a:p>
            <a:r>
              <a:rPr lang="en-US" b="1" dirty="0">
                <a:solidFill>
                  <a:schemeClr val="accent4">
                    <a:lumMod val="75000"/>
                  </a:schemeClr>
                </a:solidFill>
              </a:rPr>
              <a:t>The zero error tolerance rule </a:t>
            </a:r>
          </a:p>
        </p:txBody>
      </p:sp>
      <p:pic>
        <p:nvPicPr>
          <p:cNvPr id="10" name="Picture 9">
            <a:extLst>
              <a:ext uri="{FF2B5EF4-FFF2-40B4-BE49-F238E27FC236}">
                <a16:creationId xmlns:a16="http://schemas.microsoft.com/office/drawing/2014/main" id="{4D246BAF-7554-4212-A45A-13007B3CAE12}"/>
              </a:ext>
            </a:extLst>
          </p:cNvPr>
          <p:cNvPicPr>
            <a:picLocks noChangeAspect="1"/>
          </p:cNvPicPr>
          <p:nvPr/>
        </p:nvPicPr>
        <p:blipFill>
          <a:blip r:embed="rId3"/>
          <a:stretch>
            <a:fillRect/>
          </a:stretch>
        </p:blipFill>
        <p:spPr>
          <a:xfrm>
            <a:off x="4336256" y="1815460"/>
            <a:ext cx="2933333" cy="3438095"/>
          </a:xfrm>
          <a:prstGeom prst="rect">
            <a:avLst/>
          </a:prstGeom>
        </p:spPr>
      </p:pic>
    </p:spTree>
    <p:extLst>
      <p:ext uri="{BB962C8B-B14F-4D97-AF65-F5344CB8AC3E}">
        <p14:creationId xmlns:p14="http://schemas.microsoft.com/office/powerpoint/2010/main" val="3140704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1628-16A5-40B1-A84F-1FC7BE50AF0F}"/>
              </a:ext>
            </a:extLst>
          </p:cNvPr>
          <p:cNvSpPr>
            <a:spLocks noGrp="1"/>
          </p:cNvSpPr>
          <p:nvPr>
            <p:ph type="title"/>
          </p:nvPr>
        </p:nvSpPr>
        <p:spPr/>
        <p:txBody>
          <a:bodyPr>
            <a:normAutofit/>
          </a:bodyPr>
          <a:lstStyle/>
          <a:p>
            <a:r>
              <a:rPr lang="en-US" sz="4000" b="1" dirty="0">
                <a:solidFill>
                  <a:schemeClr val="accent4"/>
                </a:solidFill>
              </a:rPr>
              <a:t>Identifying data discrepancies among the college catalog, COCI and Banner data</a:t>
            </a:r>
            <a:endParaRPr lang="en-US" sz="4000" dirty="0"/>
          </a:p>
        </p:txBody>
      </p:sp>
      <p:sp>
        <p:nvSpPr>
          <p:cNvPr id="3" name="Content Placeholder 2">
            <a:extLst>
              <a:ext uri="{FF2B5EF4-FFF2-40B4-BE49-F238E27FC236}">
                <a16:creationId xmlns:a16="http://schemas.microsoft.com/office/drawing/2014/main" id="{C2B7BD09-6D42-4119-9BAF-FD6362A943A4}"/>
              </a:ext>
            </a:extLst>
          </p:cNvPr>
          <p:cNvSpPr>
            <a:spLocks noGrp="1"/>
          </p:cNvSpPr>
          <p:nvPr>
            <p:ph sz="half" idx="1"/>
          </p:nvPr>
        </p:nvSpPr>
        <p:spPr>
          <a:xfrm>
            <a:off x="914400" y="1978025"/>
            <a:ext cx="5009661" cy="3766283"/>
          </a:xfrm>
        </p:spPr>
        <p:txBody>
          <a:bodyPr>
            <a:normAutofit fontScale="92500" lnSpcReduction="10000"/>
          </a:bodyPr>
          <a:lstStyle/>
          <a:p>
            <a:r>
              <a:rPr lang="en-US" dirty="0"/>
              <a:t>SQL scripts are used to identify data discrepancies between COCI and Banner. </a:t>
            </a:r>
          </a:p>
          <a:p>
            <a:r>
              <a:rPr lang="en-US" dirty="0"/>
              <a:t>These discrepancies are resolved by the data custodian at the college based on information from the college catalog for the upcoming academic year (e.g., title, number of credit units or hours, missing programs). </a:t>
            </a:r>
          </a:p>
        </p:txBody>
      </p:sp>
      <p:sp>
        <p:nvSpPr>
          <p:cNvPr id="4" name="Content Placeholder 3">
            <a:extLst>
              <a:ext uri="{FF2B5EF4-FFF2-40B4-BE49-F238E27FC236}">
                <a16:creationId xmlns:a16="http://schemas.microsoft.com/office/drawing/2014/main" id="{8BB8AAA8-8C2A-4E30-9AF9-C8CE5E276AD9}"/>
              </a:ext>
            </a:extLst>
          </p:cNvPr>
          <p:cNvSpPr>
            <a:spLocks noGrp="1"/>
          </p:cNvSpPr>
          <p:nvPr>
            <p:ph sz="half" idx="2"/>
          </p:nvPr>
        </p:nvSpPr>
        <p:spPr/>
        <p:txBody>
          <a:bodyPr>
            <a:normAutofit fontScale="92500" lnSpcReduction="10000"/>
          </a:bodyPr>
          <a:lstStyle/>
          <a:p>
            <a:pPr marL="0" indent="0">
              <a:buNone/>
            </a:pPr>
            <a:r>
              <a:rPr lang="en-US" dirty="0"/>
              <a:t> </a:t>
            </a:r>
          </a:p>
        </p:txBody>
      </p:sp>
      <p:graphicFrame>
        <p:nvGraphicFramePr>
          <p:cNvPr id="7" name="Diagram 6">
            <a:extLst>
              <a:ext uri="{FF2B5EF4-FFF2-40B4-BE49-F238E27FC236}">
                <a16:creationId xmlns:a16="http://schemas.microsoft.com/office/drawing/2014/main" id="{74102819-69F3-4A46-B2F8-E77BD8243CC6}"/>
              </a:ext>
            </a:extLst>
          </p:cNvPr>
          <p:cNvGraphicFramePr/>
          <p:nvPr>
            <p:extLst>
              <p:ext uri="{D42A27DB-BD31-4B8C-83A1-F6EECF244321}">
                <p14:modId xmlns:p14="http://schemas.microsoft.com/office/powerpoint/2010/main" val="2720013487"/>
              </p:ext>
            </p:extLst>
          </p:nvPr>
        </p:nvGraphicFramePr>
        <p:xfrm>
          <a:off x="6455507" y="2245590"/>
          <a:ext cx="4685323" cy="2577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276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1628-16A5-40B1-A84F-1FC7BE50AF0F}"/>
              </a:ext>
            </a:extLst>
          </p:cNvPr>
          <p:cNvSpPr>
            <a:spLocks noGrp="1"/>
          </p:cNvSpPr>
          <p:nvPr>
            <p:ph type="title"/>
          </p:nvPr>
        </p:nvSpPr>
        <p:spPr/>
        <p:txBody>
          <a:bodyPr>
            <a:normAutofit/>
          </a:bodyPr>
          <a:lstStyle/>
          <a:p>
            <a:r>
              <a:rPr lang="en-US" sz="4000" b="1" dirty="0">
                <a:solidFill>
                  <a:schemeClr val="accent4"/>
                </a:solidFill>
              </a:rPr>
              <a:t>Identifying data discrepancies among the college catalog, COCI and Banner data (cont.)</a:t>
            </a:r>
            <a:endParaRPr lang="en-US" sz="4000" dirty="0"/>
          </a:p>
        </p:txBody>
      </p:sp>
      <p:sp>
        <p:nvSpPr>
          <p:cNvPr id="4" name="Content Placeholder 3">
            <a:extLst>
              <a:ext uri="{FF2B5EF4-FFF2-40B4-BE49-F238E27FC236}">
                <a16:creationId xmlns:a16="http://schemas.microsoft.com/office/drawing/2014/main" id="{8BB8AAA8-8C2A-4E30-9AF9-C8CE5E276AD9}"/>
              </a:ext>
            </a:extLst>
          </p:cNvPr>
          <p:cNvSpPr>
            <a:spLocks noGrp="1"/>
          </p:cNvSpPr>
          <p:nvPr>
            <p:ph sz="half" idx="2"/>
          </p:nvPr>
        </p:nvSpPr>
        <p:spPr/>
        <p:txBody>
          <a:bodyPr>
            <a:normAutofit fontScale="92500" lnSpcReduction="10000"/>
          </a:bodyPr>
          <a:lstStyle/>
          <a:p>
            <a:pPr marL="0" indent="0">
              <a:buNone/>
            </a:pPr>
            <a:r>
              <a:rPr lang="en-US" dirty="0"/>
              <a:t> </a:t>
            </a:r>
          </a:p>
        </p:txBody>
      </p:sp>
      <p:pic>
        <p:nvPicPr>
          <p:cNvPr id="6" name="Picture 5">
            <a:extLst>
              <a:ext uri="{FF2B5EF4-FFF2-40B4-BE49-F238E27FC236}">
                <a16:creationId xmlns:a16="http://schemas.microsoft.com/office/drawing/2014/main" id="{A0143FFE-7DB7-4232-B205-204B1CE8AA26}"/>
              </a:ext>
            </a:extLst>
          </p:cNvPr>
          <p:cNvPicPr>
            <a:picLocks noChangeAspect="1"/>
          </p:cNvPicPr>
          <p:nvPr/>
        </p:nvPicPr>
        <p:blipFill>
          <a:blip r:embed="rId3"/>
          <a:stretch>
            <a:fillRect/>
          </a:stretch>
        </p:blipFill>
        <p:spPr>
          <a:xfrm>
            <a:off x="926123" y="2016568"/>
            <a:ext cx="10152185" cy="2824863"/>
          </a:xfrm>
          <a:prstGeom prst="rect">
            <a:avLst/>
          </a:prstGeom>
        </p:spPr>
      </p:pic>
    </p:spTree>
    <p:extLst>
      <p:ext uri="{BB962C8B-B14F-4D97-AF65-F5344CB8AC3E}">
        <p14:creationId xmlns:p14="http://schemas.microsoft.com/office/powerpoint/2010/main" val="48950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3D9A0-41A2-4450-848E-511A360CA29E}"/>
              </a:ext>
            </a:extLst>
          </p:cNvPr>
          <p:cNvSpPr>
            <a:spLocks noGrp="1"/>
          </p:cNvSpPr>
          <p:nvPr>
            <p:ph type="title"/>
          </p:nvPr>
        </p:nvSpPr>
        <p:spPr>
          <a:xfrm>
            <a:off x="1389184" y="447187"/>
            <a:ext cx="9313985" cy="1325563"/>
          </a:xfrm>
        </p:spPr>
        <p:txBody>
          <a:bodyPr>
            <a:normAutofit/>
          </a:bodyPr>
          <a:lstStyle/>
          <a:p>
            <a:r>
              <a:rPr lang="en-US" sz="4000" b="1" dirty="0">
                <a:solidFill>
                  <a:schemeClr val="accent4"/>
                </a:solidFill>
              </a:rPr>
              <a:t>MIS SP-Credit awards, data sources</a:t>
            </a:r>
            <a:endParaRPr lang="en-US" sz="4000" dirty="0"/>
          </a:p>
        </p:txBody>
      </p:sp>
      <p:graphicFrame>
        <p:nvGraphicFramePr>
          <p:cNvPr id="5" name="Content Placeholder 4">
            <a:extLst>
              <a:ext uri="{FF2B5EF4-FFF2-40B4-BE49-F238E27FC236}">
                <a16:creationId xmlns:a16="http://schemas.microsoft.com/office/drawing/2014/main" id="{B1D878C0-4089-4756-A4DE-A4768ECE73B5}"/>
              </a:ext>
            </a:extLst>
          </p:cNvPr>
          <p:cNvGraphicFramePr>
            <a:graphicFrameLocks noGrp="1"/>
          </p:cNvGraphicFramePr>
          <p:nvPr>
            <p:ph idx="1"/>
            <p:extLst>
              <p:ext uri="{D42A27DB-BD31-4B8C-83A1-F6EECF244321}">
                <p14:modId xmlns:p14="http://schemas.microsoft.com/office/powerpoint/2010/main" val="2937311349"/>
              </p:ext>
            </p:extLst>
          </p:nvPr>
        </p:nvGraphicFramePr>
        <p:xfrm>
          <a:off x="686777" y="187935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80BF47FC-11AA-4245-BBCC-434800B1AF35}"/>
              </a:ext>
            </a:extLst>
          </p:cNvPr>
          <p:cNvSpPr txBox="1"/>
          <p:nvPr/>
        </p:nvSpPr>
        <p:spPr>
          <a:xfrm>
            <a:off x="1389184" y="4771292"/>
            <a:ext cx="1992923" cy="400110"/>
          </a:xfrm>
          <a:prstGeom prst="rect">
            <a:avLst/>
          </a:prstGeom>
          <a:solidFill>
            <a:schemeClr val="accent6"/>
          </a:solidFill>
          <a:ln>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en-US" sz="2000" dirty="0"/>
              <a:t>College Catalog</a:t>
            </a:r>
          </a:p>
        </p:txBody>
      </p:sp>
      <p:sp>
        <p:nvSpPr>
          <p:cNvPr id="4" name="Arrow: Right 3">
            <a:extLst>
              <a:ext uri="{FF2B5EF4-FFF2-40B4-BE49-F238E27FC236}">
                <a16:creationId xmlns:a16="http://schemas.microsoft.com/office/drawing/2014/main" id="{C4528D02-4CAC-4B94-9F81-3B2BE72934A6}"/>
              </a:ext>
            </a:extLst>
          </p:cNvPr>
          <p:cNvSpPr/>
          <p:nvPr/>
        </p:nvSpPr>
        <p:spPr>
          <a:xfrm rot="16200000">
            <a:off x="2089637" y="3962357"/>
            <a:ext cx="592017" cy="3693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334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BEFF-AA49-44DB-9EC0-D557F09969A8}"/>
              </a:ext>
            </a:extLst>
          </p:cNvPr>
          <p:cNvSpPr>
            <a:spLocks noGrp="1"/>
          </p:cNvSpPr>
          <p:nvPr>
            <p:ph type="title"/>
          </p:nvPr>
        </p:nvSpPr>
        <p:spPr/>
        <p:txBody>
          <a:bodyPr>
            <a:normAutofit/>
          </a:bodyPr>
          <a:lstStyle/>
          <a:p>
            <a:r>
              <a:rPr lang="en-US" sz="4000" b="1" dirty="0">
                <a:solidFill>
                  <a:schemeClr val="accent4"/>
                </a:solidFill>
              </a:rPr>
              <a:t>MIS SP-Credit awards, data cleanup</a:t>
            </a:r>
            <a:endParaRPr lang="en-US" sz="4000" dirty="0"/>
          </a:p>
        </p:txBody>
      </p:sp>
      <p:graphicFrame>
        <p:nvGraphicFramePr>
          <p:cNvPr id="5" name="Content Placeholder 4">
            <a:extLst>
              <a:ext uri="{FF2B5EF4-FFF2-40B4-BE49-F238E27FC236}">
                <a16:creationId xmlns:a16="http://schemas.microsoft.com/office/drawing/2014/main" id="{742A9523-6B9E-4C22-BEA6-2BE03A445983}"/>
              </a:ext>
            </a:extLst>
          </p:cNvPr>
          <p:cNvGraphicFramePr>
            <a:graphicFrameLocks noGrp="1"/>
          </p:cNvGraphicFramePr>
          <p:nvPr>
            <p:ph idx="1"/>
            <p:extLst>
              <p:ext uri="{D42A27DB-BD31-4B8C-83A1-F6EECF244321}">
                <p14:modId xmlns:p14="http://schemas.microsoft.com/office/powerpoint/2010/main" val="38891137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Arrow: Bent 29">
            <a:extLst>
              <a:ext uri="{FF2B5EF4-FFF2-40B4-BE49-F238E27FC236}">
                <a16:creationId xmlns:a16="http://schemas.microsoft.com/office/drawing/2014/main" id="{C067E0E6-C8B0-4064-9B34-9E9105B3AD5E}"/>
              </a:ext>
            </a:extLst>
          </p:cNvPr>
          <p:cNvSpPr/>
          <p:nvPr/>
        </p:nvSpPr>
        <p:spPr>
          <a:xfrm flipH="1">
            <a:off x="7010400" y="1919288"/>
            <a:ext cx="1028700" cy="3019424"/>
          </a:xfrm>
          <a:prstGeom prst="bentArrow">
            <a:avLst>
              <a:gd name="adj1" fmla="val 25000"/>
              <a:gd name="adj2" fmla="val 18333"/>
              <a:gd name="adj3" fmla="val 25000"/>
              <a:gd name="adj4" fmla="val 0"/>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812679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2522</Words>
  <Application>Microsoft Office PowerPoint</Application>
  <PresentationFormat>Widescreen</PresentationFormat>
  <Paragraphs>120</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MIS SP Student Program Award  FHDA CCD Data Cleanup  Methods &amp; Procedures</vt:lpstr>
      <vt:lpstr>Goal and objectives</vt:lpstr>
      <vt:lpstr>Data submitted in the MIS SP report </vt:lpstr>
      <vt:lpstr>Relationship between MIS SP and other MIS reports or data sets</vt:lpstr>
      <vt:lpstr>The zero error tolerance rule </vt:lpstr>
      <vt:lpstr>Identifying data discrepancies among the college catalog, COCI and Banner data</vt:lpstr>
      <vt:lpstr>Identifying data discrepancies among the college catalog, COCI and Banner data (cont.)</vt:lpstr>
      <vt:lpstr>MIS SP-Credit awards, data sources</vt:lpstr>
      <vt:lpstr>MIS SP-Credit awards, data cleanup</vt:lpstr>
      <vt:lpstr>MIS SP-Credit awards, data cleanup (cont.)</vt:lpstr>
      <vt:lpstr>MIS SP-Credit awards, data cleanup (cont.)</vt:lpstr>
      <vt:lpstr>MIS SP-Credit awards, data cleanup report</vt:lpstr>
      <vt:lpstr>MIS SP-Noncredit awards, data cleanup process</vt:lpstr>
      <vt:lpstr>MIS SP-Noncredit awards, data cleanup: list of award candidates</vt:lpstr>
      <vt:lpstr>MIS SP-Noncredit awards, data cleanup: list of award candidates (cont.)</vt:lpstr>
      <vt:lpstr>MIS SP Academic Awards Submission</vt:lpstr>
      <vt:lpstr>MIS SP submission reports</vt:lpstr>
      <vt:lpstr>MIS SP submission reports (cont.)</vt:lpstr>
      <vt:lpstr>MIS SP submission reports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SP Academic Awards  FHDA Data Cleanup Procedures</dc:title>
  <dc:creator>Lourdes Parent</dc:creator>
  <cp:lastModifiedBy>Lourdes Parent</cp:lastModifiedBy>
  <cp:revision>246</cp:revision>
  <dcterms:created xsi:type="dcterms:W3CDTF">2021-03-08T21:23:21Z</dcterms:created>
  <dcterms:modified xsi:type="dcterms:W3CDTF">2024-03-20T22:59:08Z</dcterms:modified>
</cp:coreProperties>
</file>