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1" r:id="rId3"/>
    <p:sldId id="292" r:id="rId4"/>
    <p:sldId id="293" r:id="rId5"/>
    <p:sldId id="261" r:id="rId6"/>
    <p:sldId id="263" r:id="rId7"/>
    <p:sldId id="265" r:id="rId8"/>
    <p:sldId id="264" r:id="rId9"/>
    <p:sldId id="267" r:id="rId10"/>
    <p:sldId id="268" r:id="rId11"/>
    <p:sldId id="269" r:id="rId12"/>
    <p:sldId id="271" r:id="rId13"/>
    <p:sldId id="272" r:id="rId14"/>
    <p:sldId id="274" r:id="rId15"/>
    <p:sldId id="276" r:id="rId16"/>
    <p:sldId id="294" r:id="rId17"/>
    <p:sldId id="278" r:id="rId18"/>
    <p:sldId id="295" r:id="rId19"/>
    <p:sldId id="279" r:id="rId20"/>
    <p:sldId id="290" r:id="rId21"/>
    <p:sldId id="296" r:id="rId22"/>
    <p:sldId id="281" r:id="rId23"/>
    <p:sldId id="284" r:id="rId24"/>
    <p:sldId id="288" r:id="rId25"/>
    <p:sldId id="285" r:id="rId26"/>
    <p:sldId id="287" r:id="rId27"/>
    <p:sldId id="297" r:id="rId28"/>
    <p:sldId id="289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C13BF-A3D9-421E-B399-3AE05EDB0666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497A9-2B5A-4661-BB3D-78AB28469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1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8B607-631D-483C-8219-008516D23002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0706-8A3C-4A72-83A8-1DFEF10D2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13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0706-8A3C-4A72-83A8-1DFEF10D28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8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7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25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6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6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4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1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5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3732-74E7-41E8-8560-1C369A772DC0}" type="datetimeFigureOut">
              <a:rPr lang="en-US" smtClean="0"/>
              <a:t>4/5/2016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CE3F4-2C9C-4BBB-BB08-E5AEF271BA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MIS Student Success Report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ntroduction and Headcount </a:t>
            </a:r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igures 2013-14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5638800"/>
            <a:ext cx="457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Lourdes del Rio-Parent, PhD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Office of Institutional Research &amp; Planning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Foothill-De Anza CCD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556" y="381000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Assessment/Placement (cont.)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204" y="960789"/>
            <a:ext cx="6629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2</a:t>
            </a:r>
            <a:r>
              <a:rPr lang="en-US" sz="2400" dirty="0" smtClean="0"/>
              <a:t>. Follow-up assessment/placement— </a:t>
            </a:r>
            <a:r>
              <a:rPr lang="en-US" sz="2400" b="1" dirty="0" smtClean="0">
                <a:solidFill>
                  <a:schemeClr val="bg1"/>
                </a:solidFill>
              </a:rPr>
              <a:t>SS11 P2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Follow-up to English, Math, or ESL placement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Initial or follow-up related to other course subjects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Career or interest assessments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Data sources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sz="2400" dirty="0" smtClean="0"/>
              <a:t>Same as initial placement SS07, when a prior assessment/placement is found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sz="2400" dirty="0" smtClean="0"/>
              <a:t>Multiple </a:t>
            </a:r>
            <a:r>
              <a:rPr lang="en-US" sz="2400" dirty="0"/>
              <a:t>initial </a:t>
            </a:r>
            <a:r>
              <a:rPr lang="en-US" sz="2400" dirty="0" smtClean="0"/>
              <a:t>placements, SS07, during a follow-up term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sz="2400" dirty="0" smtClean="0"/>
              <a:t>SARS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sz="2400" dirty="0" smtClean="0"/>
              <a:t>Course enrollment</a:t>
            </a:r>
          </a:p>
          <a:p>
            <a:pPr marL="1714500" lvl="3" indent="-342900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980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07" y="1066800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Assessment/Placement (cont.)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Courses that provide follow-up assessment services</a:t>
            </a:r>
            <a:endParaRPr lang="en-US" sz="28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Career planning;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800" dirty="0" smtClean="0"/>
              <a:t>De Anza: APRN057A</a:t>
            </a:r>
            <a:r>
              <a:rPr lang="en-US" sz="2800" dirty="0"/>
              <a:t>, AUTO057A, CLP 070, CLP 075, E S 095 and </a:t>
            </a:r>
            <a:r>
              <a:rPr lang="en-US" sz="2800" dirty="0" smtClean="0"/>
              <a:t>NURS050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Placement (DSPS)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800" dirty="0" smtClean="0"/>
              <a:t>De Anza: </a:t>
            </a:r>
            <a:r>
              <a:rPr lang="en-US" sz="2800" dirty="0"/>
              <a:t>GUID200, SPED240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4768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01" y="1600200"/>
            <a:ext cx="7363998" cy="4525963"/>
          </a:xfr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22419" y="519869"/>
            <a:ext cx="7775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Processing Assessment/Placement Data, Initial and Follow-up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1677" y="1752600"/>
            <a:ext cx="7775962" cy="5334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57314" y="3200400"/>
            <a:ext cx="2209800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867400" y="3200400"/>
            <a:ext cx="2209800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10200" y="467654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Yes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421024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3405500" y="3278024"/>
            <a:ext cx="2209800" cy="1143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590800" y="2718276"/>
            <a:ext cx="3581400" cy="47820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3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" grpId="0"/>
      <p:bldP spid="8" grpId="0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014627"/>
              </p:ext>
            </p:extLst>
          </p:nvPr>
        </p:nvGraphicFramePr>
        <p:xfrm>
          <a:off x="1071071" y="880925"/>
          <a:ext cx="6705602" cy="43590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860800"/>
                <a:gridCol w="1422401"/>
                <a:gridCol w="1422401"/>
              </a:tblGrid>
              <a:tr h="46887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55741" marR="55741" marT="0" marB="0" anchor="b"/>
                </a:tc>
              </a:tr>
              <a:tr h="82653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Assessment or Placement Services, Multiple Measures, </a:t>
                      </a:r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SS07 P2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927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6887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6887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Registration Override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2,497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6887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Testing Office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8,608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6887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  <a:tr h="46887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10,950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741" marR="55741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562600"/>
            <a:ext cx="487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Document reference, page </a:t>
            </a:r>
            <a:r>
              <a:rPr lang="en-US" sz="1200" i="1" dirty="0"/>
              <a:t>6; </a:t>
            </a:r>
            <a:r>
              <a:rPr lang="en-US" sz="1200" i="1" dirty="0" smtClean="0"/>
              <a:t>figures </a:t>
            </a:r>
            <a:r>
              <a:rPr lang="en-US" sz="1200" i="1" dirty="0"/>
              <a:t>are not mutually </a:t>
            </a:r>
            <a:r>
              <a:rPr lang="en-US" sz="1200" i="1" dirty="0" smtClean="0"/>
              <a:t>exclusive.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262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11703"/>
              </p:ext>
            </p:extLst>
          </p:nvPr>
        </p:nvGraphicFramePr>
        <p:xfrm>
          <a:off x="1376971" y="1219200"/>
          <a:ext cx="5943602" cy="37338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422072"/>
                <a:gridCol w="1260765"/>
                <a:gridCol w="1260765"/>
              </a:tblGrid>
              <a:tr h="49481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7121" marR="67121" marT="0" marB="0" anchor="b"/>
                </a:tc>
              </a:tr>
              <a:tr h="111310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Assessment or Placement Services Based on Documentation from Another College, </a:t>
                      </a:r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SS07 P3</a:t>
                      </a:r>
                      <a:r>
                        <a:rPr lang="en-US" sz="1400" dirty="0">
                          <a:effectLst/>
                        </a:rPr>
                        <a:t>, by College and Data Source, 2013-14 Academic </a:t>
                      </a:r>
                      <a:r>
                        <a:rPr lang="en-US" sz="1400" dirty="0" smtClean="0">
                          <a:effectLst/>
                        </a:rPr>
                        <a:t>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142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9481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9481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  <a:tr h="49481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843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7121" marR="67121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736850" y="1068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5602877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Document reference, page </a:t>
            </a:r>
            <a:r>
              <a:rPr lang="en-US" sz="1200" i="1" dirty="0"/>
              <a:t>7; figures are not mutually </a:t>
            </a:r>
            <a:r>
              <a:rPr lang="en-US" sz="1200" i="1" dirty="0" smtClean="0"/>
              <a:t>exclusive. 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240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44140"/>
              </p:ext>
            </p:extLst>
          </p:nvPr>
        </p:nvGraphicFramePr>
        <p:xfrm>
          <a:off x="990600" y="609602"/>
          <a:ext cx="6477000" cy="503940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729182"/>
                <a:gridCol w="1373909"/>
                <a:gridCol w="1373909"/>
              </a:tblGrid>
              <a:tr h="3074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7904" marR="37904" marT="0" marB="0" anchor="b"/>
                </a:tc>
              </a:tr>
              <a:tr h="79611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Follow-up Assessment or Placement, </a:t>
                      </a:r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SS11 P2</a:t>
                      </a:r>
                      <a:r>
                        <a:rPr lang="en-US" sz="1400" dirty="0">
                          <a:effectLst/>
                        </a:rPr>
                        <a:t>, by College,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2013-14 </a:t>
                      </a:r>
                      <a:r>
                        <a:rPr lang="en-US" sz="1400" dirty="0">
                          <a:effectLst/>
                        </a:rPr>
                        <a:t>Academic </a:t>
                      </a:r>
                      <a:r>
                        <a:rPr lang="en-US" sz="1400" dirty="0" smtClean="0">
                          <a:effectLst/>
                        </a:rPr>
                        <a:t>Year 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33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1,147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50529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Multiple Initial Assess/Placement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2,934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658336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Term Initial </a:t>
                      </a:r>
                    </a:p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Assess/Placement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2,019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Registration Override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2,136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2,481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Testing Office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1,156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Transcript/Doc Evaluation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1,531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  <a:tr h="30748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7,138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904" marR="37904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76600" y="5867400"/>
            <a:ext cx="4248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Document reference, page </a:t>
            </a:r>
            <a:r>
              <a:rPr lang="en-US" sz="1200" i="1" dirty="0"/>
              <a:t>10; figures are not mutually </a:t>
            </a:r>
            <a:r>
              <a:rPr lang="en-US" sz="1200" i="1" dirty="0" smtClean="0"/>
              <a:t>exclusive.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51851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90" y="1189695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Student Success Core Services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753" y="1828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Are we missing any data source related to </a:t>
            </a:r>
            <a:r>
              <a:rPr lang="en-US" sz="2400" dirty="0" smtClean="0">
                <a:solidFill>
                  <a:schemeClr val="bg1"/>
                </a:solidFill>
              </a:rPr>
              <a:t>assessment/placement</a:t>
            </a:r>
            <a:r>
              <a:rPr lang="en-US" sz="2400" dirty="0" smtClean="0"/>
              <a:t> services provided to students? 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2. Do the headcount figures look reasonable?</a:t>
            </a:r>
          </a:p>
        </p:txBody>
      </p:sp>
    </p:spTree>
    <p:extLst>
      <p:ext uri="{BB962C8B-B14F-4D97-AF65-F5344CB8AC3E}">
        <p14:creationId xmlns:p14="http://schemas.microsoft.com/office/powerpoint/2010/main" val="382592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844" y="762000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Education Plan Development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0606" y="1367427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FHDA operational definition: </a:t>
            </a:r>
            <a:r>
              <a:rPr lang="en-US" sz="2800" dirty="0"/>
              <a:t>E</a:t>
            </a:r>
            <a:r>
              <a:rPr lang="en-US" sz="2800" dirty="0" smtClean="0"/>
              <a:t>ducation </a:t>
            </a:r>
            <a:r>
              <a:rPr lang="en-US" sz="2800" dirty="0" smtClean="0"/>
              <a:t>plan in Degree Works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Abbreviated, 2 or less terms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Comprehensive, 3 or more terms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800" dirty="0" smtClean="0"/>
              <a:t>Initial plan (comprehensive &amp; abbreviated) reported in </a:t>
            </a:r>
            <a:r>
              <a:rPr lang="en-US" sz="2800" dirty="0" smtClean="0">
                <a:solidFill>
                  <a:schemeClr val="bg1"/>
                </a:solidFill>
              </a:rPr>
              <a:t>SS09</a:t>
            </a:r>
            <a:r>
              <a:rPr lang="en-US" sz="2800" dirty="0" smtClean="0"/>
              <a:t>; follow-up, </a:t>
            </a:r>
            <a:r>
              <a:rPr lang="en-US" sz="2800" dirty="0" smtClean="0">
                <a:solidFill>
                  <a:schemeClr val="bg1"/>
                </a:solidFill>
              </a:rPr>
              <a:t>SS11 P3</a:t>
            </a:r>
          </a:p>
        </p:txBody>
      </p:sp>
      <p:pic>
        <p:nvPicPr>
          <p:cNvPr id="10242" name="Picture 2" descr="C:\Users\delrioparent\AppData\Local\Microsoft\Windows\Temporary Internet Files\Content.IE5\8U33Y4AI\MP9004278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091" y="4191000"/>
            <a:ext cx="2882509" cy="242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24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666" y="1524000"/>
            <a:ext cx="6666667" cy="47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844" y="609600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Procedure for Degree Works Data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418206"/>
              </p:ext>
            </p:extLst>
          </p:nvPr>
        </p:nvGraphicFramePr>
        <p:xfrm>
          <a:off x="1295400" y="1066800"/>
          <a:ext cx="6553200" cy="436098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16962"/>
                <a:gridCol w="2057602"/>
                <a:gridCol w="1089318"/>
                <a:gridCol w="1089318"/>
              </a:tblGrid>
              <a:tr h="35755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</a:tr>
              <a:tr h="78544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Education Plan Development by Plan Type Developed in Degree Works and Reported in MIS, </a:t>
                      </a:r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SS09</a:t>
                      </a:r>
                      <a:r>
                        <a:rPr lang="en-US" sz="1400" dirty="0">
                          <a:effectLst/>
                        </a:rPr>
                        <a:t>, by College, 2013-14 Academic </a:t>
                      </a:r>
                      <a:r>
                        <a:rPr lang="en-US" sz="1400" dirty="0" smtClean="0">
                          <a:effectLst/>
                        </a:rPr>
                        <a:t>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10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Degree Works Plan Type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 Reported Plan Type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2,960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Both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Abbreviated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Comprehensive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1,853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  <a:tr h="357554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4,889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362" marR="43362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0" y="5791200"/>
            <a:ext cx="478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Document reference, page 9; </a:t>
            </a:r>
            <a:r>
              <a:rPr lang="en-US" sz="1200" i="1" dirty="0"/>
              <a:t>figures are not mutually exclusive</a:t>
            </a:r>
          </a:p>
        </p:txBody>
      </p:sp>
    </p:spTree>
    <p:extLst>
      <p:ext uri="{BB962C8B-B14F-4D97-AF65-F5344CB8AC3E}">
        <p14:creationId xmlns:p14="http://schemas.microsoft.com/office/powerpoint/2010/main" val="335223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3000">
              <a:schemeClr val="accent1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Presentation Goals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Participants will gain a basic understanding of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MIS CCCCO report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MIS Student Success report, in specific the core student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need for proper…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ocumentation of services (auditable doc)</a:t>
            </a:r>
          </a:p>
          <a:p>
            <a:pPr marL="914400" lvl="1" indent="-51435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Monitoring of headcount figures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sources used for the report at FHDA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960133"/>
              </p:ext>
            </p:extLst>
          </p:nvPr>
        </p:nvGraphicFramePr>
        <p:xfrm>
          <a:off x="1295400" y="914398"/>
          <a:ext cx="6553201" cy="368903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778888"/>
                <a:gridCol w="2467820"/>
                <a:gridCol w="1306493"/>
              </a:tblGrid>
              <a:tr h="4014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Table 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976137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Follow-up to Education Plan Development, 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  <a:effectLst/>
                        </a:rPr>
                        <a:t>SS11 P3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206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b"/>
                </a:tc>
              </a:tr>
              <a:tr h="4014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144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144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Degree Works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797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144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1,671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01448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1,905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5791200"/>
            <a:ext cx="478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Document reference, page 10; </a:t>
            </a:r>
            <a:r>
              <a:rPr lang="en-US" sz="1200" i="1" dirty="0"/>
              <a:t>figures are not mutually </a:t>
            </a:r>
            <a:r>
              <a:rPr lang="en-US" sz="1200" i="1" dirty="0" smtClean="0"/>
              <a:t>exclusive.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2415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82083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Student Success Core Services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131" y="2209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Any question regarding how data for </a:t>
            </a:r>
            <a:r>
              <a:rPr lang="en-US" sz="2400" dirty="0">
                <a:solidFill>
                  <a:schemeClr val="bg1"/>
                </a:solidFill>
              </a:rPr>
              <a:t>education plan</a:t>
            </a:r>
            <a:r>
              <a:rPr lang="en-US" sz="2400" dirty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development </a:t>
            </a:r>
            <a:r>
              <a:rPr lang="en-US" sz="2400" dirty="0" smtClean="0"/>
              <a:t>is </a:t>
            </a:r>
            <a:r>
              <a:rPr lang="en-US" sz="2400" dirty="0"/>
              <a:t>gathered and processed for MIS reporting? </a:t>
            </a:r>
            <a:endParaRPr lang="en-US" sz="2400" dirty="0" smtClean="0"/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2. Do the headcount figures look reasonable?</a:t>
            </a:r>
          </a:p>
        </p:txBody>
      </p:sp>
    </p:spTree>
    <p:extLst>
      <p:ext uri="{BB962C8B-B14F-4D97-AF65-F5344CB8AC3E}">
        <p14:creationId xmlns:p14="http://schemas.microsoft.com/office/powerpoint/2010/main" val="3048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762000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Counseling/Advisement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Annual service reported in </a:t>
            </a:r>
            <a:r>
              <a:rPr lang="en-US" sz="2000" dirty="0" smtClean="0">
                <a:solidFill>
                  <a:schemeClr val="bg1"/>
                </a:solidFill>
              </a:rPr>
              <a:t>SS08</a:t>
            </a:r>
            <a:r>
              <a:rPr lang="en-US" sz="2000" dirty="0" smtClean="0"/>
              <a:t>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Follow-up, </a:t>
            </a:r>
            <a:r>
              <a:rPr lang="en-US" sz="2000" dirty="0" smtClean="0">
                <a:solidFill>
                  <a:schemeClr val="bg1"/>
                </a:solidFill>
              </a:rPr>
              <a:t>SS11 P4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/>
              <a:t>Data sources: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 smtClean="0"/>
              <a:t>SARS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/>
              <a:t>Counseling </a:t>
            </a:r>
            <a:r>
              <a:rPr lang="en-US" sz="2000" dirty="0" smtClean="0"/>
              <a:t>courses:</a:t>
            </a:r>
            <a:endParaRPr lang="en-US" sz="2000" dirty="0"/>
          </a:p>
          <a:p>
            <a:pPr marL="1657350" lvl="3" indent="-285750">
              <a:buFont typeface="Wingdings" pitchFamily="2" charset="2"/>
              <a:buChar char="ü"/>
            </a:pPr>
            <a:r>
              <a:rPr lang="en-US" sz="2000" dirty="0"/>
              <a:t>De Anza:COUN080X, COUN080Y, COUN080Z, GUID202, HUMA010, HUMA020, HUMA050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/>
              <a:t>Categorical </a:t>
            </a:r>
            <a:r>
              <a:rPr lang="en-US" sz="2000" dirty="0" smtClean="0"/>
              <a:t>programs: </a:t>
            </a:r>
            <a:r>
              <a:rPr lang="en-US" sz="2000" dirty="0"/>
              <a:t>EOPS, DSPS, CalWorks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000" dirty="0"/>
              <a:t>Special </a:t>
            </a:r>
            <a:r>
              <a:rPr lang="en-US" sz="2000" dirty="0" smtClean="0"/>
              <a:t>programs (special  </a:t>
            </a:r>
            <a:r>
              <a:rPr lang="en-US" sz="2000" dirty="0"/>
              <a:t>populations</a:t>
            </a:r>
            <a:r>
              <a:rPr lang="en-US" sz="2000" dirty="0" smtClean="0"/>
              <a:t>):</a:t>
            </a:r>
            <a:endParaRPr lang="en-US" sz="2000" dirty="0"/>
          </a:p>
          <a:p>
            <a:pPr marL="1714500" lvl="3" indent="-342900">
              <a:buFont typeface="Wingdings" pitchFamily="2" charset="2"/>
              <a:buChar char="§"/>
            </a:pPr>
            <a:r>
              <a:rPr lang="en-US" sz="2000" dirty="0" smtClean="0"/>
              <a:t>De </a:t>
            </a:r>
            <a:r>
              <a:rPr lang="en-US" sz="2000" dirty="0"/>
              <a:t>Anza: Puente, Sankofa, Middle College, College Now, MPS, Summer Bridge, First Year </a:t>
            </a:r>
            <a:r>
              <a:rPr lang="en-US" sz="2000" dirty="0" smtClean="0"/>
              <a:t>Experience (MIS, SGASADD)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772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71717"/>
              </p:ext>
            </p:extLst>
          </p:nvPr>
        </p:nvGraphicFramePr>
        <p:xfrm>
          <a:off x="762000" y="381000"/>
          <a:ext cx="6400798" cy="592328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835058"/>
                <a:gridCol w="891435"/>
                <a:gridCol w="83507"/>
                <a:gridCol w="807928"/>
                <a:gridCol w="891435"/>
                <a:gridCol w="129437"/>
                <a:gridCol w="761998"/>
              </a:tblGrid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260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Counseling/Advisement, SS08, and Follow-up Services,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SS11</a:t>
                      </a:r>
                      <a:r>
                        <a:rPr lang="en-US" sz="1400" baseline="0" dirty="0" smtClean="0">
                          <a:effectLst/>
                        </a:rPr>
                        <a:t> P2,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by College,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61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2323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Annual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23232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Follow-up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</a:tr>
              <a:tr h="4826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ctr"/>
                </a:tc>
              </a:tr>
              <a:tr h="2413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CalWorks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Counseling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1,171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DSPS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1,514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1,517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EOPS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453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663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First Year </a:t>
                      </a:r>
                      <a:r>
                        <a:rPr lang="en-US" sz="1400" dirty="0" smtClean="0">
                          <a:effectLst/>
                        </a:rPr>
                        <a:t>Experience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MPS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48260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Puente,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Sankofa,</a:t>
                      </a:r>
                      <a:r>
                        <a:rPr lang="en-US" sz="1400" baseline="0" dirty="0" smtClean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Middle College,</a:t>
                      </a:r>
                    </a:p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College Now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11,602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4,452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Summer Bridge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167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Counseling </a:t>
                      </a:r>
                      <a:r>
                        <a:rPr lang="en-US" sz="1400" dirty="0" smtClean="0">
                          <a:effectLst/>
                        </a:rPr>
                        <a:t>Service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5,851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  <a:tr h="24130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14,471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6,270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640" marR="30640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77812" y="5181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Document reference: page 11; figures are not mutually exclusive.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397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131" y="2209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Any question regarding how data for </a:t>
            </a:r>
            <a:r>
              <a:rPr lang="en-US" sz="2400" dirty="0" smtClean="0">
                <a:solidFill>
                  <a:schemeClr val="bg1"/>
                </a:solidFill>
              </a:rPr>
              <a:t>counseling/advisement</a:t>
            </a:r>
            <a:r>
              <a:rPr lang="en-US" sz="2400" dirty="0" smtClean="0"/>
              <a:t> is gathered and processed for MIS reporting? 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2. Do the headcount figures look reasonable?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7694" y="1464791"/>
            <a:ext cx="686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Student Success Core Services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897308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Academic Progress/Probation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47800"/>
            <a:ext cx="662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Students who were on probation/disqualification the prior term and received counseling/advisement services the reporting term*—SS10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/>
              <a:t>Data Sources: 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 smtClean="0"/>
              <a:t>Academic standing (SHATERM)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 smtClean="0"/>
              <a:t>SARS</a:t>
            </a:r>
          </a:p>
        </p:txBody>
      </p:sp>
      <p:pic>
        <p:nvPicPr>
          <p:cNvPr id="17413" name="Picture 5" descr="C:\Users\delrioparent\AppData\Local\Microsoft\Windows\Temporary Internet Files\Content.IE5\G0WBDQHL\MP9004265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6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02429"/>
              </p:ext>
            </p:extLst>
          </p:nvPr>
        </p:nvGraphicFramePr>
        <p:xfrm>
          <a:off x="914400" y="851388"/>
          <a:ext cx="7391400" cy="519684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760882"/>
                <a:gridCol w="988545"/>
                <a:gridCol w="984373"/>
                <a:gridCol w="1524000"/>
                <a:gridCol w="152400"/>
                <a:gridCol w="990600"/>
                <a:gridCol w="990600"/>
              </a:tblGrid>
              <a:tr h="39624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8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sz="400" dirty="0">
                        <a:effectLst/>
                        <a:latin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</a:tr>
              <a:tr h="294861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Academic Progress or Probation Service, SS10, by College,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97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Prior Term Academic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 Probation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SARS Counseling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MIS Reported SS10 Progress/Probation Services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Dismissal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29486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104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294861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Good Standing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351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33%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429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Acad Prog/Prob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  <a:tr h="147430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0743" marR="30743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1,073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743" marR="30743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05200" y="851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8131" y="6248400"/>
            <a:ext cx="4782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Document reference, page 13; </a:t>
            </a:r>
            <a:r>
              <a:rPr lang="en-US" sz="1200" i="1" dirty="0"/>
              <a:t>figures are not mutually </a:t>
            </a:r>
            <a:r>
              <a:rPr lang="en-US" sz="1200" i="1" dirty="0" smtClean="0"/>
              <a:t>exclusive.</a:t>
            </a:r>
            <a:endParaRPr lang="en-US" sz="1200" i="1" dirty="0"/>
          </a:p>
        </p:txBody>
      </p:sp>
      <p:sp>
        <p:nvSpPr>
          <p:cNvPr id="6" name="4-Point Star 5"/>
          <p:cNvSpPr/>
          <p:nvPr/>
        </p:nvSpPr>
        <p:spPr>
          <a:xfrm>
            <a:off x="2286000" y="4419600"/>
            <a:ext cx="152400" cy="152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131" y="2209800"/>
            <a:ext cx="6629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Any question regarding how data for </a:t>
            </a:r>
            <a:r>
              <a:rPr lang="en-US" sz="2400" dirty="0" smtClean="0">
                <a:solidFill>
                  <a:schemeClr val="bg1"/>
                </a:solidFill>
              </a:rPr>
              <a:t>academic progress/probation</a:t>
            </a:r>
            <a:r>
              <a:rPr lang="en-US" sz="2400" dirty="0" smtClean="0"/>
              <a:t> is gathered and processed for MIS reporting? 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2. Do the headcount figures look reasonable?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1257" y="1447800"/>
            <a:ext cx="686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Student Success Core Services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delrioparent\AppData\Local\Microsoft\Windows\Temporary Internet Files\Content.IE5\8PZSUSNG\MP9004484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7717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550" y="1290515"/>
            <a:ext cx="35978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from the report will be…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/>
              <a:t>Used to determine funds/allocation for matriculation services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/>
              <a:t>S</a:t>
            </a:r>
            <a:r>
              <a:rPr lang="en-US" sz="2400" dirty="0" smtClean="0"/>
              <a:t>ubject to audits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400" dirty="0" smtClean="0"/>
              <a:t>Used for research to support continuous quality improvement of student success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191" y="685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MIS Student Success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8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6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667000"/>
            <a:ext cx="686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Contact information: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parentlourdes@fhda.edu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23000">
              <a:schemeClr val="accent1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473895" cy="6361340"/>
          </a:xfrm>
        </p:spPr>
      </p:pic>
      <p:sp>
        <p:nvSpPr>
          <p:cNvPr id="8" name="TextBox 7"/>
          <p:cNvSpPr txBox="1"/>
          <p:nvPr/>
        </p:nvSpPr>
        <p:spPr>
          <a:xfrm>
            <a:off x="4702678" y="2819400"/>
            <a:ext cx="284112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MIS SS: Student Services (previously SM,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atriculation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ervices)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2258" y="5318333"/>
            <a:ext cx="316034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MIS SP: Data for Middle College, College Now, Sankofa, and Puente students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792197" y="2950436"/>
            <a:ext cx="9104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1401869" y="4800604"/>
            <a:ext cx="1000389" cy="979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1447800"/>
            <a:ext cx="3559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Two MIS reports related to counseling/advisement services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4044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0"/>
              </a:schemeClr>
            </a:gs>
            <a:gs pos="23000">
              <a:schemeClr val="accent1">
                <a:lumMod val="60000"/>
                <a:lumOff val="40000"/>
              </a:schemeClr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bg1"/>
                </a:solidFill>
              </a:rPr>
              <a:t>MIS SS Report Domain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8651"/>
            <a:ext cx="8229600" cy="4473549"/>
          </a:xfrm>
        </p:spPr>
      </p:pic>
      <p:sp>
        <p:nvSpPr>
          <p:cNvPr id="8" name="TextBox 7"/>
          <p:cNvSpPr txBox="1"/>
          <p:nvPr/>
        </p:nvSpPr>
        <p:spPr>
          <a:xfrm>
            <a:off x="5858142" y="2305734"/>
            <a:ext cx="225822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1. Who provided the service?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871" y="3210705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When was the service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provided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04432" y="4114801"/>
            <a:ext cx="22860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3. Who was served?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2355" y="4876800"/>
            <a:ext cx="22860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innerShdw blurRad="63500" dist="50800" dir="13500000">
              <a:schemeClr val="bg1">
                <a:lumMod val="95000"/>
                <a:alpha val="50000"/>
              </a:scheme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What service was provided?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114802" y="2628900"/>
            <a:ext cx="173977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200401" y="2819400"/>
            <a:ext cx="2681954" cy="7144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429001" y="3218766"/>
            <a:ext cx="2425580" cy="1080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1447800" y="4876800"/>
            <a:ext cx="4410342" cy="3231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8200" y="4343401"/>
            <a:ext cx="6096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6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21000">
              <a:schemeClr val="tx2">
                <a:lumMod val="60000"/>
                <a:lumOff val="4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685800"/>
            <a:ext cx="77759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>
                    <a:lumMod val="95000"/>
                  </a:schemeClr>
                </a:solidFill>
              </a:rPr>
              <a:t>Student Success Core Services and Related MIS Data Elements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467430"/>
              </p:ext>
            </p:extLst>
          </p:nvPr>
        </p:nvGraphicFramePr>
        <p:xfrm>
          <a:off x="914400" y="1981200"/>
          <a:ext cx="7010400" cy="3139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19400"/>
                <a:gridCol w="1981200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 Data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1. Orientation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 &amp; 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SS06;</a:t>
                      </a:r>
                      <a:r>
                        <a:rPr lang="en-US" baseline="0" dirty="0" smtClean="0"/>
                        <a:t> SS11 P1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Assessment/Placement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Initial &amp; Follow-up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SS07;</a:t>
                      </a:r>
                      <a:r>
                        <a:rPr lang="en-US" baseline="0" dirty="0" smtClean="0"/>
                        <a:t> SS11 P2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3. Education Plan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Abbreviated, Comprehensive,</a:t>
                      </a:r>
                    </a:p>
                    <a:p>
                      <a:r>
                        <a:rPr lang="en-US" dirty="0" smtClean="0"/>
                        <a:t>Follow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dirty="0" smtClean="0"/>
                        <a:t>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SS09;</a:t>
                      </a:r>
                      <a:r>
                        <a:rPr lang="en-US" baseline="0" dirty="0" smtClean="0"/>
                        <a:t> SS11 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4. Counseling/Advising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Annual/Follow-up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SS08;</a:t>
                      </a:r>
                      <a:r>
                        <a:rPr lang="en-US" baseline="0" dirty="0" smtClean="0"/>
                        <a:t> SS11 P4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5. At-Risk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</a:t>
                      </a:r>
                      <a:r>
                        <a:rPr lang="en-US" baseline="0" dirty="0" smtClean="0"/>
                        <a:t>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6. Other 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Follow-up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SS08;</a:t>
                      </a:r>
                      <a:r>
                        <a:rPr lang="en-US" baseline="0" dirty="0" smtClean="0"/>
                        <a:t> SS11 P4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8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781128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Orientation: Initial and Follow-up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333" y="1364479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Initial or first substantive orientation—SS06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Follow-up orientation—SS11 Position 1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400" dirty="0" smtClean="0"/>
              <a:t>Data sources: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en-US" sz="2400" dirty="0"/>
              <a:t>Course enrollment during the reporting </a:t>
            </a:r>
            <a:r>
              <a:rPr lang="en-US" sz="2400" dirty="0" smtClean="0"/>
              <a:t>term at </a:t>
            </a:r>
            <a:r>
              <a:rPr lang="en-US" sz="2400" dirty="0"/>
              <a:t>De </a:t>
            </a:r>
            <a:r>
              <a:rPr lang="en-US" sz="2400" dirty="0" smtClean="0"/>
              <a:t>Anza: </a:t>
            </a:r>
            <a:r>
              <a:rPr lang="en-US" sz="2400" dirty="0"/>
              <a:t>COUN200, COUN200X, P E 070A, and P E 099</a:t>
            </a:r>
            <a:r>
              <a:rPr lang="en-US" sz="2400" dirty="0" smtClean="0"/>
              <a:t>.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 smtClean="0"/>
              <a:t>Participation in program that provides orientation at De Anza: Puente/Sankofa/Middle College/College Now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2400" dirty="0" smtClean="0"/>
              <a:t>SARS—Based on location &amp; ‘reason’ codes</a:t>
            </a:r>
          </a:p>
        </p:txBody>
      </p:sp>
    </p:spTree>
    <p:extLst>
      <p:ext uri="{BB962C8B-B14F-4D97-AF65-F5344CB8AC3E}">
        <p14:creationId xmlns:p14="http://schemas.microsoft.com/office/powerpoint/2010/main" val="14855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962230"/>
              </p:ext>
            </p:extLst>
          </p:nvPr>
        </p:nvGraphicFramePr>
        <p:xfrm>
          <a:off x="1143000" y="1066800"/>
          <a:ext cx="6857999" cy="4762153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548329"/>
                <a:gridCol w="1105524"/>
                <a:gridCol w="1049311"/>
                <a:gridCol w="1105524"/>
                <a:gridCol w="1049311"/>
              </a:tblGrid>
              <a:tr h="3053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 </a:t>
                      </a:r>
                      <a:r>
                        <a:rPr lang="en-US" sz="1400" dirty="0" smtClean="0"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</a:tr>
              <a:tr h="647661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Student Headcount for Initial Orientation, </a:t>
                      </a:r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SS06</a:t>
                      </a:r>
                      <a:r>
                        <a:rPr lang="en-US" sz="1400" dirty="0">
                          <a:effectLst/>
                        </a:rPr>
                        <a:t>, and Follow-up, </a:t>
                      </a:r>
                      <a:r>
                        <a:rPr lang="en-US" sz="14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SS11 P1</a:t>
                      </a:r>
                      <a:r>
                        <a:rPr lang="en-US" sz="1400" dirty="0">
                          <a:effectLst/>
                        </a:rPr>
                        <a:t>, by College and Data Source, 2013-14 Academic Year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9271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Initial Orientation </a:t>
                      </a:r>
                      <a:endParaRPr lang="en-US" sz="1400" b="1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(</a:t>
                      </a:r>
                      <a:r>
                        <a:rPr lang="en-US" sz="1400" b="1" dirty="0">
                          <a:effectLst/>
                        </a:rPr>
                        <a:t>SS06)</a:t>
                      </a:r>
                      <a:endParaRPr lang="en-US" sz="1400" b="1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Follow-up Orientation (SS11 P1)</a:t>
                      </a:r>
                      <a:endParaRPr lang="en-US" sz="1400" b="1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793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FHDA Data Source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Headcount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539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De</a:t>
                      </a:r>
                      <a:r>
                        <a:rPr lang="en-US" sz="1400" baseline="0" dirty="0" smtClean="0">
                          <a:effectLst/>
                        </a:rPr>
                        <a:t> Anza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887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Orientation Course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4,469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196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49155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Puente/Sankofa/Middle 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College/College Now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6887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SARS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840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27933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Prior Initial Orientation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06887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Unduplicated Total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5,483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252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400" dirty="0">
                        <a:solidFill>
                          <a:srgbClr val="32323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6104941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Document reference, page 5; figures are not mutually exclusive.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85266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1482083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Student Success Core Services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4131" y="220980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Are we missing any data source related to </a:t>
            </a:r>
            <a:r>
              <a:rPr lang="en-US" sz="2400" dirty="0" smtClean="0">
                <a:solidFill>
                  <a:schemeClr val="bg1"/>
                </a:solidFill>
              </a:rPr>
              <a:t>orientation</a:t>
            </a:r>
            <a:r>
              <a:rPr lang="en-US" sz="2400" dirty="0" smtClean="0"/>
              <a:t> services provided to students? </a:t>
            </a:r>
          </a:p>
          <a:p>
            <a:pPr algn="ctr"/>
            <a:endParaRPr lang="en-US" sz="2400" dirty="0" smtClean="0"/>
          </a:p>
          <a:p>
            <a:r>
              <a:rPr lang="en-US" sz="2400" dirty="0" smtClean="0"/>
              <a:t>2. Do the headcount figures look reasonable?</a:t>
            </a:r>
          </a:p>
        </p:txBody>
      </p:sp>
    </p:spTree>
    <p:extLst>
      <p:ext uri="{BB962C8B-B14F-4D97-AF65-F5344CB8AC3E}">
        <p14:creationId xmlns:p14="http://schemas.microsoft.com/office/powerpoint/2010/main" val="146799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38000">
              <a:schemeClr val="tx2">
                <a:lumMod val="40000"/>
                <a:lumOff val="60000"/>
              </a:schemeClr>
            </a:gs>
            <a:gs pos="85000">
              <a:srgbClr val="C4D6EB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238" y="685800"/>
            <a:ext cx="7775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Assessment/Placement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9858" y="1447800"/>
            <a:ext cx="6629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Initial assessment/placement—</a:t>
            </a:r>
            <a:r>
              <a:rPr lang="en-US" sz="2400" b="1" dirty="0" smtClean="0">
                <a:solidFill>
                  <a:schemeClr val="bg1"/>
                </a:solidFill>
              </a:rPr>
              <a:t>SS07 </a:t>
            </a:r>
            <a:r>
              <a:rPr lang="en-US" sz="2400" dirty="0" smtClean="0"/>
              <a:t>(Positions 2 &amp; 3)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Only related to English, Math, or ESL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Position 2 (at the reporting college)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Position 3 (at another institution)</a:t>
            </a:r>
          </a:p>
          <a:p>
            <a:pPr marL="1257300" lvl="2" indent="-342900">
              <a:buFont typeface="Wingdings" pitchFamily="2" charset="2"/>
              <a:buChar char="§"/>
            </a:pPr>
            <a:r>
              <a:rPr lang="en-US" sz="2400" dirty="0" smtClean="0"/>
              <a:t>Data sources: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sz="2400" dirty="0" smtClean="0"/>
              <a:t>Testing Office (SOATEST)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sz="2400" dirty="0" smtClean="0"/>
              <a:t>Test score for placement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sz="2400" dirty="0" smtClean="0"/>
              <a:t>Pre-requisite clearance (FH)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en-US" sz="2400" dirty="0" smtClean="0"/>
              <a:t>Program placement (FH)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sz="2400" dirty="0" smtClean="0"/>
              <a:t>Transcript evaluation (SOAPCOL)</a:t>
            </a:r>
          </a:p>
          <a:p>
            <a:pPr marL="1714500" lvl="3" indent="-342900">
              <a:buFont typeface="Wingdings" pitchFamily="2" charset="2"/>
              <a:buChar char="ü"/>
            </a:pPr>
            <a:r>
              <a:rPr lang="en-US" sz="2400" dirty="0"/>
              <a:t>Registration </a:t>
            </a:r>
            <a:r>
              <a:rPr lang="en-US" sz="2400" dirty="0" smtClean="0"/>
              <a:t>override, first term (SFRSRPO) </a:t>
            </a:r>
          </a:p>
          <a:p>
            <a:pPr marL="800100" lvl="1" indent="-342900"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112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1460</Words>
  <Application>Microsoft Office PowerPoint</Application>
  <PresentationFormat>On-screen Show (4:3)</PresentationFormat>
  <Paragraphs>435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MIS Student Success Report</vt:lpstr>
      <vt:lpstr>Presentation Goals</vt:lpstr>
      <vt:lpstr>PowerPoint Presentation</vt:lpstr>
      <vt:lpstr>MIS SS Report Domain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 Student success</dc:title>
  <dc:creator>Test</dc:creator>
  <cp:lastModifiedBy>Administrator</cp:lastModifiedBy>
  <cp:revision>357</cp:revision>
  <dcterms:created xsi:type="dcterms:W3CDTF">2014-09-05T20:34:08Z</dcterms:created>
  <dcterms:modified xsi:type="dcterms:W3CDTF">2016-04-05T14:37:04Z</dcterms:modified>
</cp:coreProperties>
</file>