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257" r:id="rId4"/>
    <p:sldId id="291" r:id="rId5"/>
    <p:sldId id="292" r:id="rId6"/>
    <p:sldId id="293" r:id="rId7"/>
    <p:sldId id="294" r:id="rId8"/>
    <p:sldId id="261" r:id="rId9"/>
    <p:sldId id="263" r:id="rId10"/>
    <p:sldId id="262" r:id="rId11"/>
    <p:sldId id="265" r:id="rId12"/>
    <p:sldId id="264" r:id="rId13"/>
    <p:sldId id="267" r:id="rId14"/>
    <p:sldId id="295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6" r:id="rId26"/>
    <p:sldId id="266" r:id="rId27"/>
    <p:sldId id="279" r:id="rId28"/>
    <p:sldId id="290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C13BF-A3D9-421E-B399-3AE05EDB066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497A9-2B5A-4661-BB3D-78AB28469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1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8B607-631D-483C-8219-008516D23002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50706-8A3C-4A72-83A8-1DFEF10D2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0706-8A3C-4A72-83A8-1DFEF10D28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8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Validity is an</a:t>
            </a:r>
            <a:r>
              <a:rPr lang="en-US" baseline="0" dirty="0" smtClean="0"/>
              <a:t> ongoing process that heavily depend on users feedback. Factors to take into include the (1) use of the data and (2) discrepancies between users’ expectations regarding headcounts and actual figures.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0706-8A3C-4A72-83A8-1DFEF10D28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6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Degree of confidence requires user involvement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0706-8A3C-4A72-83A8-1DFEF10D28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8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 Student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sources and headcount figures 2013-14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49282" y="5410200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Lourdes del Rio-Parent, PhD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Office of Institutional Research &amp; Planning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Foothill-De Anza CCD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85806"/>
              </p:ext>
            </p:extLst>
          </p:nvPr>
        </p:nvGraphicFramePr>
        <p:xfrm>
          <a:off x="1295400" y="685800"/>
          <a:ext cx="6324599" cy="487417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50125"/>
                <a:gridCol w="1019539"/>
                <a:gridCol w="967698"/>
                <a:gridCol w="1019539"/>
                <a:gridCol w="967698"/>
              </a:tblGrid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  <a:tr h="493648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Initial Orientation,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SS06</a:t>
                      </a:r>
                      <a:r>
                        <a:rPr lang="en-US" sz="1400" dirty="0">
                          <a:effectLst/>
                        </a:rPr>
                        <a:t>, and Follow-up,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SS11 P1</a:t>
                      </a:r>
                      <a:r>
                        <a:rPr lang="en-US" sz="1400" dirty="0">
                          <a:effectLst/>
                        </a:rPr>
                        <a:t>, by College and Data Source,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6715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Initial Orientation 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(</a:t>
                      </a:r>
                      <a:r>
                        <a:rPr lang="en-US" sz="1400" b="1" dirty="0">
                          <a:effectLst/>
                        </a:rPr>
                        <a:t>SS06)</a:t>
                      </a:r>
                      <a:endParaRPr lang="en-US" sz="1400" b="1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Follow-up Orientation (SS11 P1)</a:t>
                      </a:r>
                      <a:endParaRPr lang="en-US" sz="1400" b="1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6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58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Foothill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05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Orientation Course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2,072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05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Pass the Torch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364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Puente/Middle College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05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364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 Initial Orientation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05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2,558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6139124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5;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04624"/>
              </p:ext>
            </p:extLst>
          </p:nvPr>
        </p:nvGraphicFramePr>
        <p:xfrm>
          <a:off x="1066800" y="762000"/>
          <a:ext cx="6934200" cy="487680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576644"/>
                <a:gridCol w="1117808"/>
                <a:gridCol w="1060970"/>
                <a:gridCol w="1117808"/>
                <a:gridCol w="1060970"/>
              </a:tblGrid>
              <a:tr h="3375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</a:t>
                      </a:r>
                      <a:r>
                        <a:rPr lang="en-US" sz="1400" dirty="0" smtClean="0">
                          <a:effectLst/>
                        </a:rPr>
                        <a:t>1 (cont.)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  <a:tr h="67502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Initial Orientation,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SS06</a:t>
                      </a:r>
                      <a:r>
                        <a:rPr lang="en-US" sz="1400" dirty="0">
                          <a:effectLst/>
                        </a:rPr>
                        <a:t>, and Follow-up,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SS11 P1</a:t>
                      </a:r>
                      <a:r>
                        <a:rPr lang="en-US" sz="1400" dirty="0">
                          <a:effectLst/>
                        </a:rPr>
                        <a:t>, by College and Data Source,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8022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Initial Orientation 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(</a:t>
                      </a:r>
                      <a:r>
                        <a:rPr lang="en-US" sz="1400" b="1" dirty="0">
                          <a:effectLst/>
                        </a:rPr>
                        <a:t>SS06)</a:t>
                      </a:r>
                      <a:endParaRPr lang="en-US" sz="1400" b="1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Follow-up Orientation (SS11 P1)</a:t>
                      </a:r>
                      <a:endParaRPr lang="en-US" sz="1400" b="1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59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5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De</a:t>
                      </a:r>
                      <a:r>
                        <a:rPr lang="en-US" sz="1400" baseline="0" dirty="0" smtClean="0">
                          <a:effectLst/>
                        </a:rPr>
                        <a:t>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51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Orientation Course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4,469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7502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Puente/Sankofa/Middle 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College/College Now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51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SARS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20595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Prior Initial Orientation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51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5,483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6139124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5;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447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131" y="2209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Are we missing any data source that provides information 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orientation</a:t>
            </a:r>
            <a:r>
              <a:rPr lang="en-US" dirty="0" smtClean="0"/>
              <a:t> services provided to students? 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2. Do the headcount figures look reasonable?</a:t>
            </a:r>
          </a:p>
        </p:txBody>
      </p:sp>
    </p:spTree>
    <p:extLst>
      <p:ext uri="{BB962C8B-B14F-4D97-AF65-F5344CB8AC3E}">
        <p14:creationId xmlns:p14="http://schemas.microsoft.com/office/powerpoint/2010/main" val="14679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223" y="685800"/>
            <a:ext cx="777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Student Success Core Services and Related MIS Data Elements, and Data 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662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Assessment/Placement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Initial assessment/placement—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SS07 </a:t>
            </a:r>
            <a:r>
              <a:rPr lang="en-US" dirty="0" smtClean="0"/>
              <a:t>(Positions 2 &amp; 3)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 smtClean="0"/>
              <a:t>Only related to English, Math, or ESL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 smtClean="0"/>
              <a:t>Position 2 (at the reporting college)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 smtClean="0"/>
              <a:t>Position 3 (at another institution)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 smtClean="0"/>
              <a:t>Data sources: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dirty="0" smtClean="0"/>
              <a:t>Testing Office (SOATEST)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US" dirty="0" smtClean="0"/>
              <a:t>Test score for placement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US" dirty="0" smtClean="0"/>
              <a:t>Pre-requisite clearance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US" dirty="0" smtClean="0"/>
              <a:t>Program placement (e.g., Honors)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dirty="0" smtClean="0"/>
              <a:t>Transcript evaluation (SOAPCOL)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dirty="0"/>
              <a:t>Registration </a:t>
            </a:r>
            <a:r>
              <a:rPr lang="en-US" dirty="0" smtClean="0"/>
              <a:t>override, first term (SFRSRPO) 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11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363998" cy="45259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6410" y="501134"/>
            <a:ext cx="777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Testing for Initial Placement, SS07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4618" y="1300385"/>
            <a:ext cx="7775962" cy="5334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3200" y="2240068"/>
            <a:ext cx="3581400" cy="47820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84618" y="2834481"/>
            <a:ext cx="2209800" cy="1143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19800" y="2800298"/>
            <a:ext cx="2209800" cy="1143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429000" y="2839466"/>
            <a:ext cx="2209800" cy="1143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41148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3607" y="4086880"/>
            <a:ext cx="559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49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143000"/>
            <a:ext cx="662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Assessment/Placement (cont.)</a:t>
            </a:r>
            <a:endParaRPr lang="en-US" dirty="0" smtClean="0"/>
          </a:p>
          <a:p>
            <a:pPr lvl="1"/>
            <a:r>
              <a:rPr lang="en-US" dirty="0" smtClean="0"/>
              <a:t>2. Follow-up assessment/placement—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SS11 P2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 smtClean="0"/>
              <a:t>Follow-up to English, Math, or ESL placement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 smtClean="0"/>
              <a:t>Initial or follow-up related to other course subjects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 smtClean="0"/>
              <a:t>Career or interest assessments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 smtClean="0"/>
              <a:t>Data sources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dirty="0" smtClean="0"/>
              <a:t>Same as initial placement SS07, when a prior assessment/placement is found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dirty="0" smtClean="0"/>
              <a:t>Multiple </a:t>
            </a:r>
            <a:r>
              <a:rPr lang="en-US" dirty="0"/>
              <a:t>initial </a:t>
            </a:r>
            <a:r>
              <a:rPr lang="en-US" dirty="0" smtClean="0"/>
              <a:t>placements, SS07, during a follow-up term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dirty="0" smtClean="0"/>
              <a:t>SARS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dirty="0" smtClean="0"/>
              <a:t>Course enrollment</a:t>
            </a:r>
          </a:p>
          <a:p>
            <a:pPr marL="1714500" lvl="3" indent="-342900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80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143000"/>
            <a:ext cx="662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Assessment/Placement (cont.)</a:t>
            </a:r>
            <a:endParaRPr lang="en-US" dirty="0"/>
          </a:p>
          <a:p>
            <a:r>
              <a:rPr lang="en-US" dirty="0" smtClean="0"/>
              <a:t>Courses that provide follow-up assessment services</a:t>
            </a:r>
            <a:endParaRPr lang="en-US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Career planning;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dirty="0" smtClean="0"/>
              <a:t>Foothill: ALCB231</a:t>
            </a:r>
            <a:r>
              <a:rPr lang="en-US" dirty="0"/>
              <a:t>. ALCB231X, ALCB231Y, ALCB231Z, CRLP055, CRLP070, CRLP070S, CRLP070T, CRLP071, CRLP072, CRLP073, CRLP074, GID 060, MUS 050C, and </a:t>
            </a:r>
            <a:r>
              <a:rPr lang="en-US" dirty="0" smtClean="0"/>
              <a:t>VART050</a:t>
            </a:r>
            <a:endParaRPr lang="en-US" dirty="0"/>
          </a:p>
          <a:p>
            <a:pPr marL="1200150" lvl="2" indent="-285750">
              <a:buFont typeface="Wingdings" pitchFamily="2" charset="2"/>
              <a:buChar char="ü"/>
            </a:pPr>
            <a:r>
              <a:rPr lang="en-US" dirty="0" smtClean="0"/>
              <a:t>De Anza: APRN057A</a:t>
            </a:r>
            <a:r>
              <a:rPr lang="en-US" dirty="0"/>
              <a:t>, AUTO057A, CLP 070, CLP 075, E S 095 and </a:t>
            </a:r>
            <a:r>
              <a:rPr lang="en-US" dirty="0" smtClean="0"/>
              <a:t>NURS050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Placement (DSPS)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dirty="0" smtClean="0"/>
              <a:t>Foothill: ALCA201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dirty="0" smtClean="0"/>
              <a:t>De Anza: </a:t>
            </a:r>
            <a:r>
              <a:rPr lang="en-US" dirty="0"/>
              <a:t>GUID200, SPED240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68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73877"/>
              </p:ext>
            </p:extLst>
          </p:nvPr>
        </p:nvGraphicFramePr>
        <p:xfrm>
          <a:off x="990600" y="914400"/>
          <a:ext cx="6934200" cy="396239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992418"/>
                <a:gridCol w="1470891"/>
                <a:gridCol w="1470891"/>
              </a:tblGrid>
              <a:tr h="44675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Table 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5741" marR="55741" marT="0" marB="0" anchor="b"/>
                </a:tc>
              </a:tr>
              <a:tr h="79725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Student Headcount for Initial Assessment or Placement Services, Multiple Measures,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SS07 P2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 by College and Data Source,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6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44675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Foothill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446755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Registration Override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169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446755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Testing Office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6,198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97%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446755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Transcript/Doc Evaluation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141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446755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6,419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5715000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</a:t>
            </a:r>
            <a:r>
              <a:rPr lang="en-US" sz="1200" i="1" dirty="0">
                <a:solidFill>
                  <a:schemeClr val="bg1"/>
                </a:solidFill>
              </a:rPr>
              <a:t>6</a:t>
            </a:r>
            <a:r>
              <a:rPr lang="en-US" sz="1200" i="1" dirty="0" smtClean="0">
                <a:solidFill>
                  <a:schemeClr val="bg1"/>
                </a:solidFill>
              </a:rPr>
              <a:t>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309"/>
              </p:ext>
            </p:extLst>
          </p:nvPr>
        </p:nvGraphicFramePr>
        <p:xfrm>
          <a:off x="1523999" y="838197"/>
          <a:ext cx="5791201" cy="411480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334327"/>
                <a:gridCol w="1228437"/>
                <a:gridCol w="1228437"/>
              </a:tblGrid>
              <a:tr h="3778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</a:t>
                      </a:r>
                      <a:r>
                        <a:rPr lang="en-US" sz="1400" dirty="0" smtClean="0">
                          <a:effectLst/>
                        </a:rPr>
                        <a:t>2 (cont.)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5741" marR="55741" marT="0" marB="0" anchor="b"/>
                </a:tc>
              </a:tr>
              <a:tr h="113368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Initial Assessment or Placement Services, Multiple Measures,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SS07 P2</a:t>
                      </a:r>
                      <a:r>
                        <a:rPr lang="en-US" sz="1400" dirty="0">
                          <a:effectLst/>
                        </a:rPr>
                        <a:t>, by College and Data Source,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37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3778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37789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Registration Override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2,497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37789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Testing Office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8,608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79%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37789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Transcript/Doc Evaluation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37789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10,950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5715000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</a:t>
            </a:r>
            <a:r>
              <a:rPr lang="en-US" sz="1200" i="1" dirty="0">
                <a:solidFill>
                  <a:schemeClr val="bg1"/>
                </a:solidFill>
              </a:rPr>
              <a:t>6</a:t>
            </a:r>
            <a:r>
              <a:rPr lang="en-US" sz="1200" i="1" dirty="0" smtClean="0">
                <a:solidFill>
                  <a:schemeClr val="bg1"/>
                </a:solidFill>
              </a:rPr>
              <a:t>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793994"/>
              </p:ext>
            </p:extLst>
          </p:nvPr>
        </p:nvGraphicFramePr>
        <p:xfrm>
          <a:off x="990600" y="1068388"/>
          <a:ext cx="6178127" cy="365966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557103"/>
                <a:gridCol w="1310512"/>
                <a:gridCol w="1310512"/>
              </a:tblGrid>
              <a:tr h="4318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7121" marR="67121" marT="0" marB="0" anchor="b"/>
                </a:tc>
              </a:tr>
              <a:tr h="71111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Initial Assessment or Placement Services Based on Documentation from Another College,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SS07 P3</a:t>
                      </a:r>
                      <a:r>
                        <a:rPr lang="en-US" sz="1400" dirty="0">
                          <a:effectLst/>
                        </a:rPr>
                        <a:t>, by College and Data Source,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46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  <a:tr h="4302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Foothill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  <a:tr h="43029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Testing Office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  <a:tr h="43029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Transcript/Doc Evaluation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  <a:tr h="43029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6850" y="106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715000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7;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Data users will…</a:t>
            </a:r>
          </a:p>
          <a:p>
            <a:pPr marL="573786" lvl="3" indent="-285750">
              <a:buFont typeface="Wingdings" pitchFamily="2" charset="2"/>
              <a:buChar char="Ø"/>
            </a:pPr>
            <a:r>
              <a:rPr lang="en-US" dirty="0" smtClean="0"/>
              <a:t>Acknowledge their pivotal role in the data validation process/clean-up.</a:t>
            </a:r>
          </a:p>
          <a:p>
            <a:pPr marL="573786" lvl="3" indent="-285750">
              <a:buFont typeface="Wingdings" pitchFamily="2" charset="2"/>
              <a:buChar char="Ø"/>
            </a:pPr>
            <a:r>
              <a:rPr lang="en-US" dirty="0" smtClean="0"/>
              <a:t>Identify sources within data systems (e.g., Banner, SARS, Degree Works, Clockworks) used to report data on SS core services.</a:t>
            </a:r>
          </a:p>
          <a:p>
            <a:pPr marL="573786" lvl="3" indent="-285750">
              <a:buFont typeface="Wingdings" pitchFamily="2" charset="2"/>
              <a:buChar char="Ø"/>
            </a:pPr>
            <a:r>
              <a:rPr lang="en-US" dirty="0" smtClean="0"/>
              <a:t>Identify and address discrepancies in data figures (actual versus expected headcount figures).</a:t>
            </a:r>
          </a:p>
          <a:p>
            <a:pPr marL="573786" lvl="3" indent="-285750">
              <a:buFont typeface="Wingdings" pitchFamily="2" charset="2"/>
              <a:buChar char="Ø"/>
            </a:pPr>
            <a:r>
              <a:rPr lang="en-US" dirty="0" smtClean="0"/>
              <a:t>Understand the need for proper (i.e., auditable) documentation of all SS services provided, so the data can be included in the report.</a:t>
            </a:r>
          </a:p>
          <a:p>
            <a:pPr marL="573786" lvl="3" indent="-285750">
              <a:buFont typeface="Wingdings" pitchFamily="2" charset="2"/>
              <a:buChar char="Ø"/>
            </a:pPr>
            <a:r>
              <a:rPr lang="en-US" dirty="0" smtClean="0"/>
              <a:t>Understand that validity is 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degree of confidence</a:t>
            </a:r>
            <a:r>
              <a:rPr lang="en-US" dirty="0" smtClean="0"/>
              <a:t> one assigns to inferences and decisions made based on the data.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838200"/>
            <a:ext cx="3965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Presentation Goals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028557"/>
              </p:ext>
            </p:extLst>
          </p:nvPr>
        </p:nvGraphicFramePr>
        <p:xfrm>
          <a:off x="1904998" y="990600"/>
          <a:ext cx="5638801" cy="31394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246581"/>
                <a:gridCol w="1196110"/>
                <a:gridCol w="1196110"/>
              </a:tblGrid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</a:t>
                      </a:r>
                      <a:r>
                        <a:rPr lang="en-US" sz="1400" dirty="0" smtClean="0">
                          <a:effectLst/>
                        </a:rPr>
                        <a:t>3 (cont.)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7121" marR="67121" marT="0" marB="0" anchor="b"/>
                </a:tc>
              </a:tr>
              <a:tr h="88392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Initial Assessment or Placement Services Based on Documentation from Another College,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SS07 P3</a:t>
                      </a:r>
                      <a:r>
                        <a:rPr lang="en-US" sz="1400" dirty="0">
                          <a:effectLst/>
                        </a:rPr>
                        <a:t>, by College and Data Source, 2013-14 Academic </a:t>
                      </a:r>
                      <a:r>
                        <a:rPr lang="en-US" sz="1400" dirty="0" smtClean="0">
                          <a:effectLst/>
                        </a:rPr>
                        <a:t>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Transcript/Doc Evaluation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843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  <a:tr h="4114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843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6850" y="106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715000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7;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13936"/>
              </p:ext>
            </p:extLst>
          </p:nvPr>
        </p:nvGraphicFramePr>
        <p:xfrm>
          <a:off x="914398" y="685800"/>
          <a:ext cx="6629401" cy="505756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816927"/>
                <a:gridCol w="1406237"/>
                <a:gridCol w="1406237"/>
              </a:tblGrid>
              <a:tr h="29025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6560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Follow-up Assessment or Placement,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SS11 P2</a:t>
                      </a:r>
                      <a:r>
                        <a:rPr lang="en-US" sz="1400" dirty="0">
                          <a:effectLst/>
                        </a:rPr>
                        <a:t>, by College, 2013-14 Academic Year 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058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25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Foothill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25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Course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058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Multiple Initial Assess/Placement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2,314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21437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 Term Initial </a:t>
                      </a:r>
                    </a:p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Assess/Placement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1,200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25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Registration Override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1,305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25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2,105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25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Testing Office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4,284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59%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25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Transcript/Doc Evaluation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25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7,213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6095999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</a:t>
            </a:r>
            <a:r>
              <a:rPr lang="en-US" sz="1200" i="1" dirty="0">
                <a:solidFill>
                  <a:schemeClr val="bg1"/>
                </a:solidFill>
              </a:rPr>
              <a:t>8</a:t>
            </a:r>
            <a:r>
              <a:rPr lang="en-US" sz="1200" i="1" dirty="0" smtClean="0">
                <a:solidFill>
                  <a:schemeClr val="bg1"/>
                </a:solidFill>
              </a:rPr>
              <a:t>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05812"/>
              </p:ext>
            </p:extLst>
          </p:nvPr>
        </p:nvGraphicFramePr>
        <p:xfrm>
          <a:off x="990600" y="609602"/>
          <a:ext cx="6477000" cy="505344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729182"/>
                <a:gridCol w="1373909"/>
                <a:gridCol w="1373909"/>
              </a:tblGrid>
              <a:tr h="3074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</a:t>
                      </a:r>
                      <a:r>
                        <a:rPr lang="en-US" sz="1400" dirty="0" smtClean="0">
                          <a:effectLst/>
                        </a:rPr>
                        <a:t>4 (cont.)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7904" marR="37904" marT="0" marB="0" anchor="b"/>
                </a:tc>
              </a:tr>
              <a:tr h="79611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Follow-up Assessment or Placement,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SS11 P2</a:t>
                      </a:r>
                      <a:r>
                        <a:rPr lang="en-US" sz="1400" dirty="0">
                          <a:effectLst/>
                        </a:rPr>
                        <a:t>, by College, 2013-14 Academic </a:t>
                      </a:r>
                      <a:r>
                        <a:rPr lang="en-US" sz="1400" dirty="0" smtClean="0">
                          <a:effectLst/>
                        </a:rPr>
                        <a:t>Year 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33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Course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1,147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519339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Multiple Initial Assess/Placement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2,934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658336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 Term Initial </a:t>
                      </a:r>
                    </a:p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Assess/Placement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2,019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Registration Override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2,136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2,481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Testing Office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1,156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Transcript/Doc Evaluation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1,531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7,138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8611" y="6092862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10;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447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206239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Are we missing any data source that provides information 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assessment/placement</a:t>
            </a:r>
            <a:r>
              <a:rPr lang="en-US" dirty="0" smtClean="0"/>
              <a:t> services provided to students? 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2. Do the headcount figures look reasonable?</a:t>
            </a:r>
          </a:p>
        </p:txBody>
      </p:sp>
    </p:spTree>
    <p:extLst>
      <p:ext uri="{BB962C8B-B14F-4D97-AF65-F5344CB8AC3E}">
        <p14:creationId xmlns:p14="http://schemas.microsoft.com/office/powerpoint/2010/main" val="18958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4478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Education Plan Development</a:t>
            </a:r>
            <a:endParaRPr lang="en-US" dirty="0"/>
          </a:p>
          <a:p>
            <a:r>
              <a:rPr lang="en-US" dirty="0" smtClean="0"/>
              <a:t>FHDA operational definition: </a:t>
            </a:r>
            <a:r>
              <a:rPr lang="en-US" dirty="0"/>
              <a:t>E</a:t>
            </a:r>
            <a:r>
              <a:rPr lang="en-US" dirty="0" smtClean="0"/>
              <a:t>ducation </a:t>
            </a:r>
            <a:r>
              <a:rPr lang="en-US" dirty="0" smtClean="0"/>
              <a:t>plan in Degree Works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Abbreviated, less than 3 terms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Comprehensive, 3 or more terms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Initial plan (comprehensive &amp; abbreviated) reported in SS09; follow-up, SS11 P3</a:t>
            </a:r>
          </a:p>
        </p:txBody>
      </p:sp>
      <p:pic>
        <p:nvPicPr>
          <p:cNvPr id="10242" name="Picture 2" descr="C:\Users\delrioparent\AppData\Local\Microsoft\Windows\Temporary Internet Files\Content.IE5\8U33Y4AI\MP9004278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79125"/>
            <a:ext cx="2882509" cy="25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834" y="685800"/>
            <a:ext cx="777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Student Success Core Services and Related MIS Data Elements, and Data Sources</a:t>
            </a:r>
          </a:p>
        </p:txBody>
      </p:sp>
    </p:spTree>
    <p:extLst>
      <p:ext uri="{BB962C8B-B14F-4D97-AF65-F5344CB8AC3E}">
        <p14:creationId xmlns:p14="http://schemas.microsoft.com/office/powerpoint/2010/main" val="33442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666667" cy="47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834" y="609600"/>
            <a:ext cx="777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Processing Degree Works Data for MIS Reporting, SS09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47153"/>
              </p:ext>
            </p:extLst>
          </p:nvPr>
        </p:nvGraphicFramePr>
        <p:xfrm>
          <a:off x="838200" y="762000"/>
          <a:ext cx="6781800" cy="411080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97787"/>
                <a:gridCol w="2129379"/>
                <a:gridCol w="1127317"/>
                <a:gridCol w="1127317"/>
              </a:tblGrid>
              <a:tr h="34134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64925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Education Plan Development by Plan Type Developed in Degree Works and Reported in MIS,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SS09</a:t>
                      </a:r>
                      <a:r>
                        <a:rPr lang="en-US" sz="1400" dirty="0">
                          <a:effectLst/>
                        </a:rPr>
                        <a:t>, by College,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078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Degree Works Plan Type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MIS Reported Plan Type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134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Foothill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1346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Abbreviated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Abbreviated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817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1346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Both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Abbreviated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1346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Both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Both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1346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Comprehensive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Abbreviated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1346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Comprehensive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Comprehensive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2,208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1346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3,322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8611" y="5815863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10;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67985"/>
              </p:ext>
            </p:extLst>
          </p:nvPr>
        </p:nvGraphicFramePr>
        <p:xfrm>
          <a:off x="990600" y="685800"/>
          <a:ext cx="6553200" cy="464820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16962"/>
                <a:gridCol w="2057602"/>
                <a:gridCol w="1089318"/>
                <a:gridCol w="1089318"/>
              </a:tblGrid>
              <a:tr h="35755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</a:t>
                      </a:r>
                      <a:r>
                        <a:rPr lang="en-US" sz="1400" dirty="0" smtClean="0">
                          <a:effectLst/>
                        </a:rPr>
                        <a:t>5 (cont.)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3362" marR="43362" marT="0" marB="0" anchor="b"/>
                </a:tc>
              </a:tr>
              <a:tr h="107266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Education Plan Development by Plan Type Developed in Degree Works and Reported in MIS,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SS09</a:t>
                      </a:r>
                      <a:r>
                        <a:rPr lang="en-US" sz="1400" dirty="0">
                          <a:effectLst/>
                        </a:rPr>
                        <a:t>, by College, 2013-14 Academic </a:t>
                      </a:r>
                      <a:r>
                        <a:rPr lang="en-US" sz="1400" dirty="0" smtClean="0">
                          <a:effectLst/>
                        </a:rPr>
                        <a:t>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10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Degree Works Plan Type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MIS Reported Plan Type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Abbreviated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Abbreviated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2,960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Both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Abbreviated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Both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Both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Comprehensive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Abbreviated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Comprehensive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Comprehensive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1,853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4,889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5954362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10;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188452"/>
              </p:ext>
            </p:extLst>
          </p:nvPr>
        </p:nvGraphicFramePr>
        <p:xfrm>
          <a:off x="1371599" y="730570"/>
          <a:ext cx="6019801" cy="468379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552700"/>
                <a:gridCol w="2266951"/>
                <a:gridCol w="1200150"/>
              </a:tblGrid>
              <a:tr h="2919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Table 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92083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Follow-up to Education Plan Development,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SS11 P3</a:t>
                      </a:r>
                      <a:r>
                        <a:rPr lang="en-US" sz="1400" dirty="0">
                          <a:effectLst/>
                        </a:rPr>
                        <a:t>, by College and Data Source,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19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9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Foothill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95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Degree Works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1,041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95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1,277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95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1,583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2517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2919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9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95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Degree Works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797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95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1,671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95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1,905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58611" y="5815863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10;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447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131" y="2209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Any question regarding how data for </a:t>
            </a:r>
            <a:r>
              <a:rPr lang="en-US" dirty="0" smtClean="0">
                <a:solidFill>
                  <a:schemeClr val="accent2"/>
                </a:solidFill>
              </a:rPr>
              <a:t>education plan development </a:t>
            </a:r>
            <a:r>
              <a:rPr lang="en-US" dirty="0" smtClean="0"/>
              <a:t>is gathered and processed for MIS reporting? 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2. Do the headcount figures look reasonable?</a:t>
            </a:r>
          </a:p>
        </p:txBody>
      </p:sp>
    </p:spTree>
    <p:extLst>
      <p:ext uri="{BB962C8B-B14F-4D97-AF65-F5344CB8AC3E}">
        <p14:creationId xmlns:p14="http://schemas.microsoft.com/office/powerpoint/2010/main" val="1496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rioparent\AppData\Local\Microsoft\Windows\Temporary Internet Files\Content.IE5\8PZSUSNG\MP90042226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838200"/>
            <a:ext cx="40385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As with any other measurement tool, the report needs to be validated</a:t>
            </a:r>
            <a:r>
              <a:rPr lang="en-US" dirty="0"/>
              <a:t> </a:t>
            </a:r>
            <a:r>
              <a:rPr lang="en-US" dirty="0" smtClean="0"/>
              <a:t>(calibrated).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Beyond measuring change, data validation helps us assess whether our interpretations of the results are appropriate or meaningful (support the decision making-process).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Users </a:t>
            </a:r>
            <a:r>
              <a:rPr lang="en-US" dirty="0"/>
              <a:t>have a pivotal role in the validation </a:t>
            </a:r>
            <a:r>
              <a:rPr lang="en-US" dirty="0" smtClean="0"/>
              <a:t>process for they </a:t>
            </a:r>
            <a:r>
              <a:rPr lang="en-US" dirty="0"/>
              <a:t>gather </a:t>
            </a:r>
            <a:r>
              <a:rPr lang="en-US" dirty="0" smtClean="0"/>
              <a:t>and make decisions based on the data</a:t>
            </a:r>
            <a:r>
              <a:rPr lang="en-US" dirty="0"/>
              <a:t>.</a:t>
            </a:r>
          </a:p>
          <a:p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2237" y="527976"/>
            <a:ext cx="3965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Validation of the MIS SS Report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59" y="685800"/>
            <a:ext cx="777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Student Success Core Services and Related MIS Data Elements, and Data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Sources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662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Counseling/Advisement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Annual service reported in SS08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Follow-up, SS11 P4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Data sources: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/>
              <a:t>SARS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/>
              <a:t>Counseling courses:</a:t>
            </a:r>
          </a:p>
          <a:p>
            <a:pPr marL="1657350" lvl="3" indent="-285750">
              <a:buFont typeface="Wingdings" pitchFamily="2" charset="2"/>
              <a:buChar char="ü"/>
            </a:pPr>
            <a:r>
              <a:rPr lang="en-US" dirty="0" smtClean="0"/>
              <a:t>Foothill: </a:t>
            </a:r>
            <a:r>
              <a:rPr lang="en-US" dirty="0"/>
              <a:t> CNSL001, CNSL050, CNSL051, CNSL052, CNSL053, CNSL072, CNSL085A, CNSL085H, CNSL086, CNSL087, CNSL088, CNSL089, CNSL090, CNSL090A, CNSL090B, CNSL090C, CNSL175, CNSL275, CNSL86LX, CNSL86LY, CNSL86LZ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77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192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Counseling/Advisement (cont.)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Data sources: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dirty="0" smtClean="0"/>
              <a:t>Counseling course:</a:t>
            </a:r>
          </a:p>
          <a:p>
            <a:pPr marL="1657350" lvl="3" indent="-285750">
              <a:buFont typeface="Wingdings" pitchFamily="2" charset="2"/>
              <a:buChar char="ü"/>
            </a:pPr>
            <a:r>
              <a:rPr lang="en-US" dirty="0" smtClean="0"/>
              <a:t>De Anza:</a:t>
            </a:r>
            <a:r>
              <a:rPr lang="en-US" dirty="0"/>
              <a:t>COUN080X, COUN080Y, COUN080Z, GUID202, HUMA010, HUMA020, </a:t>
            </a:r>
            <a:r>
              <a:rPr lang="en-US" dirty="0" smtClean="0"/>
              <a:t>HUMA050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 smtClean="0"/>
              <a:t>Categorical program: EOPS, DSPS, CalWorks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dirty="0" smtClean="0"/>
              <a:t>Special program (at risk/special populations)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dirty="0" smtClean="0"/>
              <a:t>Foothill: Puente, Middle College, Pass the Torch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dirty="0" smtClean="0"/>
              <a:t>De Anza: Puente, Sankofa, Middle College, College Now, MPS, </a:t>
            </a:r>
            <a:r>
              <a:rPr lang="en-US" dirty="0"/>
              <a:t>Summer Bridge, First Year Experience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85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85326"/>
              </p:ext>
            </p:extLst>
          </p:nvPr>
        </p:nvGraphicFramePr>
        <p:xfrm>
          <a:off x="762000" y="457200"/>
          <a:ext cx="7086597" cy="5311365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971798"/>
                <a:gridCol w="167015"/>
                <a:gridCol w="986946"/>
                <a:gridCol w="986946"/>
                <a:gridCol w="986946"/>
                <a:gridCol w="986946"/>
              </a:tblGrid>
              <a:tr h="28088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895" marR="57895" marT="0" marB="0" anchor="b"/>
                </a:tc>
              </a:tr>
              <a:tr h="561765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Counseling/Advisement,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SS08</a:t>
                      </a:r>
                      <a:r>
                        <a:rPr lang="en-US" sz="1400" dirty="0">
                          <a:effectLst/>
                        </a:rPr>
                        <a:t>, and Follow-up Services, </a:t>
                      </a: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SS11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P4</a:t>
                      </a:r>
                      <a:r>
                        <a:rPr lang="en-US" sz="1400" baseline="0" dirty="0" smtClean="0">
                          <a:effectLst/>
                        </a:rPr>
                        <a:t>,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by College,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8367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895" marR="57895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Counseling/Advisement (SS08)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Follow-up Services (SS11 P4)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076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</a:tr>
              <a:tr h="28088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Foothill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ctr"/>
                </a:tc>
              </a:tr>
              <a:tr h="2808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CalWorks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</a:tr>
              <a:tr h="2808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Counseling Course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</a:tr>
              <a:tr h="2808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DSPS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1,127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</a:tr>
              <a:tr h="2808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EOPS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393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</a:tr>
              <a:tr h="2808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Pass the Torch Course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</a:tr>
              <a:tr h="2808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Puente/Middle College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</a:tr>
              <a:tr h="2808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6,526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85%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2,215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</a:tr>
              <a:tr h="2808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 Counseling </a:t>
                      </a:r>
                      <a:r>
                        <a:rPr lang="en-US" sz="1400" dirty="0" smtClean="0">
                          <a:effectLst/>
                        </a:rPr>
                        <a:t>Service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2,575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</a:tr>
              <a:tr h="280882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7,714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2,848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95" marR="57895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6048313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11;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032893"/>
              </p:ext>
            </p:extLst>
          </p:nvPr>
        </p:nvGraphicFramePr>
        <p:xfrm>
          <a:off x="1143002" y="457200"/>
          <a:ext cx="6400798" cy="560324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835058"/>
                <a:gridCol w="891435"/>
                <a:gridCol w="83507"/>
                <a:gridCol w="807928"/>
                <a:gridCol w="891435"/>
                <a:gridCol w="129437"/>
                <a:gridCol w="761998"/>
              </a:tblGrid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</a:t>
                      </a:r>
                      <a:r>
                        <a:rPr lang="en-US" sz="1400" dirty="0" smtClean="0">
                          <a:effectLst/>
                        </a:rPr>
                        <a:t>7 (cont.)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601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Counseling/Advisement,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SS08</a:t>
                      </a:r>
                      <a:r>
                        <a:rPr lang="en-US" sz="1400" dirty="0">
                          <a:effectLst/>
                        </a:rPr>
                        <a:t>, and Follow-up Services, </a:t>
                      </a:r>
                      <a:r>
                        <a:rPr lang="en-US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SS11 P4</a:t>
                      </a:r>
                      <a:r>
                        <a:rPr lang="en-US" sz="1400" dirty="0" smtClean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by College,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6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</a:tr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CalWorks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Counseling Course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1,171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DSPS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1,514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1,517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EOPS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First Year </a:t>
                      </a:r>
                      <a:r>
                        <a:rPr lang="en-US" sz="1400" dirty="0" smtClean="0">
                          <a:effectLst/>
                        </a:rPr>
                        <a:t>Experience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MPS Course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482601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Puente, Sankofa,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Middle</a:t>
                      </a:r>
                    </a:p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College,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College </a:t>
                      </a:r>
                      <a:r>
                        <a:rPr lang="en-US" sz="1400" dirty="0">
                          <a:effectLst/>
                        </a:rPr>
                        <a:t>Now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11,602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4,452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Summer Bridge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 Counseling </a:t>
                      </a:r>
                      <a:r>
                        <a:rPr lang="en-US" sz="1400" dirty="0" smtClean="0">
                          <a:effectLst/>
                        </a:rPr>
                        <a:t>Services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5,851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14,471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6,270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8073" y="6186812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Document reference, page 11;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238" y="685800"/>
            <a:ext cx="777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Student Success Core Services and Related MIS Data Elements, and Data 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Academic Progress/Probation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Students who were on probation/disqualification the prior term and received services the reporting term—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SS10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Data Sources: 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dirty="0" smtClean="0"/>
              <a:t>Academic standing (SHATERM)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dirty="0" smtClean="0"/>
              <a:t>SARS</a:t>
            </a:r>
          </a:p>
        </p:txBody>
      </p:sp>
      <p:pic>
        <p:nvPicPr>
          <p:cNvPr id="17413" name="Picture 5" descr="C:\Users\delrioparent\AppData\Local\Microsoft\Windows\Temporary Internet Files\Content.IE5\G0WBDQHL\MP9004265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76210"/>
              </p:ext>
            </p:extLst>
          </p:nvPr>
        </p:nvGraphicFramePr>
        <p:xfrm>
          <a:off x="762000" y="533400"/>
          <a:ext cx="7696201" cy="552335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766343"/>
                <a:gridCol w="1009337"/>
                <a:gridCol w="1117481"/>
                <a:gridCol w="1874485"/>
                <a:gridCol w="1063409"/>
                <a:gridCol w="865146"/>
              </a:tblGrid>
              <a:tr h="2612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430" marR="57430" marT="0" marB="0" anchor="b"/>
                </a:tc>
              </a:tr>
              <a:tr h="522525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Academic Progress or Probation Service,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SS10</a:t>
                      </a:r>
                      <a:r>
                        <a:rPr lang="en-US" sz="1400" dirty="0">
                          <a:effectLst/>
                        </a:rPr>
                        <a:t>, by College,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50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 Term Academic Standing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 Probation Services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 Counseling Services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MIS Reported SS10 Progress/Probation Services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</a:tr>
              <a:tr h="2612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Foothill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</a:tr>
              <a:tr h="26126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</a:tr>
              <a:tr h="26126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</a:tr>
              <a:tr h="26126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</a:tr>
              <a:tr h="4789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Good Standing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</a:tr>
              <a:tr h="4789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Good Standing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</a:tr>
              <a:tr h="26126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</a:tr>
              <a:tr h="26126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</a:tr>
              <a:tr h="26126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</a:tr>
              <a:tr h="261263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598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0" marR="5743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0" y="6195015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Document reference, page 11;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8511"/>
              </p:ext>
            </p:extLst>
          </p:nvPr>
        </p:nvGraphicFramePr>
        <p:xfrm>
          <a:off x="838200" y="533400"/>
          <a:ext cx="7391400" cy="51968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760882"/>
                <a:gridCol w="988545"/>
                <a:gridCol w="984373"/>
                <a:gridCol w="1524000"/>
                <a:gridCol w="152400"/>
                <a:gridCol w="990600"/>
                <a:gridCol w="990600"/>
              </a:tblGrid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endParaRPr lang="en-US" sz="400" dirty="0">
                        <a:effectLst/>
                        <a:latin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743" marR="30743" marT="0" marB="0" anchor="b"/>
                </a:tc>
              </a:tr>
              <a:tr h="294861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Academic Progress or Probation Service, </a:t>
                      </a: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SS10</a:t>
                      </a:r>
                      <a:r>
                        <a:rPr lang="en-US" sz="1400" dirty="0">
                          <a:effectLst/>
                        </a:rPr>
                        <a:t>, by College,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7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 Term Academic Standing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 Probation Services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 Counseling Services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MIS Reported SS10 Progress/Probation Services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294861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Good Standing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294861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Good Standing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1,073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05200" y="851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173868"/>
            <a:ext cx="4858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</a:rPr>
              <a:t>Document reference, page 11; </a:t>
            </a:r>
            <a:r>
              <a:rPr lang="en-US" sz="1200" i="1" dirty="0">
                <a:solidFill>
                  <a:schemeClr val="bg1"/>
                </a:solidFill>
              </a:rPr>
              <a:t>figures are not mutually </a:t>
            </a:r>
            <a:r>
              <a:rPr lang="en-US" sz="1200" i="1" dirty="0" smtClean="0">
                <a:solidFill>
                  <a:schemeClr val="bg1"/>
                </a:solidFill>
              </a:rPr>
              <a:t>exclusive.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447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4131" y="2209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Any question regarding how data for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academic probation </a:t>
            </a:r>
            <a:r>
              <a:rPr lang="en-US" dirty="0" smtClean="0"/>
              <a:t>services is gathered and process for MIS reporting? 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2. Do the headcount figures look reasonable?</a:t>
            </a:r>
          </a:p>
        </p:txBody>
      </p:sp>
    </p:spTree>
    <p:extLst>
      <p:ext uri="{BB962C8B-B14F-4D97-AF65-F5344CB8AC3E}">
        <p14:creationId xmlns:p14="http://schemas.microsoft.com/office/powerpoint/2010/main" val="4141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delrioparent\AppData\Local\Microsoft\Windows\Temporary Internet Files\Content.IE5\8PZSUSNG\MP9004484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390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238" y="897308"/>
            <a:ext cx="777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68452"/>
            <a:ext cx="35978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/>
              <a:t>Validation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Contract between users and researchers/data analysts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Continuous process to assess the extent to which the data is meaningful and appropriate to reach a given set of conclusions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Main goal: to support…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8229600" cy="4473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6976" y="1905000"/>
            <a:ext cx="2286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schemeClr val="bg1">
                <a:lumMod val="95000"/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Who provided the service?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6976" y="3886200"/>
            <a:ext cx="2286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schemeClr val="bg1">
                <a:lumMod val="95000"/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Who received the service?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1249" y="2895600"/>
            <a:ext cx="2286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schemeClr val="bg1">
                <a:lumMod val="95000"/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When was the service provided?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0447" y="4764834"/>
            <a:ext cx="2286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schemeClr val="bg1">
                <a:lumMod val="95000"/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What service was provided?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762000"/>
            <a:ext cx="799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MIS SS Report Domain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19600" y="2209800"/>
            <a:ext cx="1752600" cy="152400"/>
          </a:xfrm>
          <a:prstGeom prst="straightConnector1">
            <a:avLst/>
          </a:prstGeom>
          <a:ln w="254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732376" y="2551332"/>
            <a:ext cx="2439824" cy="572868"/>
          </a:xfrm>
          <a:prstGeom prst="straightConnector1">
            <a:avLst/>
          </a:prstGeom>
          <a:ln w="254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597779" y="2895601"/>
            <a:ext cx="2574421" cy="1371599"/>
          </a:xfrm>
          <a:prstGeom prst="straightConnector1">
            <a:avLst/>
          </a:prstGeom>
          <a:ln w="254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52600" y="4953000"/>
            <a:ext cx="4494376" cy="0"/>
          </a:xfrm>
          <a:prstGeom prst="straightConnector1">
            <a:avLst/>
          </a:prstGeom>
          <a:ln w="254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914400" y="4114800"/>
            <a:ext cx="838200" cy="13716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52288" y="533400"/>
            <a:ext cx="335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Invoice #____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47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618168" cy="5181600"/>
          </a:xfrm>
        </p:spPr>
      </p:pic>
      <p:sp>
        <p:nvSpPr>
          <p:cNvPr id="5" name="TextBox 4"/>
          <p:cNvSpPr txBox="1"/>
          <p:nvPr/>
        </p:nvSpPr>
        <p:spPr>
          <a:xfrm>
            <a:off x="1905000" y="6023361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Student Success and Support Program Funding Guidelines, Chapter 4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705600" y="3352800"/>
            <a:ext cx="5334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6705600" y="3124200"/>
            <a:ext cx="5334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6705600" y="3581400"/>
            <a:ext cx="5334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844185" cy="5675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321168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Student Success and Support Program Funding Guidelines, Chapter 4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3294709"/>
            <a:ext cx="2821892" cy="59149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57200" y="5257800"/>
            <a:ext cx="8382000" cy="87441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793450" cy="6017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1409" y="6177249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Student Success and Support Program Funding Guidelines, Chapter 4</a:t>
            </a:r>
            <a:endParaRPr lang="en-US" sz="1400" i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29200" y="1143000"/>
            <a:ext cx="297180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029200" y="1676400"/>
            <a:ext cx="297180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29200" y="2209800"/>
            <a:ext cx="297180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29200" y="3200400"/>
            <a:ext cx="297180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9200" y="2667712"/>
            <a:ext cx="1219200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29200" y="4258653"/>
            <a:ext cx="12192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29200" y="4800600"/>
            <a:ext cx="12192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238" y="685800"/>
            <a:ext cx="7775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Student Success Core Services and Related MIS Data Elements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29870"/>
              </p:ext>
            </p:extLst>
          </p:nvPr>
        </p:nvGraphicFramePr>
        <p:xfrm>
          <a:off x="838200" y="1828800"/>
          <a:ext cx="7315200" cy="2768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14600"/>
                <a:gridCol w="20574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 Data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Orientation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&amp; Follow-up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SS06;</a:t>
                      </a:r>
                      <a:r>
                        <a:rPr lang="en-US" baseline="0" dirty="0" smtClean="0"/>
                        <a:t> SS11 P1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Initial &amp; Follow-up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SS07;</a:t>
                      </a:r>
                      <a:r>
                        <a:rPr lang="en-US" baseline="0" dirty="0" smtClean="0"/>
                        <a:t> SS11 P2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Education Plan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Abbreviated, Comprehensive,</a:t>
                      </a:r>
                    </a:p>
                    <a:p>
                      <a:r>
                        <a:rPr lang="en-US" dirty="0" smtClean="0"/>
                        <a:t>Follow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SS09;</a:t>
                      </a:r>
                      <a:r>
                        <a:rPr lang="en-US" baseline="0" dirty="0" smtClean="0"/>
                        <a:t> SS11 P3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4.Counseling/Advising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Annual/Follow-up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SS08;</a:t>
                      </a:r>
                      <a:r>
                        <a:rPr lang="en-US" baseline="0" dirty="0" smtClean="0"/>
                        <a:t> SS11 P4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At Risk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r>
                        <a:rPr lang="en-US" baseline="0" dirty="0" smtClean="0"/>
                        <a:t>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0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586" y="498900"/>
            <a:ext cx="777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Student Success Core Services and Related MIS Data Elements, and Data Sources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662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Orientation, Initial and Follow-Up</a:t>
            </a:r>
            <a:r>
              <a:rPr lang="en-US" dirty="0" smtClean="0"/>
              <a:t>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Initial or first substantive orientation—SS06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Follow-up orientation—SS11 Position 1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Data sources: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dirty="0"/>
              <a:t>Course enrollment during the reporting </a:t>
            </a:r>
            <a:r>
              <a:rPr lang="en-US" dirty="0" smtClean="0"/>
              <a:t>term; Foothill: </a:t>
            </a:r>
            <a:r>
              <a:rPr lang="en-US" dirty="0"/>
              <a:t>CNSL005; De </a:t>
            </a:r>
            <a:r>
              <a:rPr lang="en-US" dirty="0" smtClean="0"/>
              <a:t>Anza: </a:t>
            </a:r>
            <a:r>
              <a:rPr lang="en-US" dirty="0"/>
              <a:t>COUN200, COUN200X, P E 070A, and P E 099</a:t>
            </a:r>
            <a:r>
              <a:rPr lang="en-US" dirty="0" smtClean="0"/>
              <a:t>.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dirty="0" smtClean="0"/>
              <a:t>Participation in program that provides orientation:</a:t>
            </a:r>
            <a:r>
              <a:rPr lang="en-US" dirty="0"/>
              <a:t> </a:t>
            </a:r>
            <a:r>
              <a:rPr lang="en-US" dirty="0" smtClean="0"/>
              <a:t>Foothill: Pass the Torch; De Anza</a:t>
            </a:r>
            <a:r>
              <a:rPr lang="en-US" dirty="0"/>
              <a:t>:</a:t>
            </a:r>
            <a:r>
              <a:rPr lang="en-US" dirty="0" smtClean="0"/>
              <a:t> Puente, Sankofa, Middle College, College Now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dirty="0" smtClean="0"/>
              <a:t>SARS—Based on location &amp; ‘reason’ codes</a:t>
            </a:r>
          </a:p>
        </p:txBody>
      </p:sp>
    </p:spTree>
    <p:extLst>
      <p:ext uri="{BB962C8B-B14F-4D97-AF65-F5344CB8AC3E}">
        <p14:creationId xmlns:p14="http://schemas.microsoft.com/office/powerpoint/2010/main" val="14855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762</TotalTime>
  <Words>2422</Words>
  <Application>Microsoft Office PowerPoint</Application>
  <PresentationFormat>On-screen Show (4:3)</PresentationFormat>
  <Paragraphs>738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Angles</vt:lpstr>
      <vt:lpstr>Mis Student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Student success</dc:title>
  <dc:creator>Test</dc:creator>
  <cp:lastModifiedBy>Administrator</cp:lastModifiedBy>
  <cp:revision>292</cp:revision>
  <dcterms:created xsi:type="dcterms:W3CDTF">2014-09-05T20:34:08Z</dcterms:created>
  <dcterms:modified xsi:type="dcterms:W3CDTF">2016-04-05T14:26:22Z</dcterms:modified>
</cp:coreProperties>
</file>