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73" r:id="rId8"/>
    <p:sldId id="264" r:id="rId9"/>
    <p:sldId id="263" r:id="rId10"/>
    <p:sldId id="265" r:id="rId11"/>
    <p:sldId id="266" r:id="rId12"/>
    <p:sldId id="267" r:id="rId13"/>
    <p:sldId id="269" r:id="rId14"/>
    <p:sldId id="268"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94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C49E9-FBA4-4336-B8CB-2B4F60B2ED04}" type="datetimeFigureOut">
              <a:rPr lang="en-US" smtClean="0"/>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9F59E-F38E-4CDD-B137-F2A56B30C626}" type="slidenum">
              <a:rPr lang="en-US" smtClean="0"/>
              <a:t>‹#›</a:t>
            </a:fld>
            <a:endParaRPr lang="en-US"/>
          </a:p>
        </p:txBody>
      </p:sp>
    </p:spTree>
    <p:extLst>
      <p:ext uri="{BB962C8B-B14F-4D97-AF65-F5344CB8AC3E}">
        <p14:creationId xmlns:p14="http://schemas.microsoft.com/office/powerpoint/2010/main" val="417499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native</a:t>
            </a:r>
            <a:r>
              <a:rPr lang="en-US" baseline="0" dirty="0" smtClean="0"/>
              <a:t> system refers to a system already in placed that has been successfully adopted (or evolved) to meet the needs within the work setting. Identify/strengthen refers to analyzing work practices that may help or hinder the gathering of information. Adapt/Evolve refers to changes in work practices or technologies needed to improve the gathering and reporting of data.  </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2</a:t>
            </a:fld>
            <a:endParaRPr lang="en-US"/>
          </a:p>
        </p:txBody>
      </p:sp>
    </p:spTree>
    <p:extLst>
      <p:ext uri="{BB962C8B-B14F-4D97-AF65-F5344CB8AC3E}">
        <p14:creationId xmlns:p14="http://schemas.microsoft.com/office/powerpoint/2010/main" val="311322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SARS</a:t>
            </a:r>
            <a:r>
              <a:rPr lang="en-US" baseline="0" dirty="0" smtClean="0"/>
              <a:t> and Degree Works have been in placed for some time at the College and have the data needed for MIS SS. However, the question is whether users have been using these systems in the most efficient way to reliable gather the data for the report. </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3</a:t>
            </a:fld>
            <a:endParaRPr lang="en-US"/>
          </a:p>
        </p:txBody>
      </p:sp>
    </p:spTree>
    <p:extLst>
      <p:ext uri="{BB962C8B-B14F-4D97-AF65-F5344CB8AC3E}">
        <p14:creationId xmlns:p14="http://schemas.microsoft.com/office/powerpoint/2010/main" val="66803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20000"/>
                    <a:lumOff val="80000"/>
                  </a:schemeClr>
                </a:solidFill>
              </a:rPr>
              <a:t>Do we know to what degree each of these is true at De Anza College? Do we have evidence to support our answers?</a:t>
            </a:r>
          </a:p>
        </p:txBody>
      </p:sp>
      <p:sp>
        <p:nvSpPr>
          <p:cNvPr id="4" name="Slide Number Placeholder 3"/>
          <p:cNvSpPr>
            <a:spLocks noGrp="1"/>
          </p:cNvSpPr>
          <p:nvPr>
            <p:ph type="sldNum" sz="quarter" idx="10"/>
          </p:nvPr>
        </p:nvSpPr>
        <p:spPr/>
        <p:txBody>
          <a:bodyPr/>
          <a:lstStyle/>
          <a:p>
            <a:fld id="{9849F59E-F38E-4CDD-B137-F2A56B30C626}" type="slidenum">
              <a:rPr lang="en-US" smtClean="0"/>
              <a:t>4</a:t>
            </a:fld>
            <a:endParaRPr lang="en-US"/>
          </a:p>
        </p:txBody>
      </p:sp>
    </p:spTree>
    <p:extLst>
      <p:ext uri="{BB962C8B-B14F-4D97-AF65-F5344CB8AC3E}">
        <p14:creationId xmlns:p14="http://schemas.microsoft.com/office/powerpoint/2010/main" val="12328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table, MIS DEGW Stud Plan the school code is changed when</a:t>
            </a:r>
            <a:r>
              <a:rPr lang="en-US" baseline="0" dirty="0" smtClean="0"/>
              <a:t> the first and last term suggest that the education plan is for the other college.</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8</a:t>
            </a:fld>
            <a:endParaRPr lang="en-US"/>
          </a:p>
        </p:txBody>
      </p:sp>
    </p:spTree>
    <p:extLst>
      <p:ext uri="{BB962C8B-B14F-4D97-AF65-F5344CB8AC3E}">
        <p14:creationId xmlns:p14="http://schemas.microsoft.com/office/powerpoint/2010/main" val="125516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a contract, the educational plan can be seen as a medical record: steps to promote a healthy education experience. Developing the </a:t>
            </a:r>
            <a:r>
              <a:rPr lang="en-US" baseline="0" dirty="0" err="1" smtClean="0"/>
              <a:t>ed</a:t>
            </a:r>
            <a:r>
              <a:rPr lang="en-US" baseline="0" dirty="0" smtClean="0"/>
              <a:t> plan may be one of those few opportunities students have to talk to an expert about not just academics, but also about personal factors that may trigger referral to other services such as financial aid, tutoring, of DSPS services.</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10</a:t>
            </a:fld>
            <a:endParaRPr lang="en-US"/>
          </a:p>
        </p:txBody>
      </p:sp>
    </p:spTree>
    <p:extLst>
      <p:ext uri="{BB962C8B-B14F-4D97-AF65-F5344CB8AC3E}">
        <p14:creationId xmlns:p14="http://schemas.microsoft.com/office/powerpoint/2010/main" val="32596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a:t>
            </a:r>
            <a:r>
              <a:rPr lang="en-US" dirty="0" smtClean="0"/>
              <a:t> first</a:t>
            </a:r>
            <a:r>
              <a:rPr lang="en-US" baseline="0" dirty="0" smtClean="0"/>
              <a:t> and last term are Foothill College, the school code will be changed to ‘FU.’ The plan will not be reported for De Anza.</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11</a:t>
            </a:fld>
            <a:endParaRPr lang="en-US"/>
          </a:p>
        </p:txBody>
      </p:sp>
    </p:spTree>
    <p:extLst>
      <p:ext uri="{BB962C8B-B14F-4D97-AF65-F5344CB8AC3E}">
        <p14:creationId xmlns:p14="http://schemas.microsoft.com/office/powerpoint/2010/main" val="86264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record is not included or reported to MIS. No</a:t>
            </a:r>
            <a:r>
              <a:rPr lang="en-US" baseline="0" dirty="0" smtClean="0"/>
              <a:t> impact.</a:t>
            </a:r>
            <a:endParaRPr lang="en-US" dirty="0"/>
          </a:p>
        </p:txBody>
      </p:sp>
      <p:sp>
        <p:nvSpPr>
          <p:cNvPr id="4" name="Slide Number Placeholder 3"/>
          <p:cNvSpPr>
            <a:spLocks noGrp="1"/>
          </p:cNvSpPr>
          <p:nvPr>
            <p:ph type="sldNum" sz="quarter" idx="10"/>
          </p:nvPr>
        </p:nvSpPr>
        <p:spPr/>
        <p:txBody>
          <a:bodyPr/>
          <a:lstStyle/>
          <a:p>
            <a:fld id="{9849F59E-F38E-4CDD-B137-F2A56B30C626}" type="slidenum">
              <a:rPr lang="en-US" smtClean="0"/>
              <a:t>12</a:t>
            </a:fld>
            <a:endParaRPr lang="en-US"/>
          </a:p>
        </p:txBody>
      </p:sp>
    </p:spTree>
    <p:extLst>
      <p:ext uri="{BB962C8B-B14F-4D97-AF65-F5344CB8AC3E}">
        <p14:creationId xmlns:p14="http://schemas.microsoft.com/office/powerpoint/2010/main" val="398127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20000"/>
                    <a:lumOff val="80000"/>
                  </a:schemeClr>
                </a:solidFill>
              </a:rPr>
              <a:t>Do we know to what degree each of these is true at De Anza College? Do we have evidence to support our answers?</a:t>
            </a:r>
          </a:p>
        </p:txBody>
      </p:sp>
      <p:sp>
        <p:nvSpPr>
          <p:cNvPr id="4" name="Slide Number Placeholder 3"/>
          <p:cNvSpPr>
            <a:spLocks noGrp="1"/>
          </p:cNvSpPr>
          <p:nvPr>
            <p:ph type="sldNum" sz="quarter" idx="10"/>
          </p:nvPr>
        </p:nvSpPr>
        <p:spPr/>
        <p:txBody>
          <a:bodyPr/>
          <a:lstStyle/>
          <a:p>
            <a:fld id="{9849F59E-F38E-4CDD-B137-F2A56B30C626}" type="slidenum">
              <a:rPr lang="en-US" smtClean="0"/>
              <a:t>13</a:t>
            </a:fld>
            <a:endParaRPr lang="en-US"/>
          </a:p>
        </p:txBody>
      </p:sp>
    </p:spTree>
    <p:extLst>
      <p:ext uri="{BB962C8B-B14F-4D97-AF65-F5344CB8AC3E}">
        <p14:creationId xmlns:p14="http://schemas.microsoft.com/office/powerpoint/2010/main" val="123282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358D95-993C-4F5E-A47F-13E794B1D60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58D95-993C-4F5E-A47F-13E794B1D60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58D95-993C-4F5E-A47F-13E794B1D60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358D95-993C-4F5E-A47F-13E794B1D60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358D95-993C-4F5E-A47F-13E794B1D60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358D95-993C-4F5E-A47F-13E794B1D60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05E05-3051-48E7-818A-FC754297BE6B}"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E358D95-993C-4F5E-A47F-13E794B1D60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05E05-3051-48E7-818A-FC754297BE6B}"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E358D95-993C-4F5E-A47F-13E794B1D60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E358D95-993C-4F5E-A47F-13E794B1D60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05E05-3051-48E7-818A-FC754297BE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358D95-993C-4F5E-A47F-13E794B1D60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05E05-3051-48E7-818A-FC754297BE6B}"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358D95-993C-4F5E-A47F-13E794B1D60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05E05-3051-48E7-818A-FC754297BE6B}"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E358D95-993C-4F5E-A47F-13E794B1D604}" type="datetimeFigureOut">
              <a:rPr lang="en-US" smtClean="0"/>
              <a:t>3/10/2016</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80305E05-3051-48E7-818A-FC754297BE6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676400"/>
            <a:ext cx="4419600" cy="1524000"/>
          </a:xfrm>
        </p:spPr>
        <p:txBody>
          <a:bodyPr/>
          <a:lstStyle/>
          <a:p>
            <a:r>
              <a:rPr lang="en-US" b="1" dirty="0" smtClean="0">
                <a:solidFill>
                  <a:schemeClr val="accent1">
                    <a:lumMod val="20000"/>
                    <a:lumOff val="80000"/>
                  </a:schemeClr>
                </a:solidFill>
              </a:rPr>
              <a:t>MIS Student success report</a:t>
            </a:r>
            <a:endParaRPr lang="en-US" b="1" dirty="0">
              <a:solidFill>
                <a:schemeClr val="accent1">
                  <a:lumMod val="20000"/>
                  <a:lumOff val="80000"/>
                </a:schemeClr>
              </a:solidFill>
            </a:endParaRPr>
          </a:p>
        </p:txBody>
      </p:sp>
      <p:sp>
        <p:nvSpPr>
          <p:cNvPr id="3" name="Subtitle 2"/>
          <p:cNvSpPr>
            <a:spLocks noGrp="1"/>
          </p:cNvSpPr>
          <p:nvPr>
            <p:ph type="subTitle" idx="1"/>
          </p:nvPr>
        </p:nvSpPr>
        <p:spPr>
          <a:xfrm>
            <a:off x="4114800" y="3203574"/>
            <a:ext cx="4572000" cy="1825625"/>
          </a:xfrm>
        </p:spPr>
        <p:txBody>
          <a:bodyPr/>
          <a:lstStyle/>
          <a:p>
            <a:r>
              <a:rPr lang="en-US" dirty="0" smtClean="0"/>
              <a:t>Review of Degree Works and SARS Systems</a:t>
            </a:r>
          </a:p>
          <a:p>
            <a:r>
              <a:rPr lang="en-US" dirty="0" smtClean="0"/>
              <a:t>De Anza College, March 9 of 2016</a:t>
            </a:r>
          </a:p>
          <a:p>
            <a:r>
              <a:rPr lang="en-US" dirty="0" smtClean="0"/>
              <a:t>Lourdes del Rio-Parent, PhD IR&amp;P</a:t>
            </a:r>
            <a:r>
              <a:rPr lang="en-US" dirty="0"/>
              <a:t> </a:t>
            </a:r>
            <a:r>
              <a:rPr lang="en-US" dirty="0" smtClean="0"/>
              <a:t>FHDA</a:t>
            </a:r>
          </a:p>
        </p:txBody>
      </p:sp>
    </p:spTree>
    <p:extLst>
      <p:ext uri="{BB962C8B-B14F-4D97-AF65-F5344CB8AC3E}">
        <p14:creationId xmlns:p14="http://schemas.microsoft.com/office/powerpoint/2010/main" val="35533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7" y="1371600"/>
            <a:ext cx="9144000" cy="4798476"/>
          </a:xfrm>
          <a:prstGeom prst="rect">
            <a:avLst/>
          </a:prstGeom>
          <a:ln>
            <a:noFill/>
          </a:ln>
          <a:effectLst>
            <a:softEdge rad="112500"/>
          </a:effectLst>
        </p:spPr>
      </p:pic>
    </p:spTree>
    <p:extLst>
      <p:ext uri="{BB962C8B-B14F-4D97-AF65-F5344CB8AC3E}">
        <p14:creationId xmlns:p14="http://schemas.microsoft.com/office/powerpoint/2010/main" val="371721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447800"/>
            <a:ext cx="7540097" cy="4817812"/>
          </a:xfrm>
          <a:prstGeom prst="rect">
            <a:avLst/>
          </a:prstGeom>
          <a:ln>
            <a:noFill/>
          </a:ln>
          <a:effectLst>
            <a:softEdge rad="112500"/>
          </a:effectLst>
        </p:spPr>
      </p:pic>
    </p:spTree>
    <p:extLst>
      <p:ext uri="{BB962C8B-B14F-4D97-AF65-F5344CB8AC3E}">
        <p14:creationId xmlns:p14="http://schemas.microsoft.com/office/powerpoint/2010/main" val="315439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19407"/>
            <a:ext cx="8238068" cy="2910911"/>
          </a:xfrm>
          <a:prstGeom prst="rect">
            <a:avLst/>
          </a:prstGeom>
          <a:ln>
            <a:noFill/>
          </a:ln>
          <a:effectLst>
            <a:softEdge rad="112500"/>
          </a:effectLst>
        </p:spPr>
      </p:pic>
    </p:spTree>
    <p:extLst>
      <p:ext uri="{BB962C8B-B14F-4D97-AF65-F5344CB8AC3E}">
        <p14:creationId xmlns:p14="http://schemas.microsoft.com/office/powerpoint/2010/main" val="315137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and strengthen interdependencies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SARS is used to document orientation (SS06), counseling (SS08), and academic probation (SS10) and follow-up services (SS11: orientation, assessment, education  plan, other follow-up services)</a:t>
            </a:r>
          </a:p>
          <a:p>
            <a:r>
              <a:rPr lang="en-US" sz="2400" dirty="0" smtClean="0"/>
              <a:t>Use of this system is dependent on counselors, advisors, or assistants: </a:t>
            </a:r>
          </a:p>
          <a:p>
            <a:pPr lvl="2"/>
            <a:r>
              <a:rPr lang="en-US" sz="2000" dirty="0" smtClean="0"/>
              <a:t>Having </a:t>
            </a:r>
            <a:r>
              <a:rPr lang="en-US" sz="2000" dirty="0"/>
              <a:t>an </a:t>
            </a:r>
            <a:r>
              <a:rPr lang="en-US" sz="2000" dirty="0" smtClean="0"/>
              <a:t>incentive or motivation </a:t>
            </a:r>
            <a:r>
              <a:rPr lang="en-US" sz="2000" dirty="0"/>
              <a:t>to learn </a:t>
            </a:r>
            <a:r>
              <a:rPr lang="en-US" sz="2000" dirty="0" smtClean="0"/>
              <a:t>and effectively use SARS (e.g., facilitates tasks at work)</a:t>
            </a:r>
          </a:p>
          <a:p>
            <a:pPr lvl="2"/>
            <a:r>
              <a:rPr lang="en-US" sz="2000" dirty="0" smtClean="0"/>
              <a:t>Knowing how to use SARS (training, tutorials, reference material readily available on what each reason code means, when should be used)</a:t>
            </a:r>
          </a:p>
          <a:p>
            <a:pPr lvl="2"/>
            <a:r>
              <a:rPr lang="en-US" sz="2000" dirty="0" smtClean="0"/>
              <a:t>Using SARS effectively (e.g., properly documenting reasons for meeting)</a:t>
            </a:r>
            <a:endParaRPr lang="en-US" sz="1800" dirty="0"/>
          </a:p>
        </p:txBody>
      </p:sp>
    </p:spTree>
    <p:extLst>
      <p:ext uri="{BB962C8B-B14F-4D97-AF65-F5344CB8AC3E}">
        <p14:creationId xmlns:p14="http://schemas.microsoft.com/office/powerpoint/2010/main" val="201753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review of SARS codes</a:t>
            </a:r>
            <a:endParaRPr lang="en-US" dirty="0"/>
          </a:p>
        </p:txBody>
      </p:sp>
      <p:sp>
        <p:nvSpPr>
          <p:cNvPr id="3" name="Content Placeholder 2"/>
          <p:cNvSpPr>
            <a:spLocks noGrp="1"/>
          </p:cNvSpPr>
          <p:nvPr>
            <p:ph idx="1"/>
          </p:nvPr>
        </p:nvSpPr>
        <p:spPr/>
        <p:txBody>
          <a:bodyPr>
            <a:normAutofit/>
          </a:bodyPr>
          <a:lstStyle/>
          <a:p>
            <a:r>
              <a:rPr lang="en-US" dirty="0" smtClean="0"/>
              <a:t>For a given location using SARS (e.g., Counseling, EOPS Office, Athletics), are all 3SP related services provided at the location covered by the reason codes in SARS?  To </a:t>
            </a:r>
            <a:r>
              <a:rPr lang="en-US" dirty="0"/>
              <a:t>what extent do users agree on the crosswalk between reason codes for the location and MIS SS codes/services? (See IRP-MIS-SS website for lookup table.)</a:t>
            </a:r>
          </a:p>
          <a:p>
            <a:r>
              <a:rPr lang="en-US" dirty="0" smtClean="0"/>
              <a:t>Are all users motivated to use SARS reason codes to document the </a:t>
            </a:r>
            <a:r>
              <a:rPr lang="en-US" dirty="0"/>
              <a:t>services provided at the </a:t>
            </a:r>
            <a:r>
              <a:rPr lang="en-US" dirty="0" smtClean="0"/>
              <a:t>location?</a:t>
            </a:r>
          </a:p>
          <a:p>
            <a:r>
              <a:rPr lang="en-US" dirty="0" smtClean="0"/>
              <a:t>Do all users agree on the “meaning” for each of the reason codes used at the location? (User know what each reason code means.)</a:t>
            </a:r>
          </a:p>
          <a:p>
            <a:r>
              <a:rPr lang="en-US" dirty="0" smtClean="0"/>
              <a:t>Are the SARS reasons codes being used correctly and efficiently to document services at the location?	</a:t>
            </a:r>
          </a:p>
          <a:p>
            <a:pPr marL="468630" lvl="1" indent="0">
              <a:buNone/>
            </a:pPr>
            <a:endParaRPr lang="en-US" dirty="0" smtClean="0"/>
          </a:p>
        </p:txBody>
      </p:sp>
    </p:spTree>
    <p:extLst>
      <p:ext uri="{BB962C8B-B14F-4D97-AF65-F5344CB8AC3E}">
        <p14:creationId xmlns:p14="http://schemas.microsoft.com/office/powerpoint/2010/main" val="80805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SARS Reason codes-MIS SS crosswalk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7915275" cy="3800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46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3"/>
          </p:nvPr>
        </p:nvSpPr>
        <p:spPr/>
        <p:txBody>
          <a:bodyPr>
            <a:normAutofit/>
          </a:bodyPr>
          <a:lstStyle/>
          <a:p>
            <a:r>
              <a:rPr lang="en-US" dirty="0" smtClean="0"/>
              <a:t>Can Degree Works or SARS be classified as a “native system” at the De Anza College that can effectively be used for the MIS SS data report?</a:t>
            </a:r>
          </a:p>
          <a:p>
            <a:r>
              <a:rPr lang="en-US" dirty="0" smtClean="0"/>
              <a:t>Can we strengthen interdependencies between users and these systems?</a:t>
            </a:r>
          </a:p>
          <a:p>
            <a:r>
              <a:rPr lang="en-US" dirty="0" smtClean="0"/>
              <a:t>Should we evolve, adapt or change these systems, or our work practices? </a:t>
            </a:r>
          </a:p>
        </p:txBody>
      </p:sp>
      <p:pic>
        <p:nvPicPr>
          <p:cNvPr id="6" name="Picture 2" descr="http://image.slidesharecdn.com/whatwilllearninglooklikeinthefuturenotes-140826003327-phpapp01/95/meeting-the-needs-of-a-rapidly-changing-workforce-the-learning-organization-of-the-21st-century-4-638.jpg?cb=1409046918"/>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657600" cy="2746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499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83" y="685800"/>
            <a:ext cx="6631760" cy="47339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TextBox 3"/>
          <p:cNvSpPr txBox="1"/>
          <p:nvPr/>
        </p:nvSpPr>
        <p:spPr>
          <a:xfrm>
            <a:off x="5029200" y="6188254"/>
            <a:ext cx="3902476" cy="646331"/>
          </a:xfrm>
          <a:prstGeom prst="rect">
            <a:avLst/>
          </a:prstGeom>
          <a:noFill/>
        </p:spPr>
        <p:txBody>
          <a:bodyPr wrap="square" rtlCol="0">
            <a:spAutoFit/>
          </a:bodyPr>
          <a:lstStyle/>
          <a:p>
            <a:r>
              <a:rPr lang="en-US" b="1" dirty="0" smtClean="0"/>
              <a:t>Reference, “MIS Student Success: Report Domain and Procedures”</a:t>
            </a:r>
            <a:endParaRPr lang="en-US" b="1" dirty="0"/>
          </a:p>
        </p:txBody>
      </p:sp>
    </p:spTree>
    <p:extLst>
      <p:ext uri="{BB962C8B-B14F-4D97-AF65-F5344CB8AC3E}">
        <p14:creationId xmlns:p14="http://schemas.microsoft.com/office/powerpoint/2010/main" val="355527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Likely Native Systems: degree Works and SARS</a:t>
            </a:r>
            <a:endParaRPr lang="en-US" dirty="0"/>
          </a:p>
        </p:txBody>
      </p:sp>
      <p:sp>
        <p:nvSpPr>
          <p:cNvPr id="3" name="Content Placeholder 2"/>
          <p:cNvSpPr>
            <a:spLocks noGrp="1"/>
          </p:cNvSpPr>
          <p:nvPr>
            <p:ph idx="1"/>
          </p:nvPr>
        </p:nvSpPr>
        <p:spPr>
          <a:xfrm>
            <a:off x="685800" y="1600200"/>
            <a:ext cx="7772400" cy="3886199"/>
          </a:xfrm>
        </p:spPr>
        <p:txBody>
          <a:bodyPr>
            <a:normAutofit fontScale="92500" lnSpcReduction="20000"/>
          </a:bodyPr>
          <a:lstStyle/>
          <a:p>
            <a:r>
              <a:rPr lang="en-US" dirty="0" smtClean="0"/>
              <a:t>Native System:  System that has been </a:t>
            </a:r>
            <a:r>
              <a:rPr lang="en-US" dirty="0" smtClean="0">
                <a:solidFill>
                  <a:schemeClr val="accent1">
                    <a:lumMod val="20000"/>
                    <a:lumOff val="80000"/>
                  </a:schemeClr>
                </a:solidFill>
              </a:rPr>
              <a:t>successfully</a:t>
            </a:r>
            <a:r>
              <a:rPr lang="en-US" dirty="0" smtClean="0"/>
              <a:t> used to document the activities or services we need to report. </a:t>
            </a:r>
            <a:r>
              <a:rPr lang="en-US" dirty="0"/>
              <a:t> </a:t>
            </a:r>
            <a:r>
              <a:rPr lang="en-US" dirty="0" smtClean="0"/>
              <a:t>Allows us to more efficiently gather and validate data for the report.</a:t>
            </a:r>
          </a:p>
          <a:p>
            <a:r>
              <a:rPr lang="en-US" dirty="0" smtClean="0"/>
              <a:t>Degree Works: Degree audit system used by the College to document student education plan development.</a:t>
            </a:r>
          </a:p>
          <a:p>
            <a:pPr lvl="1"/>
            <a:r>
              <a:rPr lang="en-US" dirty="0" smtClean="0"/>
              <a:t>Student ID</a:t>
            </a:r>
          </a:p>
          <a:p>
            <a:pPr lvl="1"/>
            <a:r>
              <a:rPr lang="en-US" dirty="0" smtClean="0"/>
              <a:t>Terms or length of education plan (abbreviated,  1 or 2 terms;  comprehensive, 3 or more terms)</a:t>
            </a:r>
          </a:p>
          <a:p>
            <a:pPr lvl="1"/>
            <a:r>
              <a:rPr lang="en-US" dirty="0" smtClean="0"/>
              <a:t>Date when plan was developed or modified</a:t>
            </a:r>
          </a:p>
          <a:p>
            <a:r>
              <a:rPr lang="en-US" dirty="0" smtClean="0"/>
              <a:t>SARS: Scheduling system used to schedule appointments across offices and departments at the </a:t>
            </a:r>
            <a:r>
              <a:rPr lang="en-US" dirty="0"/>
              <a:t>C</a:t>
            </a:r>
            <a:r>
              <a:rPr lang="en-US" dirty="0" smtClean="0"/>
              <a:t>ollege</a:t>
            </a:r>
          </a:p>
          <a:p>
            <a:pPr lvl="1"/>
            <a:r>
              <a:rPr lang="en-US" dirty="0" smtClean="0"/>
              <a:t>Student ID</a:t>
            </a:r>
          </a:p>
          <a:p>
            <a:pPr lvl="1"/>
            <a:r>
              <a:rPr lang="en-US" dirty="0" smtClean="0"/>
              <a:t>Purpose of the meeting</a:t>
            </a:r>
          </a:p>
          <a:p>
            <a:pPr lvl="1"/>
            <a:r>
              <a:rPr lang="en-US" dirty="0" smtClean="0"/>
              <a:t>Date of the meeting (including whether the meeting was cancelled, attended) </a:t>
            </a:r>
            <a:endParaRPr lang="en-US" dirty="0"/>
          </a:p>
        </p:txBody>
      </p:sp>
    </p:spTree>
    <p:extLst>
      <p:ext uri="{BB962C8B-B14F-4D97-AF65-F5344CB8AC3E}">
        <p14:creationId xmlns:p14="http://schemas.microsoft.com/office/powerpoint/2010/main" val="149857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and strengthen interdependencies</a:t>
            </a:r>
            <a:endParaRPr lang="en-US" dirty="0"/>
          </a:p>
        </p:txBody>
      </p:sp>
      <p:sp>
        <p:nvSpPr>
          <p:cNvPr id="3" name="Content Placeholder 2"/>
          <p:cNvSpPr>
            <a:spLocks noGrp="1"/>
          </p:cNvSpPr>
          <p:nvPr>
            <p:ph idx="1"/>
          </p:nvPr>
        </p:nvSpPr>
        <p:spPr/>
        <p:txBody>
          <a:bodyPr/>
          <a:lstStyle/>
          <a:p>
            <a:r>
              <a:rPr lang="en-US" sz="2400" dirty="0" smtClean="0"/>
              <a:t>The use of Degree Works  (DW) to document student education plan development is dependent on:</a:t>
            </a:r>
          </a:p>
          <a:p>
            <a:pPr lvl="1"/>
            <a:r>
              <a:rPr lang="en-US" sz="2000" dirty="0" smtClean="0"/>
              <a:t>Counselors/Advisors/Students: </a:t>
            </a:r>
          </a:p>
          <a:p>
            <a:pPr lvl="2"/>
            <a:r>
              <a:rPr lang="en-US" sz="1800" dirty="0" smtClean="0"/>
              <a:t>Having </a:t>
            </a:r>
            <a:r>
              <a:rPr lang="en-US" sz="1800" dirty="0"/>
              <a:t>an incentive to learn and frequently use </a:t>
            </a:r>
            <a:r>
              <a:rPr lang="en-US" sz="1800" dirty="0" smtClean="0"/>
              <a:t>DW (e.g., priority registration, facilitates tasks at work)</a:t>
            </a:r>
          </a:p>
          <a:p>
            <a:pPr lvl="2"/>
            <a:r>
              <a:rPr lang="en-US" sz="1800" dirty="0" smtClean="0"/>
              <a:t>Knowing how to use DW (training, tutorials and reference material readily available and easy to use)</a:t>
            </a:r>
          </a:p>
          <a:p>
            <a:pPr lvl="2"/>
            <a:r>
              <a:rPr lang="en-US" sz="1800" dirty="0" smtClean="0"/>
              <a:t>Using DW effectively (e.g., frequent use of DW to monitor and plan student progress)</a:t>
            </a:r>
          </a:p>
          <a:p>
            <a:pPr lvl="2"/>
            <a:r>
              <a:rPr lang="en-US" sz="1800" dirty="0" smtClean="0"/>
              <a:t>Being aware how DW data is used for research and reporting</a:t>
            </a:r>
          </a:p>
          <a:p>
            <a:pPr lvl="2"/>
            <a:endParaRPr lang="en-US" dirty="0"/>
          </a:p>
        </p:txBody>
      </p:sp>
    </p:spTree>
    <p:extLst>
      <p:ext uri="{BB962C8B-B14F-4D97-AF65-F5344CB8AC3E}">
        <p14:creationId xmlns:p14="http://schemas.microsoft.com/office/powerpoint/2010/main" val="303283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SS09 Education Plan development </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dirty="0"/>
              <a:t>Title 5 § 55524. Student Educational </a:t>
            </a:r>
            <a:r>
              <a:rPr lang="en-US" dirty="0" smtClean="0"/>
              <a:t>Plan</a:t>
            </a:r>
          </a:p>
          <a:p>
            <a:r>
              <a:rPr lang="en-US" dirty="0"/>
              <a:t>(1) </a:t>
            </a:r>
            <a:r>
              <a:rPr lang="en-US" dirty="0" smtClean="0"/>
              <a:t>Abbreviated </a:t>
            </a:r>
            <a:r>
              <a:rPr lang="en-US" dirty="0"/>
              <a:t>student education plans are </a:t>
            </a:r>
            <a:r>
              <a:rPr lang="en-US" dirty="0">
                <a:solidFill>
                  <a:schemeClr val="accent1">
                    <a:lumMod val="60000"/>
                    <a:lumOff val="40000"/>
                  </a:schemeClr>
                </a:solidFill>
              </a:rPr>
              <a:t>one to two terms in length </a:t>
            </a:r>
            <a:r>
              <a:rPr lang="en-US" dirty="0" smtClean="0"/>
              <a:t>designed to </a:t>
            </a:r>
            <a:r>
              <a:rPr lang="en-US" dirty="0"/>
              <a:t>meet the immediate needs of students for whom a comprehensive plan is not appropriate; </a:t>
            </a:r>
            <a:endParaRPr lang="en-US" dirty="0" smtClean="0"/>
          </a:p>
          <a:p>
            <a:r>
              <a:rPr lang="en-US" dirty="0"/>
              <a:t>Comprehensive student education plans take into account a student’s </a:t>
            </a:r>
            <a:r>
              <a:rPr lang="en-US" dirty="0">
                <a:solidFill>
                  <a:schemeClr val="accent1">
                    <a:lumMod val="60000"/>
                    <a:lumOff val="40000"/>
                  </a:schemeClr>
                </a:solidFill>
              </a:rPr>
              <a:t>interests, skills, career and education goals, major, potential transfer institutions</a:t>
            </a:r>
            <a:r>
              <a:rPr lang="en-US" dirty="0"/>
              <a:t>, and the steps the student needs to take on their educational path to complete their identified course of study. The comprehensive plan helps the student achieve their course of study. The comprehensive plan includes, but is not limited to, addressing the education goal and course of study requirements, such as the requirements for the major, transfer, certificate, program, applicable course prerequisites or co-requisites, the need for basic skills, assessment for placement results, and the need for referral to other support and instructional services as appropriate. The comprehensive student education plan is tailored to meet the individual needs and interests of the student and may include other elements to satisfy participation requirements for programs such as </a:t>
            </a:r>
            <a:r>
              <a:rPr lang="en-US" dirty="0">
                <a:solidFill>
                  <a:schemeClr val="accent1">
                    <a:lumMod val="60000"/>
                    <a:lumOff val="40000"/>
                  </a:schemeClr>
                </a:solidFill>
              </a:rPr>
              <a:t>EOPS, DSPS, CalWORKs, veterans education benefits, athletics, </a:t>
            </a:r>
            <a:r>
              <a:rPr lang="en-US" dirty="0"/>
              <a:t>and others.</a:t>
            </a:r>
          </a:p>
        </p:txBody>
      </p:sp>
    </p:spTree>
    <p:extLst>
      <p:ext uri="{BB962C8B-B14F-4D97-AF65-F5344CB8AC3E}">
        <p14:creationId xmlns:p14="http://schemas.microsoft.com/office/powerpoint/2010/main" val="84083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SS09 Education Plan development </a:t>
            </a:r>
            <a:r>
              <a:rPr lang="en-US" dirty="0" smtClean="0"/>
              <a:t>(cont.)</a:t>
            </a:r>
            <a:endParaRPr lang="en-US" dirty="0"/>
          </a:p>
        </p:txBody>
      </p:sp>
      <p:sp>
        <p:nvSpPr>
          <p:cNvPr id="3" name="Content Placeholder 2"/>
          <p:cNvSpPr>
            <a:spLocks noGrp="1"/>
          </p:cNvSpPr>
          <p:nvPr>
            <p:ph idx="1"/>
          </p:nvPr>
        </p:nvSpPr>
        <p:spPr/>
        <p:txBody>
          <a:bodyPr/>
          <a:lstStyle/>
          <a:p>
            <a:r>
              <a:rPr lang="en-US" dirty="0"/>
              <a:t>SS09 is intended to capture information on education plans as defined in Title5, Section 55524. Once an abbreviated and/or a comprehensive education plan is developed, revisions are reported in SS11 (STUDENT-SUCCESS-OTHER-SERVICES). </a:t>
            </a:r>
            <a:endParaRPr lang="en-US" dirty="0" smtClean="0"/>
          </a:p>
          <a:p>
            <a:r>
              <a:rPr lang="en-US" dirty="0" smtClean="0"/>
              <a:t>FHDA adopted operational definitions: </a:t>
            </a:r>
          </a:p>
          <a:p>
            <a:pPr lvl="1"/>
            <a:r>
              <a:rPr lang="en-US" dirty="0"/>
              <a:t>1</a:t>
            </a:r>
            <a:r>
              <a:rPr lang="en-US" dirty="0" smtClean="0"/>
              <a:t> to 2 terms: abbreviated plan</a:t>
            </a:r>
          </a:p>
          <a:p>
            <a:pPr lvl="1"/>
            <a:r>
              <a:rPr lang="en-US" dirty="0" smtClean="0"/>
              <a:t>3 or more terms: comprehensive plan</a:t>
            </a:r>
          </a:p>
          <a:p>
            <a:pPr lvl="1"/>
            <a:r>
              <a:rPr lang="en-US" dirty="0" smtClean="0"/>
              <a:t>Only terms with at least one course will count</a:t>
            </a:r>
          </a:p>
          <a:p>
            <a:pPr lvl="1"/>
            <a:r>
              <a:rPr lang="en-US" dirty="0" smtClean="0"/>
              <a:t>Does not need to be approved/locked or active</a:t>
            </a:r>
          </a:p>
          <a:p>
            <a:pPr lvl="1"/>
            <a:endParaRPr lang="en-US" dirty="0"/>
          </a:p>
        </p:txBody>
      </p:sp>
    </p:spTree>
    <p:extLst>
      <p:ext uri="{BB962C8B-B14F-4D97-AF65-F5344CB8AC3E}">
        <p14:creationId xmlns:p14="http://schemas.microsoft.com/office/powerpoint/2010/main" val="360497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14" y="162333"/>
            <a:ext cx="8428572" cy="6533334"/>
          </a:xfrm>
          <a:prstGeom prst="rect">
            <a:avLst/>
          </a:prstGeom>
        </p:spPr>
      </p:pic>
    </p:spTree>
    <p:extLst>
      <p:ext uri="{BB962C8B-B14F-4D97-AF65-F5344CB8AC3E}">
        <p14:creationId xmlns:p14="http://schemas.microsoft.com/office/powerpoint/2010/main" val="272819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meant to fix school code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229600" cy="4759656"/>
          </a:xfrm>
          <a:prstGeom prst="rect">
            <a:avLst/>
          </a:prstGeom>
          <a:ln>
            <a:noFill/>
          </a:ln>
          <a:effectLst>
            <a:softEdge rad="112500"/>
          </a:effectLst>
        </p:spPr>
      </p:pic>
    </p:spTree>
    <p:extLst>
      <p:ext uri="{BB962C8B-B14F-4D97-AF65-F5344CB8AC3E}">
        <p14:creationId xmlns:p14="http://schemas.microsoft.com/office/powerpoint/2010/main" val="38167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education plans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917" y="457200"/>
            <a:ext cx="6400800" cy="6400800"/>
          </a:xfrm>
          <a:prstGeom prst="rect">
            <a:avLst/>
          </a:prstGeom>
        </p:spPr>
      </p:pic>
    </p:spTree>
    <p:extLst>
      <p:ext uri="{BB962C8B-B14F-4D97-AF65-F5344CB8AC3E}">
        <p14:creationId xmlns:p14="http://schemas.microsoft.com/office/powerpoint/2010/main" val="3448885077"/>
      </p:ext>
    </p:extLst>
  </p:cSld>
  <p:clrMapOvr>
    <a:masterClrMapping/>
  </p:clrMapOvr>
</p:sld>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423</TotalTime>
  <Words>1176</Words>
  <Application>Microsoft Office PowerPoint</Application>
  <PresentationFormat>On-screen Show (4:3)</PresentationFormat>
  <Paragraphs>70</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 Pop</vt:lpstr>
      <vt:lpstr>MIS Student success report</vt:lpstr>
      <vt:lpstr>PowerPoint Presentation</vt:lpstr>
      <vt:lpstr>Likely Native Systems: degree Works and SARS</vt:lpstr>
      <vt:lpstr>Identify and strengthen interdependencies</vt:lpstr>
      <vt:lpstr>Reporting SS09 Education Plan development </vt:lpstr>
      <vt:lpstr>Reporting SS09 Education Plan development (cont.)</vt:lpstr>
      <vt:lpstr>PowerPoint Presentation</vt:lpstr>
      <vt:lpstr>Edit meant to fix school code</vt:lpstr>
      <vt:lpstr>Examples of education plans</vt:lpstr>
      <vt:lpstr>The Good</vt:lpstr>
      <vt:lpstr>The bad</vt:lpstr>
      <vt:lpstr>The ugly</vt:lpstr>
      <vt:lpstr>Identify and strengthen interdependencies</vt:lpstr>
      <vt:lpstr>Content review of SARS codes</vt:lpstr>
      <vt:lpstr>SARS Reason codes-MIS SS crosswalk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dc:title>
  <dc:creator>Administrator</dc:creator>
  <cp:lastModifiedBy>Administrator</cp:lastModifiedBy>
  <cp:revision>56</cp:revision>
  <dcterms:created xsi:type="dcterms:W3CDTF">2016-03-08T15:22:02Z</dcterms:created>
  <dcterms:modified xsi:type="dcterms:W3CDTF">2016-03-10T18:55:19Z</dcterms:modified>
</cp:coreProperties>
</file>