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74" r:id="rId4"/>
    <p:sldId id="258" r:id="rId5"/>
    <p:sldId id="260" r:id="rId6"/>
    <p:sldId id="259" r:id="rId7"/>
    <p:sldId id="263" r:id="rId8"/>
    <p:sldId id="261" r:id="rId9"/>
    <p:sldId id="262" r:id="rId10"/>
    <p:sldId id="264" r:id="rId11"/>
    <p:sldId id="266" r:id="rId12"/>
    <p:sldId id="268" r:id="rId13"/>
    <p:sldId id="265"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BC102-0998-4CBD-AC35-09BA1BBB5B17}" type="datetimeFigureOut">
              <a:rPr lang="en-US" smtClean="0"/>
              <a:t>3/11/2016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33F99-7573-4394-9D24-98A7F5103269}" type="slidenum">
              <a:rPr lang="en-US" smtClean="0"/>
              <a:t>‹#›</a:t>
            </a:fld>
            <a:endParaRPr lang="en-US" dirty="0"/>
          </a:p>
        </p:txBody>
      </p:sp>
    </p:spTree>
    <p:extLst>
      <p:ext uri="{BB962C8B-B14F-4D97-AF65-F5344CB8AC3E}">
        <p14:creationId xmlns:p14="http://schemas.microsoft.com/office/powerpoint/2010/main" val="5445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33F99-7573-4394-9D24-98A7F5103269}" type="slidenum">
              <a:rPr lang="en-US" smtClean="0"/>
              <a:t>4</a:t>
            </a:fld>
            <a:endParaRPr lang="en-US" dirty="0"/>
          </a:p>
        </p:txBody>
      </p:sp>
    </p:spTree>
    <p:extLst>
      <p:ext uri="{BB962C8B-B14F-4D97-AF65-F5344CB8AC3E}">
        <p14:creationId xmlns:p14="http://schemas.microsoft.com/office/powerpoint/2010/main" val="40065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33F99-7573-4394-9D24-98A7F5103269}" type="slidenum">
              <a:rPr lang="en-US" smtClean="0"/>
              <a:t>5</a:t>
            </a:fld>
            <a:endParaRPr lang="en-US" dirty="0"/>
          </a:p>
        </p:txBody>
      </p:sp>
    </p:spTree>
    <p:extLst>
      <p:ext uri="{BB962C8B-B14F-4D97-AF65-F5344CB8AC3E}">
        <p14:creationId xmlns:p14="http://schemas.microsoft.com/office/powerpoint/2010/main" val="40065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33F99-7573-4394-9D24-98A7F5103269}" type="slidenum">
              <a:rPr lang="en-US" smtClean="0"/>
              <a:t>17</a:t>
            </a:fld>
            <a:endParaRPr lang="en-US" dirty="0"/>
          </a:p>
        </p:txBody>
      </p:sp>
    </p:spTree>
    <p:extLst>
      <p:ext uri="{BB962C8B-B14F-4D97-AF65-F5344CB8AC3E}">
        <p14:creationId xmlns:p14="http://schemas.microsoft.com/office/powerpoint/2010/main" val="2873825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33F99-7573-4394-9D24-98A7F5103269}" type="slidenum">
              <a:rPr lang="en-US" smtClean="0"/>
              <a:t>18</a:t>
            </a:fld>
            <a:endParaRPr lang="en-US" dirty="0"/>
          </a:p>
        </p:txBody>
      </p:sp>
    </p:spTree>
    <p:extLst>
      <p:ext uri="{BB962C8B-B14F-4D97-AF65-F5344CB8AC3E}">
        <p14:creationId xmlns:p14="http://schemas.microsoft.com/office/powerpoint/2010/main" val="287382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5C6CD0-16C4-4DE1-957A-5CD2776C5C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5C6CD0-16C4-4DE1-957A-5CD2776C5C09}"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AA6C449-781E-415B-9593-5AB52BD18BB9}" type="datetimeFigureOut">
              <a:rPr lang="en-US" smtClean="0"/>
              <a:t>3/11/2016</a:t>
            </a:fld>
            <a:endParaRPr lang="en-US" dirty="0"/>
          </a:p>
        </p:txBody>
      </p:sp>
      <p:sp>
        <p:nvSpPr>
          <p:cNvPr id="9" name="Slide Number Placeholder 8"/>
          <p:cNvSpPr>
            <a:spLocks noGrp="1"/>
          </p:cNvSpPr>
          <p:nvPr>
            <p:ph type="sldNum" sz="quarter" idx="11"/>
          </p:nvPr>
        </p:nvSpPr>
        <p:spPr/>
        <p:txBody>
          <a:bodyPr/>
          <a:lstStyle/>
          <a:p>
            <a:fld id="{4F5C6CD0-16C4-4DE1-957A-5CD2776C5C09}"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F5C6CD0-16C4-4DE1-957A-5CD2776C5C09}"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AA6C449-781E-415B-9593-5AB52BD18BB9}" type="datetimeFigureOut">
              <a:rPr lang="en-US" smtClean="0"/>
              <a:t>3/11/2016</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505" y="590283"/>
            <a:ext cx="6324600" cy="2695575"/>
          </a:xfrm>
        </p:spPr>
        <p:txBody>
          <a:bodyPr/>
          <a:lstStyle/>
          <a:p>
            <a:r>
              <a:rPr lang="en-US" sz="3600" dirty="0" smtClean="0"/>
              <a:t>MIS Student Success &amp; Support Programs (3SP): Reporting Counseling/Advising &amp;</a:t>
            </a:r>
            <a:br>
              <a:rPr lang="en-US" sz="3600" dirty="0" smtClean="0"/>
            </a:br>
            <a:r>
              <a:rPr lang="en-US" sz="3600" dirty="0" smtClean="0"/>
              <a:t>Education Planning Services </a:t>
            </a:r>
            <a:br>
              <a:rPr lang="en-US" sz="3600" dirty="0" smtClean="0"/>
            </a:br>
            <a:r>
              <a:rPr lang="en-US" sz="3600" dirty="0" smtClean="0"/>
              <a:t>at Foothill College</a:t>
            </a:r>
            <a:endParaRPr lang="en-US" sz="3600" dirty="0"/>
          </a:p>
        </p:txBody>
      </p:sp>
      <p:sp>
        <p:nvSpPr>
          <p:cNvPr id="3" name="Subtitle 2"/>
          <p:cNvSpPr>
            <a:spLocks noGrp="1"/>
          </p:cNvSpPr>
          <p:nvPr>
            <p:ph type="subTitle" idx="1"/>
          </p:nvPr>
        </p:nvSpPr>
        <p:spPr>
          <a:xfrm>
            <a:off x="2644496" y="5867400"/>
            <a:ext cx="4861560" cy="381000"/>
          </a:xfrm>
        </p:spPr>
        <p:txBody>
          <a:bodyPr>
            <a:noAutofit/>
          </a:bodyPr>
          <a:lstStyle/>
          <a:p>
            <a:pPr algn="r"/>
            <a:r>
              <a:rPr lang="en-US" sz="1400" b="1" i="1" dirty="0" smtClean="0"/>
              <a:t>Lourdes del Rio-Parent, PhD</a:t>
            </a:r>
          </a:p>
          <a:p>
            <a:pPr algn="r"/>
            <a:r>
              <a:rPr lang="en-US" sz="1400" b="1" i="1" dirty="0" smtClean="0"/>
              <a:t>Office of Institutional Research &amp; Planning, FHDA</a:t>
            </a:r>
            <a:endParaRPr lang="en-US" sz="1400"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900" y="3394689"/>
            <a:ext cx="2053771" cy="2231422"/>
          </a:xfrm>
          <a:prstGeom prst="rect">
            <a:avLst/>
          </a:prstGeom>
        </p:spPr>
      </p:pic>
      <p:cxnSp>
        <p:nvCxnSpPr>
          <p:cNvPr id="8" name="Straight Connector 7"/>
          <p:cNvCxnSpPr/>
          <p:nvPr/>
        </p:nvCxnSpPr>
        <p:spPr>
          <a:xfrm>
            <a:off x="762000" y="381000"/>
            <a:ext cx="6781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30" name="Picture 6" descr="C:\Users\delrioparent\AppData\Local\Microsoft\Windows\Temporary Internet Files\Content.IE5\2ASAJD8Z\dog008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35098" y="4510400"/>
            <a:ext cx="855007" cy="118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80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Education Planning Services</a:t>
            </a:r>
            <a:endParaRPr lang="en-US" sz="4000" dirty="0"/>
          </a:p>
        </p:txBody>
      </p:sp>
      <p:sp>
        <p:nvSpPr>
          <p:cNvPr id="3" name="Content Placeholder 2"/>
          <p:cNvSpPr>
            <a:spLocks noGrp="1"/>
          </p:cNvSpPr>
          <p:nvPr>
            <p:ph idx="1"/>
          </p:nvPr>
        </p:nvSpPr>
        <p:spPr/>
        <p:txBody>
          <a:bodyPr>
            <a:normAutofit lnSpcReduction="10000"/>
          </a:bodyPr>
          <a:lstStyle/>
          <a:p>
            <a:r>
              <a:rPr lang="en-US" dirty="0"/>
              <a:t>Title 5 § 55524. Student Educational Plan</a:t>
            </a:r>
            <a:r>
              <a:rPr lang="en-US" dirty="0" smtClean="0"/>
              <a:t>.</a:t>
            </a:r>
          </a:p>
          <a:p>
            <a:pPr lvl="1"/>
            <a:r>
              <a:rPr lang="en-US" b="1" dirty="0" smtClean="0">
                <a:solidFill>
                  <a:schemeClr val="tx2">
                    <a:lumMod val="60000"/>
                    <a:lumOff val="40000"/>
                  </a:schemeClr>
                </a:solidFill>
              </a:rPr>
              <a:t>Abbreviated</a:t>
            </a:r>
            <a:r>
              <a:rPr lang="en-US" dirty="0"/>
              <a:t>: </a:t>
            </a:r>
            <a:r>
              <a:rPr lang="en-US" b="1" dirty="0" smtClean="0"/>
              <a:t>One </a:t>
            </a:r>
            <a:r>
              <a:rPr lang="en-US" b="1" dirty="0"/>
              <a:t>to two </a:t>
            </a:r>
            <a:r>
              <a:rPr lang="en-US" dirty="0"/>
              <a:t>terms in </a:t>
            </a:r>
            <a:r>
              <a:rPr lang="en-US" dirty="0" smtClean="0"/>
              <a:t>length; </a:t>
            </a:r>
            <a:r>
              <a:rPr lang="en-US" dirty="0"/>
              <a:t>designed to meet the </a:t>
            </a:r>
            <a:r>
              <a:rPr lang="en-US" b="1" dirty="0"/>
              <a:t>immediate needs </a:t>
            </a:r>
            <a:r>
              <a:rPr lang="en-US" dirty="0"/>
              <a:t>of students for whom a comprehensive plan is not </a:t>
            </a:r>
            <a:r>
              <a:rPr lang="en-US" dirty="0" smtClean="0"/>
              <a:t>appropriate [at the time].</a:t>
            </a:r>
          </a:p>
          <a:p>
            <a:pPr lvl="1"/>
            <a:r>
              <a:rPr lang="en-US" b="1" dirty="0">
                <a:solidFill>
                  <a:schemeClr val="tx2">
                    <a:lumMod val="60000"/>
                    <a:lumOff val="40000"/>
                  </a:schemeClr>
                </a:solidFill>
              </a:rPr>
              <a:t>Comprehensive: </a:t>
            </a:r>
            <a:r>
              <a:rPr lang="en-US" dirty="0" smtClean="0"/>
              <a:t>Takes </a:t>
            </a:r>
            <a:r>
              <a:rPr lang="en-US" dirty="0"/>
              <a:t>into account a student’s interests, skills, career and education goals, major, potential transfer institutions, and the steps the student needs to take on their educational path to complete their identified course of study. The comprehensive plan helps the student achieve their course of study. </a:t>
            </a:r>
            <a:r>
              <a:rPr lang="en-US" dirty="0" smtClean="0"/>
              <a:t>The comprehensive </a:t>
            </a:r>
            <a:r>
              <a:rPr lang="en-US" dirty="0"/>
              <a:t>plan includes, but is not limited to, addressing the education goal and </a:t>
            </a:r>
            <a:r>
              <a:rPr lang="en-US" dirty="0" smtClean="0"/>
              <a:t>course of </a:t>
            </a:r>
            <a:r>
              <a:rPr lang="en-US" dirty="0"/>
              <a:t>study requirements, such as the requirements for the major, transfer, certificate, </a:t>
            </a:r>
            <a:r>
              <a:rPr lang="en-US" dirty="0" smtClean="0"/>
              <a:t>program, applicable </a:t>
            </a:r>
            <a:r>
              <a:rPr lang="en-US" dirty="0"/>
              <a:t>course prerequisites or co-requisites, the need for basic skills, assessment </a:t>
            </a:r>
            <a:r>
              <a:rPr lang="en-US" dirty="0" smtClean="0"/>
              <a:t>for placement </a:t>
            </a:r>
            <a:r>
              <a:rPr lang="en-US" dirty="0"/>
              <a:t>results, and the need for referral to other support and instructional services </a:t>
            </a:r>
            <a:r>
              <a:rPr lang="en-US" dirty="0" smtClean="0"/>
              <a:t>as appropriate</a:t>
            </a:r>
            <a:r>
              <a:rPr lang="en-US" dirty="0"/>
              <a:t>. </a:t>
            </a:r>
          </a:p>
        </p:txBody>
      </p:sp>
    </p:spTree>
    <p:extLst>
      <p:ext uri="{BB962C8B-B14F-4D97-AF65-F5344CB8AC3E}">
        <p14:creationId xmlns:p14="http://schemas.microsoft.com/office/powerpoint/2010/main" val="156213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Education Planning Services (cont.)</a:t>
            </a:r>
            <a:endParaRPr lang="en-US" sz="4000" dirty="0"/>
          </a:p>
        </p:txBody>
      </p:sp>
      <p:sp>
        <p:nvSpPr>
          <p:cNvPr id="3" name="Content Placeholder 2"/>
          <p:cNvSpPr>
            <a:spLocks noGrp="1"/>
          </p:cNvSpPr>
          <p:nvPr>
            <p:ph idx="1"/>
          </p:nvPr>
        </p:nvSpPr>
        <p:spPr/>
        <p:txBody>
          <a:bodyPr>
            <a:normAutofit/>
          </a:bodyPr>
          <a:lstStyle/>
          <a:p>
            <a:r>
              <a:rPr lang="en-US" b="1" dirty="0" smtClean="0">
                <a:solidFill>
                  <a:schemeClr val="tx2">
                    <a:lumMod val="60000"/>
                    <a:lumOff val="40000"/>
                  </a:schemeClr>
                </a:solidFill>
              </a:rPr>
              <a:t>Funding/Reporting Issues</a:t>
            </a:r>
          </a:p>
          <a:p>
            <a:pPr lvl="1"/>
            <a:r>
              <a:rPr lang="en-US" dirty="0" smtClean="0"/>
              <a:t>Abbreviated: 10%</a:t>
            </a:r>
          </a:p>
          <a:p>
            <a:pPr lvl="1"/>
            <a:r>
              <a:rPr lang="en-US" dirty="0" smtClean="0"/>
              <a:t>Comprehensive: 35%</a:t>
            </a:r>
          </a:p>
          <a:p>
            <a:pPr lvl="1"/>
            <a:r>
              <a:rPr lang="en-US" dirty="0" smtClean="0"/>
              <a:t>It is OK to develop </a:t>
            </a:r>
            <a:r>
              <a:rPr lang="en-US" dirty="0"/>
              <a:t>both </a:t>
            </a:r>
            <a:r>
              <a:rPr lang="en-US" dirty="0" smtClean="0"/>
              <a:t>types of plan during the same term</a:t>
            </a:r>
          </a:p>
          <a:p>
            <a:pPr lvl="1"/>
            <a:r>
              <a:rPr lang="en-US" dirty="0" smtClean="0"/>
              <a:t>For comprehensive: must </a:t>
            </a:r>
            <a:r>
              <a:rPr lang="en-US" dirty="0" smtClean="0"/>
              <a:t>have </a:t>
            </a:r>
            <a:r>
              <a:rPr lang="en-US" dirty="0" smtClean="0"/>
              <a:t>a declared major</a:t>
            </a:r>
          </a:p>
          <a:p>
            <a:pPr lvl="1"/>
            <a:r>
              <a:rPr lang="en-US" dirty="0" smtClean="0"/>
              <a:t>Student contract in EOPS/DSPS/</a:t>
            </a:r>
            <a:r>
              <a:rPr lang="en-US" dirty="0" err="1" smtClean="0"/>
              <a:t>CalWorks</a:t>
            </a:r>
            <a:r>
              <a:rPr lang="en-US" dirty="0" smtClean="0"/>
              <a:t> counts as abbreviated (It is assumed students develop the plan during the first term.)</a:t>
            </a:r>
          </a:p>
          <a:p>
            <a:pPr lvl="1"/>
            <a:r>
              <a:rPr lang="en-US" dirty="0"/>
              <a:t>Once per college attendance (1 abbreviated; 1 comprehensive)</a:t>
            </a:r>
          </a:p>
          <a:p>
            <a:pPr lvl="1"/>
            <a:r>
              <a:rPr lang="en-US" dirty="0"/>
              <a:t>Once an abbreviated and/or a comprehensive education plan is developed, revisions are reported in </a:t>
            </a:r>
            <a:r>
              <a:rPr lang="en-US" dirty="0" smtClean="0"/>
              <a:t>SS11-3 (follow-up education plan development)</a:t>
            </a:r>
          </a:p>
          <a:p>
            <a:pPr lvl="2"/>
            <a:r>
              <a:rPr lang="en-US" dirty="0" smtClean="0"/>
              <a:t>Implication: Reach out to new students</a:t>
            </a:r>
          </a:p>
          <a:p>
            <a:pPr marL="411480" lvl="1" indent="0">
              <a:buNone/>
            </a:pPr>
            <a:endParaRPr lang="en-US" dirty="0"/>
          </a:p>
        </p:txBody>
      </p:sp>
    </p:spTree>
    <p:extLst>
      <p:ext uri="{BB962C8B-B14F-4D97-AF65-F5344CB8AC3E}">
        <p14:creationId xmlns:p14="http://schemas.microsoft.com/office/powerpoint/2010/main" val="166868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Education Planning Services (cont.)</a:t>
            </a:r>
            <a:endParaRPr lang="en-US" sz="4000" dirty="0"/>
          </a:p>
        </p:txBody>
      </p:sp>
      <p:sp>
        <p:nvSpPr>
          <p:cNvPr id="3" name="Content Placeholder 2"/>
          <p:cNvSpPr>
            <a:spLocks noGrp="1"/>
          </p:cNvSpPr>
          <p:nvPr>
            <p:ph idx="1"/>
          </p:nvPr>
        </p:nvSpPr>
        <p:spPr/>
        <p:txBody>
          <a:bodyPr>
            <a:normAutofit/>
          </a:bodyPr>
          <a:lstStyle/>
          <a:p>
            <a:pPr marL="114300" indent="0">
              <a:buNone/>
            </a:pPr>
            <a:r>
              <a:rPr lang="en-US" b="1" dirty="0" smtClean="0">
                <a:solidFill>
                  <a:schemeClr val="tx2">
                    <a:lumMod val="60000"/>
                    <a:lumOff val="40000"/>
                  </a:schemeClr>
                </a:solidFill>
              </a:rPr>
              <a:t>Summer 2015 Student Headcount by Education Plan Type</a:t>
            </a:r>
          </a:p>
          <a:p>
            <a:pPr lvl="1"/>
            <a:r>
              <a:rPr lang="en-US" dirty="0" smtClean="0"/>
              <a:t>Before taking into account plans previously developed/reported</a:t>
            </a:r>
          </a:p>
          <a:p>
            <a:pPr lvl="2"/>
            <a:r>
              <a:rPr lang="en-US" dirty="0" smtClean="0"/>
              <a:t>Abbreviated: 983</a:t>
            </a:r>
          </a:p>
          <a:p>
            <a:pPr lvl="2"/>
            <a:r>
              <a:rPr lang="en-US" dirty="0"/>
              <a:t>Comprehensive: </a:t>
            </a:r>
            <a:r>
              <a:rPr lang="en-US" dirty="0" smtClean="0"/>
              <a:t>1,006</a:t>
            </a:r>
          </a:p>
          <a:p>
            <a:pPr lvl="1"/>
            <a:r>
              <a:rPr lang="en-US" dirty="0" smtClean="0"/>
              <a:t>After taking </a:t>
            </a:r>
            <a:r>
              <a:rPr lang="en-US" dirty="0"/>
              <a:t>into account plans previously </a:t>
            </a:r>
            <a:r>
              <a:rPr lang="en-US" dirty="0" smtClean="0"/>
              <a:t>developed/reported</a:t>
            </a:r>
          </a:p>
          <a:p>
            <a:pPr lvl="2"/>
            <a:r>
              <a:rPr lang="en-US" dirty="0"/>
              <a:t>Abbreviated: </a:t>
            </a:r>
            <a:r>
              <a:rPr lang="en-US" dirty="0" smtClean="0"/>
              <a:t>777 (-206, 17% decline)</a:t>
            </a:r>
            <a:endParaRPr lang="en-US" dirty="0"/>
          </a:p>
          <a:p>
            <a:pPr lvl="2"/>
            <a:r>
              <a:rPr lang="en-US" dirty="0"/>
              <a:t>Comprehensive: </a:t>
            </a:r>
            <a:r>
              <a:rPr lang="en-US" dirty="0" smtClean="0"/>
              <a:t>687 (-319, 32% decline)</a:t>
            </a:r>
          </a:p>
          <a:p>
            <a:pPr marL="777240" lvl="2"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610" y="4343400"/>
            <a:ext cx="2792790" cy="1759458"/>
          </a:xfrm>
          <a:prstGeom prst="rect">
            <a:avLst/>
          </a:prstGeom>
        </p:spPr>
      </p:pic>
    </p:spTree>
    <p:extLst>
      <p:ext uri="{BB962C8B-B14F-4D97-AF65-F5344CB8AC3E}">
        <p14:creationId xmlns:p14="http://schemas.microsoft.com/office/powerpoint/2010/main" val="3438447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Works: Abbreviated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078" y="1676400"/>
            <a:ext cx="7247136" cy="4724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323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Works: Comprehensive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658" y="1600200"/>
            <a:ext cx="7063084" cy="4800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053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Works: Issues, Obsolete</a:t>
            </a:r>
            <a:endParaRPr lang="en-US"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07167"/>
            <a:ext cx="7620000" cy="43866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066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Issues, Comprehensive, but Undecided</a:t>
            </a:r>
            <a:endParaRPr lang="en-US" sz="40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23604"/>
            <a:ext cx="7467600" cy="46486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152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Issues, Discrepancies for Classes &amp; Terms</a:t>
            </a:r>
            <a:endParaRPr lang="en-US" sz="4000" i="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55670"/>
            <a:ext cx="7620000" cy="4089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807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Degree Works: Issues, Discrepancies for Classes &amp; Terms (cont.)</a:t>
            </a:r>
            <a:endParaRPr lang="en-US" sz="4000" i="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524000"/>
            <a:ext cx="6695253" cy="4800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3SP Core Services</a:t>
            </a:r>
            <a:endParaRPr lang="en-US" dirty="0"/>
          </a:p>
        </p:txBody>
      </p:sp>
      <p:sp>
        <p:nvSpPr>
          <p:cNvPr id="3" name="Content Placeholder 2"/>
          <p:cNvSpPr>
            <a:spLocks noGrp="1"/>
          </p:cNvSpPr>
          <p:nvPr>
            <p:ph idx="1"/>
          </p:nvPr>
        </p:nvSpPr>
        <p:spPr/>
        <p:txBody>
          <a:bodyPr/>
          <a:lstStyle/>
          <a:p>
            <a:r>
              <a:rPr lang="en-US" sz="2400" dirty="0" smtClean="0"/>
              <a:t>Orientation: Academic expectations</a:t>
            </a:r>
            <a:r>
              <a:rPr lang="en-US" sz="2400" dirty="0"/>
              <a:t>;</a:t>
            </a:r>
            <a:r>
              <a:rPr lang="en-US" sz="2400" dirty="0" smtClean="0"/>
              <a:t> key information to succeed in college</a:t>
            </a:r>
          </a:p>
          <a:p>
            <a:pPr lvl="1"/>
            <a:r>
              <a:rPr lang="en-US" dirty="0" smtClean="0"/>
              <a:t>Data sources: Course enrollment, SOAR</a:t>
            </a:r>
          </a:p>
          <a:p>
            <a:r>
              <a:rPr lang="en-US" sz="2400" dirty="0" smtClean="0"/>
              <a:t>Assessment for Placement: Basic Skills (Math, English, ESL)</a:t>
            </a:r>
          </a:p>
          <a:p>
            <a:pPr lvl="1"/>
            <a:r>
              <a:rPr lang="en-US" dirty="0" smtClean="0"/>
              <a:t>Data sources: Placement /Test codes (SOATEST)</a:t>
            </a:r>
          </a:p>
          <a:p>
            <a:r>
              <a:rPr lang="en-US" sz="2400" b="1" dirty="0" smtClean="0">
                <a:solidFill>
                  <a:schemeClr val="tx2">
                    <a:lumMod val="60000"/>
                    <a:lumOff val="40000"/>
                  </a:schemeClr>
                </a:solidFill>
              </a:rPr>
              <a:t>Counseling, Advising, and Education Planning Services</a:t>
            </a:r>
          </a:p>
          <a:p>
            <a:pPr lvl="1"/>
            <a:r>
              <a:rPr lang="en-US" b="1" dirty="0" smtClean="0">
                <a:solidFill>
                  <a:schemeClr val="tx2">
                    <a:lumMod val="60000"/>
                    <a:lumOff val="40000"/>
                  </a:schemeClr>
                </a:solidFill>
              </a:rPr>
              <a:t>Data </a:t>
            </a:r>
            <a:r>
              <a:rPr lang="en-US" b="1" dirty="0">
                <a:solidFill>
                  <a:schemeClr val="tx2">
                    <a:lumMod val="60000"/>
                    <a:lumOff val="40000"/>
                  </a:schemeClr>
                </a:solidFill>
              </a:rPr>
              <a:t>s</a:t>
            </a:r>
            <a:r>
              <a:rPr lang="en-US" b="1" dirty="0" smtClean="0">
                <a:solidFill>
                  <a:schemeClr val="tx2">
                    <a:lumMod val="60000"/>
                    <a:lumOff val="40000"/>
                  </a:schemeClr>
                </a:solidFill>
              </a:rPr>
              <a:t>ources: SARS, Degree Works</a:t>
            </a:r>
          </a:p>
          <a:p>
            <a:r>
              <a:rPr lang="en-US" sz="2400" b="1" dirty="0" smtClean="0">
                <a:solidFill>
                  <a:schemeClr val="tx2">
                    <a:lumMod val="60000"/>
                    <a:lumOff val="40000"/>
                  </a:schemeClr>
                </a:solidFill>
              </a:rPr>
              <a:t>Follow-up: Emphasis on at-risk students</a:t>
            </a:r>
          </a:p>
          <a:p>
            <a:pPr lvl="1"/>
            <a:r>
              <a:rPr lang="en-US" b="1" dirty="0">
                <a:solidFill>
                  <a:schemeClr val="tx2">
                    <a:lumMod val="60000"/>
                    <a:lumOff val="40000"/>
                  </a:schemeClr>
                </a:solidFill>
              </a:rPr>
              <a:t>Data sources: SARS, Degree </a:t>
            </a:r>
            <a:r>
              <a:rPr lang="en-US" b="1" dirty="0" smtClean="0">
                <a:solidFill>
                  <a:schemeClr val="tx2">
                    <a:lumMod val="60000"/>
                    <a:lumOff val="40000"/>
                  </a:schemeClr>
                </a:solidFill>
              </a:rPr>
              <a:t>Works</a:t>
            </a:r>
          </a:p>
          <a:p>
            <a:pPr marL="114300" indent="0">
              <a:buNone/>
            </a:pPr>
            <a:endParaRPr lang="en-US" dirty="0"/>
          </a:p>
        </p:txBody>
      </p:sp>
    </p:spTree>
    <p:extLst>
      <p:ext uri="{BB962C8B-B14F-4D97-AF65-F5344CB8AC3E}">
        <p14:creationId xmlns:p14="http://schemas.microsoft.com/office/powerpoint/2010/main" val="50736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MIS SS (Student Success) Report</a:t>
            </a:r>
            <a:endParaRPr lang="en-US" sz="4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1752600"/>
            <a:ext cx="7467600" cy="4276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48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and Reporting for MIS (e.g., 3SP Services)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2596" y="2248119"/>
            <a:ext cx="6349207" cy="3504762"/>
          </a:xfrm>
        </p:spPr>
      </p:pic>
    </p:spTree>
    <p:extLst>
      <p:ext uri="{BB962C8B-B14F-4D97-AF65-F5344CB8AC3E}">
        <p14:creationId xmlns:p14="http://schemas.microsoft.com/office/powerpoint/2010/main" val="3378531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and Reporting 3SP Services </a:t>
            </a:r>
            <a:endParaRPr lang="en-US" dirty="0"/>
          </a:p>
        </p:txBody>
      </p:sp>
      <p:sp>
        <p:nvSpPr>
          <p:cNvPr id="3" name="Content Placeholder 2"/>
          <p:cNvSpPr>
            <a:spLocks noGrp="1"/>
          </p:cNvSpPr>
          <p:nvPr>
            <p:ph idx="1"/>
          </p:nvPr>
        </p:nvSpPr>
        <p:spPr/>
        <p:txBody>
          <a:bodyPr/>
          <a:lstStyle/>
          <a:p>
            <a:r>
              <a:rPr lang="en-US" dirty="0" smtClean="0"/>
              <a:t>MIS clients (e.g., counselor) are the experts as it relates to identifying services</a:t>
            </a:r>
          </a:p>
          <a:p>
            <a:r>
              <a:rPr lang="en-US" dirty="0" smtClean="0"/>
              <a:t>MIS coordinator tracks the data with the help of the MIS clients and according to report specifications.</a:t>
            </a:r>
          </a:p>
          <a:p>
            <a:pPr marL="11430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342543"/>
            <a:ext cx="4800600" cy="2677258"/>
          </a:xfrm>
          <a:prstGeom prst="rect">
            <a:avLst/>
          </a:prstGeom>
        </p:spPr>
      </p:pic>
    </p:spTree>
    <p:extLst>
      <p:ext uri="{BB962C8B-B14F-4D97-AF65-F5344CB8AC3E}">
        <p14:creationId xmlns:p14="http://schemas.microsoft.com/office/powerpoint/2010/main" val="2482808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Documenting Counseling &amp; Advising: SARS</a:t>
            </a:r>
            <a:endParaRPr lang="en-US" sz="4000" dirty="0"/>
          </a:p>
        </p:txBody>
      </p:sp>
      <p:sp>
        <p:nvSpPr>
          <p:cNvPr id="3" name="Content Placeholder 2"/>
          <p:cNvSpPr>
            <a:spLocks noGrp="1"/>
          </p:cNvSpPr>
          <p:nvPr>
            <p:ph idx="1"/>
          </p:nvPr>
        </p:nvSpPr>
        <p:spPr/>
        <p:txBody>
          <a:bodyPr>
            <a:normAutofit fontScale="85000" lnSpcReduction="20000"/>
          </a:bodyPr>
          <a:lstStyle/>
          <a:p>
            <a:r>
              <a:rPr lang="en-US" b="1" dirty="0" smtClean="0">
                <a:solidFill>
                  <a:schemeClr val="tx2">
                    <a:lumMod val="60000"/>
                    <a:lumOff val="40000"/>
                  </a:schemeClr>
                </a:solidFill>
              </a:rPr>
              <a:t>Funding</a:t>
            </a:r>
          </a:p>
          <a:p>
            <a:pPr lvl="1"/>
            <a:r>
              <a:rPr lang="en-US" dirty="0" smtClean="0"/>
              <a:t>Counseling/Advising </a:t>
            </a:r>
            <a:r>
              <a:rPr lang="en-US" dirty="0"/>
              <a:t>S</a:t>
            </a:r>
            <a:r>
              <a:rPr lang="en-US" dirty="0" smtClean="0"/>
              <a:t>ervices: based on annual headcount for credit students; CA residents (15%*)</a:t>
            </a:r>
          </a:p>
          <a:p>
            <a:pPr lvl="1"/>
            <a:r>
              <a:rPr lang="en-US" dirty="0" smtClean="0"/>
              <a:t>Academic Probation/Dismissal: </a:t>
            </a:r>
            <a:r>
              <a:rPr lang="en-US" dirty="0"/>
              <a:t>based on </a:t>
            </a:r>
            <a:r>
              <a:rPr lang="en-US" dirty="0" smtClean="0"/>
              <a:t>term headcount </a:t>
            </a:r>
            <a:r>
              <a:rPr lang="en-US" dirty="0"/>
              <a:t>for credit students; CA residents (15%*)</a:t>
            </a:r>
          </a:p>
          <a:p>
            <a:pPr lvl="1"/>
            <a:r>
              <a:rPr lang="en-US" dirty="0" smtClean="0"/>
              <a:t>Other follow-ups:  </a:t>
            </a:r>
            <a:r>
              <a:rPr lang="en-US" dirty="0"/>
              <a:t>based on term headcount for credit students; CA residents </a:t>
            </a:r>
            <a:r>
              <a:rPr lang="en-US" dirty="0" smtClean="0"/>
              <a:t>(5%*)</a:t>
            </a:r>
          </a:p>
          <a:p>
            <a:pPr marL="411480" lvl="1" indent="0">
              <a:buNone/>
            </a:pPr>
            <a:endParaRPr lang="en-US" dirty="0" smtClean="0"/>
          </a:p>
          <a:p>
            <a:r>
              <a:rPr lang="en-US" b="1" dirty="0">
                <a:solidFill>
                  <a:schemeClr val="tx2">
                    <a:lumMod val="60000"/>
                    <a:lumOff val="40000"/>
                  </a:schemeClr>
                </a:solidFill>
              </a:rPr>
              <a:t>Research versus MIS reporting</a:t>
            </a:r>
          </a:p>
          <a:p>
            <a:pPr marL="411480" lvl="1" indent="0">
              <a:buNone/>
            </a:pPr>
            <a:endParaRPr lang="en-US" dirty="0" smtClean="0"/>
          </a:p>
          <a:p>
            <a:r>
              <a:rPr lang="en-US" b="1" dirty="0" smtClean="0">
                <a:solidFill>
                  <a:schemeClr val="tx2">
                    <a:lumMod val="60000"/>
                    <a:lumOff val="40000"/>
                  </a:schemeClr>
                </a:solidFill>
              </a:rPr>
              <a:t>SARS Reason codes identify the type of service </a:t>
            </a:r>
          </a:p>
          <a:p>
            <a:pPr lvl="1"/>
            <a:r>
              <a:rPr lang="en-US" dirty="0" smtClean="0"/>
              <a:t>Counseling/Advising</a:t>
            </a:r>
          </a:p>
          <a:p>
            <a:pPr lvl="1"/>
            <a:r>
              <a:rPr lang="en-US" dirty="0" smtClean="0"/>
              <a:t>Probation</a:t>
            </a:r>
          </a:p>
          <a:p>
            <a:pPr lvl="1"/>
            <a:r>
              <a:rPr lang="en-US" dirty="0" smtClean="0"/>
              <a:t>Follow-up (follow-up services related to orientation, placement, education planning, counseling/advising)</a:t>
            </a:r>
          </a:p>
          <a:p>
            <a:pPr marL="411480" lvl="1" indent="0">
              <a:buNone/>
            </a:pPr>
            <a:endParaRPr lang="en-US" dirty="0" smtClean="0"/>
          </a:p>
          <a:p>
            <a:pPr marL="114300" indent="0">
              <a:buNone/>
            </a:pPr>
            <a:endParaRPr lang="en-US" dirty="0"/>
          </a:p>
          <a:p>
            <a:pPr marL="114300" indent="0">
              <a:buNone/>
            </a:pPr>
            <a:r>
              <a:rPr lang="en-US" sz="1800" dirty="0" smtClean="0"/>
              <a:t>*% of 3SP allocation for services provided (60% of total funds for services provided).</a:t>
            </a:r>
            <a:endParaRPr lang="en-US" sz="1800" dirty="0"/>
          </a:p>
        </p:txBody>
      </p:sp>
    </p:spTree>
    <p:extLst>
      <p:ext uri="{BB962C8B-B14F-4D97-AF65-F5344CB8AC3E}">
        <p14:creationId xmlns:p14="http://schemas.microsoft.com/office/powerpoint/2010/main" val="117880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SARS: Summer 2015 Student Headcount by Location</a:t>
            </a:r>
            <a:endParaRPr lang="en-US" sz="3600" dirty="0"/>
          </a:p>
        </p:txBody>
      </p:sp>
      <p:sp>
        <p:nvSpPr>
          <p:cNvPr id="3" name="Content Placeholder 2"/>
          <p:cNvSpPr>
            <a:spLocks noGrp="1"/>
          </p:cNvSpPr>
          <p:nvPr>
            <p:ph idx="1"/>
          </p:nvPr>
        </p:nvSpPr>
        <p:spPr>
          <a:xfrm>
            <a:off x="457200" y="1905000"/>
            <a:ext cx="7620000" cy="4800600"/>
          </a:xfrm>
        </p:spPr>
        <p:txBody>
          <a:bodyPr>
            <a:normAutofit/>
          </a:bodyPr>
          <a:lstStyle/>
          <a:p>
            <a:r>
              <a:rPr lang="en-US" sz="3200" dirty="0"/>
              <a:t>Counseling Center: 1,521 </a:t>
            </a:r>
          </a:p>
          <a:p>
            <a:r>
              <a:rPr lang="en-US" sz="3200" dirty="0"/>
              <a:t>EOPS Department: </a:t>
            </a:r>
            <a:r>
              <a:rPr lang="en-US" sz="3200" dirty="0" smtClean="0"/>
              <a:t>240</a:t>
            </a:r>
          </a:p>
          <a:p>
            <a:r>
              <a:rPr lang="en-US" sz="3200" dirty="0" smtClean="0"/>
              <a:t>Disability </a:t>
            </a:r>
            <a:r>
              <a:rPr lang="en-US" sz="3200" dirty="0"/>
              <a:t>Resource Center: 156 </a:t>
            </a:r>
          </a:p>
          <a:p>
            <a:r>
              <a:rPr lang="en-US" sz="3200" dirty="0"/>
              <a:t>Transfer </a:t>
            </a:r>
            <a:r>
              <a:rPr lang="en-US" sz="3200" dirty="0" smtClean="0"/>
              <a:t>Center</a:t>
            </a:r>
            <a:r>
              <a:rPr lang="en-US" sz="3200" dirty="0"/>
              <a:t>: 303 </a:t>
            </a:r>
          </a:p>
          <a:p>
            <a:r>
              <a:rPr lang="en-US" sz="3200" dirty="0" smtClean="0"/>
              <a:t>Career</a:t>
            </a:r>
            <a:r>
              <a:rPr lang="en-US" sz="3200" dirty="0"/>
              <a:t>: 4 </a:t>
            </a:r>
          </a:p>
        </p:txBody>
      </p:sp>
    </p:spTree>
    <p:extLst>
      <p:ext uri="{BB962C8B-B14F-4D97-AF65-F5344CB8AC3E}">
        <p14:creationId xmlns:p14="http://schemas.microsoft.com/office/powerpoint/2010/main" val="285203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SARS </a:t>
            </a:r>
            <a:r>
              <a:rPr lang="en-US" sz="4000" dirty="0"/>
              <a:t>Counseling </a:t>
            </a:r>
            <a:r>
              <a:rPr lang="en-US" sz="4000" dirty="0" smtClean="0"/>
              <a:t>Center: Summer 2015 Headcount by Reason</a:t>
            </a:r>
            <a:endParaRPr lang="en-US" sz="4000" dirty="0"/>
          </a:p>
        </p:txBody>
      </p:sp>
      <p:sp>
        <p:nvSpPr>
          <p:cNvPr id="3" name="Content Placeholder 2"/>
          <p:cNvSpPr>
            <a:spLocks noGrp="1"/>
          </p:cNvSpPr>
          <p:nvPr>
            <p:ph idx="1"/>
          </p:nvPr>
        </p:nvSpPr>
        <p:spPr>
          <a:xfrm>
            <a:off x="533400" y="1828800"/>
            <a:ext cx="7620000" cy="4800600"/>
          </a:xfrm>
        </p:spPr>
        <p:txBody>
          <a:bodyPr/>
          <a:lstStyle/>
          <a:p>
            <a:pPr lvl="1"/>
            <a:r>
              <a:rPr lang="en-US" b="1" dirty="0" smtClean="0">
                <a:solidFill>
                  <a:schemeClr val="tx2">
                    <a:lumMod val="60000"/>
                    <a:lumOff val="40000"/>
                  </a:schemeClr>
                </a:solidFill>
              </a:rPr>
              <a:t>MIS SS08-Counseling/Advising Data : </a:t>
            </a:r>
          </a:p>
          <a:p>
            <a:pPr lvl="2"/>
            <a:r>
              <a:rPr lang="en-US" sz="1800" dirty="0" smtClean="0"/>
              <a:t>Advising</a:t>
            </a:r>
            <a:r>
              <a:rPr lang="en-US" sz="1800" dirty="0"/>
              <a:t>: 726 (48%)</a:t>
            </a:r>
          </a:p>
          <a:p>
            <a:pPr lvl="2"/>
            <a:r>
              <a:rPr lang="en-US" sz="2000" dirty="0"/>
              <a:t>Transfer Counseling: 329 (22%)</a:t>
            </a:r>
          </a:p>
          <a:p>
            <a:pPr lvl="2"/>
            <a:r>
              <a:rPr lang="en-US" sz="2000" dirty="0"/>
              <a:t>A Telephone Appointment: 200 (13%)</a:t>
            </a:r>
          </a:p>
          <a:p>
            <a:pPr lvl="2"/>
            <a:r>
              <a:rPr lang="en-US" sz="2000" dirty="0"/>
              <a:t>Career Counseling: 151 (10%)</a:t>
            </a:r>
          </a:p>
          <a:p>
            <a:pPr lvl="2"/>
            <a:r>
              <a:rPr lang="en-US" sz="2000" dirty="0"/>
              <a:t>Appointment for Bio/Health Programs: 132 (9%)</a:t>
            </a:r>
          </a:p>
          <a:p>
            <a:pPr lvl="2"/>
            <a:r>
              <a:rPr lang="en-US" sz="2000" dirty="0"/>
              <a:t>Choose Major: 90 (6%)</a:t>
            </a:r>
          </a:p>
          <a:p>
            <a:pPr lvl="2"/>
            <a:r>
              <a:rPr lang="en-US" sz="2000" dirty="0"/>
              <a:t>Personal Counseling: 83 (5%)</a:t>
            </a:r>
          </a:p>
          <a:p>
            <a:pPr lvl="2"/>
            <a:r>
              <a:rPr lang="en-US" sz="2000" dirty="0"/>
              <a:t>TAA/TAP/TAG: 64 (4%)</a:t>
            </a:r>
          </a:p>
          <a:p>
            <a:pPr lvl="2"/>
            <a:r>
              <a:rPr lang="en-US" sz="2000" dirty="0"/>
              <a:t>Veteran Advising: 4 (&lt; 1%)</a:t>
            </a:r>
          </a:p>
          <a:p>
            <a:pPr lvl="2"/>
            <a:r>
              <a:rPr lang="en-US" sz="2000" dirty="0"/>
              <a:t>Choose  </a:t>
            </a:r>
            <a:r>
              <a:rPr lang="en-US" sz="2000" dirty="0" smtClean="0"/>
              <a:t>Classes:</a:t>
            </a:r>
            <a:r>
              <a:rPr lang="en-US" sz="2000" dirty="0"/>
              <a:t>	1 (&lt; 1</a:t>
            </a:r>
            <a:r>
              <a:rPr lang="en-US" sz="2000" dirty="0" smtClean="0"/>
              <a:t>%)</a:t>
            </a:r>
          </a:p>
          <a:p>
            <a:pPr marL="777240" lvl="2" indent="0">
              <a:buNone/>
            </a:pPr>
            <a:endParaRPr lang="en-US" sz="2000" dirty="0"/>
          </a:p>
          <a:p>
            <a:pPr marL="777240" lvl="2" indent="0">
              <a:buNone/>
            </a:pPr>
            <a:r>
              <a:rPr lang="en-US" sz="1600" dirty="0" smtClean="0"/>
              <a:t>Total headcount for summer 2015 (July 1</a:t>
            </a:r>
            <a:r>
              <a:rPr lang="en-US" sz="1600" baseline="30000" dirty="0" smtClean="0"/>
              <a:t>st</a:t>
            </a:r>
            <a:r>
              <a:rPr lang="en-US" sz="1600" dirty="0" smtClean="0"/>
              <a:t> to August 31</a:t>
            </a:r>
            <a:r>
              <a:rPr lang="en-US" sz="1600" baseline="30000" dirty="0" smtClean="0"/>
              <a:t>st</a:t>
            </a:r>
            <a:r>
              <a:rPr lang="en-US" sz="1600" dirty="0" smtClean="0"/>
              <a:t>) 1,521</a:t>
            </a:r>
            <a:endParaRPr lang="en-US" sz="1600" dirty="0"/>
          </a:p>
          <a:p>
            <a:pPr marL="777240" lvl="2" indent="0">
              <a:buNone/>
            </a:pPr>
            <a:endParaRPr lang="en-US" dirty="0" smtClean="0"/>
          </a:p>
          <a:p>
            <a:pPr marL="114300" indent="0">
              <a:buNone/>
            </a:pPr>
            <a:endParaRPr lang="en-US" dirty="0"/>
          </a:p>
        </p:txBody>
      </p:sp>
    </p:spTree>
    <p:extLst>
      <p:ext uri="{BB962C8B-B14F-4D97-AF65-F5344CB8AC3E}">
        <p14:creationId xmlns:p14="http://schemas.microsoft.com/office/powerpoint/2010/main" val="181534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SARS Counseling Center: </a:t>
            </a:r>
            <a:r>
              <a:rPr lang="en-US" sz="4000" dirty="0"/>
              <a:t>Summer 2015 Headcount by </a:t>
            </a:r>
            <a:r>
              <a:rPr lang="en-US" sz="4000" dirty="0" smtClean="0"/>
              <a:t>Reason (cont.)</a:t>
            </a:r>
            <a:endParaRPr lang="en-US" sz="4000" dirty="0"/>
          </a:p>
        </p:txBody>
      </p:sp>
      <p:sp>
        <p:nvSpPr>
          <p:cNvPr id="3" name="Content Placeholder 2"/>
          <p:cNvSpPr>
            <a:spLocks noGrp="1"/>
          </p:cNvSpPr>
          <p:nvPr>
            <p:ph idx="1"/>
          </p:nvPr>
        </p:nvSpPr>
        <p:spPr>
          <a:xfrm>
            <a:off x="457200" y="1905000"/>
            <a:ext cx="7620000" cy="4800600"/>
          </a:xfrm>
        </p:spPr>
        <p:txBody>
          <a:bodyPr>
            <a:normAutofit fontScale="40000" lnSpcReduction="20000"/>
          </a:bodyPr>
          <a:lstStyle/>
          <a:p>
            <a:r>
              <a:rPr lang="en-US" sz="5000" b="1" dirty="0" smtClean="0">
                <a:solidFill>
                  <a:schemeClr val="tx2">
                    <a:lumMod val="60000"/>
                    <a:lumOff val="40000"/>
                  </a:schemeClr>
                </a:solidFill>
              </a:rPr>
              <a:t>SS10-Probation:</a:t>
            </a:r>
          </a:p>
          <a:p>
            <a:pPr lvl="1"/>
            <a:r>
              <a:rPr lang="en-US" sz="5000" dirty="0" smtClean="0"/>
              <a:t>Probation/Disqualification: 57 (4%)</a:t>
            </a:r>
          </a:p>
          <a:p>
            <a:pPr lvl="1"/>
            <a:endParaRPr lang="en-US" sz="5000" dirty="0"/>
          </a:p>
          <a:p>
            <a:r>
              <a:rPr lang="en-US" sz="5000" b="1" dirty="0" smtClean="0">
                <a:solidFill>
                  <a:schemeClr val="tx2">
                    <a:lumMod val="60000"/>
                    <a:lumOff val="40000"/>
                  </a:schemeClr>
                </a:solidFill>
              </a:rPr>
              <a:t>SS11-2 Follow-up Assessment for Placement:</a:t>
            </a:r>
          </a:p>
          <a:p>
            <a:pPr lvl="1"/>
            <a:r>
              <a:rPr lang="en-US" sz="5000" dirty="0"/>
              <a:t>Transcript </a:t>
            </a:r>
            <a:r>
              <a:rPr lang="en-US" sz="5000" dirty="0" smtClean="0"/>
              <a:t>Evaluation: 153 (10%)</a:t>
            </a:r>
            <a:endParaRPr lang="en-US" sz="5000" dirty="0"/>
          </a:p>
          <a:p>
            <a:pPr lvl="1"/>
            <a:r>
              <a:rPr lang="en-US" sz="5000" dirty="0"/>
              <a:t>Petition for degree or </a:t>
            </a:r>
            <a:r>
              <a:rPr lang="en-US" sz="5000" dirty="0" smtClean="0"/>
              <a:t>certificate:  74 (5%)</a:t>
            </a:r>
            <a:endParaRPr lang="en-US" sz="5000" dirty="0"/>
          </a:p>
          <a:p>
            <a:pPr lvl="1"/>
            <a:r>
              <a:rPr lang="en-US" sz="5000" dirty="0"/>
              <a:t>Assessment Test </a:t>
            </a:r>
            <a:r>
              <a:rPr lang="en-US" sz="5000" dirty="0" smtClean="0"/>
              <a:t>Results: 1 (&lt; 1%)</a:t>
            </a:r>
            <a:endParaRPr lang="en-US" sz="5000" dirty="0"/>
          </a:p>
          <a:p>
            <a:pPr lvl="1"/>
            <a:r>
              <a:rPr lang="en-US" sz="5000" dirty="0"/>
              <a:t>Career </a:t>
            </a:r>
            <a:r>
              <a:rPr lang="en-US" sz="5000" dirty="0" smtClean="0"/>
              <a:t>Counseling: </a:t>
            </a:r>
            <a:r>
              <a:rPr lang="en-US" sz="5000" dirty="0"/>
              <a:t>1 (&lt; 1</a:t>
            </a:r>
            <a:r>
              <a:rPr lang="en-US" sz="5000" dirty="0" smtClean="0"/>
              <a:t>%)</a:t>
            </a:r>
            <a:endParaRPr lang="en-US" sz="5000" dirty="0"/>
          </a:p>
          <a:p>
            <a:pPr lvl="1"/>
            <a:r>
              <a:rPr lang="en-US" sz="5000" dirty="0"/>
              <a:t>Test </a:t>
            </a:r>
            <a:r>
              <a:rPr lang="en-US" sz="5000" dirty="0" smtClean="0"/>
              <a:t>Corrections: 1 </a:t>
            </a:r>
            <a:r>
              <a:rPr lang="en-US" sz="5000" dirty="0"/>
              <a:t>(&lt; 1</a:t>
            </a:r>
            <a:r>
              <a:rPr lang="en-US" sz="5000" dirty="0" smtClean="0"/>
              <a:t>%)</a:t>
            </a:r>
          </a:p>
          <a:p>
            <a:pPr lvl="1"/>
            <a:endParaRPr lang="en-US" sz="5000" dirty="0"/>
          </a:p>
          <a:p>
            <a:r>
              <a:rPr lang="en-US" sz="5000" b="1" dirty="0" smtClean="0">
                <a:solidFill>
                  <a:schemeClr val="tx2">
                    <a:lumMod val="60000"/>
                    <a:lumOff val="40000"/>
                  </a:schemeClr>
                </a:solidFill>
              </a:rPr>
              <a:t>SS11-3 Follow-up Education Plan Development</a:t>
            </a:r>
          </a:p>
          <a:p>
            <a:pPr lvl="1"/>
            <a:r>
              <a:rPr lang="en-US" sz="5000" dirty="0"/>
              <a:t>Create Educational </a:t>
            </a:r>
            <a:r>
              <a:rPr lang="en-US" sz="5000" dirty="0" smtClean="0"/>
              <a:t>Plan: 563 (37%)</a:t>
            </a:r>
            <a:endParaRPr lang="en-US" sz="5000" dirty="0"/>
          </a:p>
          <a:p>
            <a:pPr lvl="1"/>
            <a:r>
              <a:rPr lang="en-US" sz="5000" dirty="0"/>
              <a:t>Petition for over 120 units-Financial Aid Ed </a:t>
            </a:r>
            <a:r>
              <a:rPr lang="en-US" sz="5000" dirty="0" smtClean="0"/>
              <a:t>Plan: 53 (3%)</a:t>
            </a:r>
            <a:endParaRPr lang="en-US" sz="5000" dirty="0"/>
          </a:p>
          <a:p>
            <a:pPr lvl="1"/>
            <a:r>
              <a:rPr lang="en-US" sz="5000" dirty="0"/>
              <a:t>Create Educational </a:t>
            </a:r>
            <a:r>
              <a:rPr lang="en-US" sz="5000" dirty="0" smtClean="0"/>
              <a:t>Plan:</a:t>
            </a:r>
            <a:r>
              <a:rPr lang="en-US" sz="5000" dirty="0"/>
              <a:t>1 (&lt; 1</a:t>
            </a:r>
            <a:r>
              <a:rPr lang="en-US" sz="5000" dirty="0" smtClean="0"/>
              <a:t>%)</a:t>
            </a:r>
            <a:endParaRPr lang="en-US" dirty="0" smtClean="0"/>
          </a:p>
          <a:p>
            <a:endParaRPr lang="en-US" dirty="0"/>
          </a:p>
          <a:p>
            <a:pPr marL="114300" lvl="2" indent="0">
              <a:buClr>
                <a:schemeClr val="accent1"/>
              </a:buClr>
              <a:buNone/>
            </a:pPr>
            <a:r>
              <a:rPr lang="en-US" sz="4000" dirty="0"/>
              <a:t>Total headcount for summer 2015 (July 1</a:t>
            </a:r>
            <a:r>
              <a:rPr lang="en-US" sz="4000" baseline="30000" dirty="0"/>
              <a:t>st</a:t>
            </a:r>
            <a:r>
              <a:rPr lang="en-US" sz="4000" dirty="0"/>
              <a:t> to August 31</a:t>
            </a:r>
            <a:r>
              <a:rPr lang="en-US" sz="4000" baseline="30000" dirty="0"/>
              <a:t>st</a:t>
            </a:r>
            <a:r>
              <a:rPr lang="en-US" sz="4000" dirty="0"/>
              <a:t>) 1,521</a:t>
            </a:r>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1809130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TotalTime>
  <Words>845</Words>
  <Application>Microsoft Office PowerPoint</Application>
  <PresentationFormat>On-screen Show (4:3)</PresentationFormat>
  <Paragraphs>101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MIS Student Success &amp; Support Programs (3SP): Reporting Counseling/Advising &amp; Education Planning Services  at Foothill College</vt:lpstr>
      <vt:lpstr>3SP Core Services</vt:lpstr>
      <vt:lpstr>MIS SS (Student Success) Report</vt:lpstr>
      <vt:lpstr>Documenting and Reporting for MIS (e.g., 3SP Services) </vt:lpstr>
      <vt:lpstr>Documenting and Reporting 3SP Services </vt:lpstr>
      <vt:lpstr>Documenting Counseling &amp; Advising: SARS</vt:lpstr>
      <vt:lpstr>SARS: Summer 2015 Student Headcount by Location</vt:lpstr>
      <vt:lpstr>SARS Counseling Center: Summer 2015 Headcount by Reason</vt:lpstr>
      <vt:lpstr>SARS Counseling Center: Summer 2015 Headcount by Reason (cont.)</vt:lpstr>
      <vt:lpstr>Degree Works: Education Planning Services</vt:lpstr>
      <vt:lpstr>Degree Works: Education Planning Services (cont.)</vt:lpstr>
      <vt:lpstr>Degree Works: Education Planning Services (cont.)</vt:lpstr>
      <vt:lpstr>Degree Works: Abbreviated</vt:lpstr>
      <vt:lpstr>Degree Works: Comprehensive</vt:lpstr>
      <vt:lpstr>Degree Works: Issues, Obsolete</vt:lpstr>
      <vt:lpstr>Degree Works: Issues, Comprehensive, but Undecided</vt:lpstr>
      <vt:lpstr>Degree Works: Issues, Discrepancies for Classes &amp; Terms</vt:lpstr>
      <vt:lpstr>Degree Works: Issues, Discrepancies for Classes &amp; Terms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FHDA</dc:creator>
  <cp:lastModifiedBy>FHDA</cp:lastModifiedBy>
  <cp:revision>118</cp:revision>
  <dcterms:created xsi:type="dcterms:W3CDTF">2015-09-10T14:55:25Z</dcterms:created>
  <dcterms:modified xsi:type="dcterms:W3CDTF">2016-03-11T18:43:46Z</dcterms:modified>
</cp:coreProperties>
</file>